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1" r:id="rId3"/>
    <p:sldId id="302" r:id="rId4"/>
    <p:sldId id="307" r:id="rId5"/>
    <p:sldId id="306" r:id="rId6"/>
    <p:sldId id="308" r:id="rId7"/>
    <p:sldId id="309" r:id="rId8"/>
    <p:sldId id="313" r:id="rId9"/>
    <p:sldId id="312" r:id="rId10"/>
    <p:sldId id="314" r:id="rId11"/>
    <p:sldId id="278" r:id="rId12"/>
    <p:sldId id="280" r:id="rId13"/>
    <p:sldId id="281" r:id="rId14"/>
    <p:sldId id="279" r:id="rId15"/>
    <p:sldId id="282" r:id="rId16"/>
    <p:sldId id="290" r:id="rId17"/>
    <p:sldId id="291" r:id="rId18"/>
    <p:sldId id="292" r:id="rId19"/>
    <p:sldId id="294" r:id="rId20"/>
    <p:sldId id="317" r:id="rId21"/>
    <p:sldId id="299" r:id="rId22"/>
    <p:sldId id="269" r:id="rId23"/>
    <p:sldId id="287" r:id="rId24"/>
    <p:sldId id="293" r:id="rId25"/>
    <p:sldId id="315" r:id="rId26"/>
    <p:sldId id="31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88" autoAdjust="0"/>
    <p:restoredTop sz="94660"/>
  </p:normalViewPr>
  <p:slideViewPr>
    <p:cSldViewPr snapToGrid="0">
      <p:cViewPr varScale="1">
        <p:scale>
          <a:sx n="106" d="100"/>
          <a:sy n="106" d="100"/>
        </p:scale>
        <p:origin x="-16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15654842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1961080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2031028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3156509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4634931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1068319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3000808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2830880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30752600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3721417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A0D34-6BBD-4304-A388-1E018CC68380}" type="datetimeFigureOut">
              <a:rPr lang="en-US" smtClean="0"/>
              <a:pPr/>
              <a:t>2019-01-23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2669953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BA0D34-6BBD-4304-A388-1E018CC68380}" type="datetimeFigureOut">
              <a:rPr lang="en-US" smtClean="0"/>
              <a:pPr/>
              <a:t>2019-01-23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6307BF-3008-4A9A-B7DF-63A1F652AA81}" type="slidenum">
              <a:rPr lang="en-US" smtClean="0"/>
              <a:pPr/>
              <a:t>‹#›</a:t>
            </a:fld>
            <a:endParaRPr lang="en-US"/>
          </a:p>
        </p:txBody>
      </p:sp>
    </p:spTree>
    <p:extLst>
      <p:ext uri="{BB962C8B-B14F-4D97-AF65-F5344CB8AC3E}">
        <p14:creationId xmlns="" xmlns:p14="http://schemas.microsoft.com/office/powerpoint/2010/main" val="190130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663393"/>
            <a:ext cx="9144000" cy="3147733"/>
          </a:xfrm>
        </p:spPr>
        <p:txBody>
          <a:bodyPr>
            <a:normAutofit fontScale="90000"/>
          </a:bodyPr>
          <a:lstStyle/>
          <a:p>
            <a:r>
              <a:rPr lang="en-US" dirty="0" smtClean="0"/>
              <a:t>SD5959</a:t>
            </a:r>
            <a:r>
              <a:rPr lang="en-US" sz="3600" dirty="0" smtClean="0"/>
              <a:t/>
            </a:r>
            <a:br>
              <a:rPr lang="en-US" sz="3600" dirty="0" smtClean="0"/>
            </a:br>
            <a:r>
              <a:rPr lang="en-US" sz="1100" dirty="0" smtClean="0"/>
              <a:t> </a:t>
            </a:r>
            <a:br>
              <a:rPr lang="en-US" sz="1100" dirty="0" smtClean="0"/>
            </a:br>
            <a:r>
              <a:rPr lang="en-US" dirty="0" smtClean="0"/>
              <a:t>Psychology of Design II</a:t>
            </a:r>
            <a:r>
              <a:rPr lang="en-US" sz="2400" dirty="0" smtClean="0"/>
              <a:t> </a:t>
            </a:r>
            <a:br>
              <a:rPr lang="en-US" sz="2400" dirty="0" smtClean="0"/>
            </a:br>
            <a:r>
              <a:rPr lang="en-US" sz="4000" dirty="0" smtClean="0"/>
              <a:t> </a:t>
            </a:r>
            <a:r>
              <a:rPr lang="en-US" sz="2800" dirty="0" smtClean="0"/>
              <a:t/>
            </a:r>
            <a:br>
              <a:rPr lang="en-US" sz="2800" dirty="0" smtClean="0"/>
            </a:br>
            <a:r>
              <a:rPr lang="en-US" b="1" smtClean="0"/>
              <a:t>Class </a:t>
            </a:r>
            <a:r>
              <a:rPr lang="en-US" b="1" smtClean="0"/>
              <a:t>2E:</a:t>
            </a:r>
            <a:r>
              <a:rPr lang="en-US" b="1" dirty="0" smtClean="0"/>
              <a:t/>
            </a:r>
            <a:br>
              <a:rPr lang="en-US" b="1" dirty="0" smtClean="0"/>
            </a:br>
            <a:r>
              <a:rPr lang="en-US" sz="1100" b="1" dirty="0" smtClean="0"/>
              <a:t> </a:t>
            </a:r>
            <a:r>
              <a:rPr lang="en-US" b="1" dirty="0" smtClean="0"/>
              <a:t/>
            </a:r>
            <a:br>
              <a:rPr lang="en-US" b="1" dirty="0" smtClean="0"/>
            </a:br>
            <a:r>
              <a:rPr lang="en-US" b="1" dirty="0" smtClean="0"/>
              <a:t>COMMUNICATIONS NETWORKS</a:t>
            </a:r>
            <a:endParaRPr lang="en-US" b="1" dirty="0"/>
          </a:p>
        </p:txBody>
      </p:sp>
      <p:sp>
        <p:nvSpPr>
          <p:cNvPr id="5" name="Subtitle 4"/>
          <p:cNvSpPr>
            <a:spLocks noGrp="1"/>
          </p:cNvSpPr>
          <p:nvPr>
            <p:ph type="subTitle" idx="1"/>
          </p:nvPr>
        </p:nvSpPr>
        <p:spPr>
          <a:xfrm>
            <a:off x="0" y="4446505"/>
            <a:ext cx="9144000" cy="1371600"/>
          </a:xfrm>
        </p:spPr>
        <p:txBody>
          <a:bodyPr/>
          <a:lstStyle/>
          <a:p>
            <a:r>
              <a:rPr lang="en-US" dirty="0" smtClean="0"/>
              <a:t>School of Design</a:t>
            </a:r>
          </a:p>
          <a:p>
            <a:r>
              <a:rPr lang="en-US" dirty="0" smtClean="0"/>
              <a:t>The Polytechnic University of Hong Kong</a:t>
            </a:r>
            <a:endParaRPr lang="en-US" dirty="0"/>
          </a:p>
        </p:txBody>
      </p:sp>
      <p:sp>
        <p:nvSpPr>
          <p:cNvPr id="6" name="Rectangle 5"/>
          <p:cNvSpPr/>
          <p:nvPr/>
        </p:nvSpPr>
        <p:spPr>
          <a:xfrm>
            <a:off x="1219200" y="0"/>
            <a:ext cx="6324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Function Mapping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012935" y="1525207"/>
            <a:ext cx="5118131" cy="4408300"/>
          </a:xfrm>
          <a:prstGeom prst="rect">
            <a:avLst/>
          </a:prstGeom>
          <a:noFill/>
          <a:ln w="9525">
            <a:noFill/>
            <a:miter lim="800000"/>
            <a:headEnd/>
            <a:tailEnd/>
          </a:ln>
        </p:spPr>
      </p:pic>
      <p:sp>
        <p:nvSpPr>
          <p:cNvPr id="5" name="TextBox 4"/>
          <p:cNvSpPr txBox="1"/>
          <p:nvPr/>
        </p:nvSpPr>
        <p:spPr>
          <a:xfrm>
            <a:off x="6759476" y="1201270"/>
            <a:ext cx="1272998" cy="4216539"/>
          </a:xfrm>
          <a:prstGeom prst="rect">
            <a:avLst/>
          </a:prstGeom>
          <a:noFill/>
        </p:spPr>
        <p:txBody>
          <a:bodyPr wrap="square" rtlCol="0">
            <a:spAutoFit/>
          </a:bodyPr>
          <a:lstStyle/>
          <a:p>
            <a:pPr algn="ctr"/>
            <a:r>
              <a:rPr lang="en-US" dirty="0" smtClean="0"/>
              <a:t>Mission</a:t>
            </a:r>
            <a:br>
              <a:rPr lang="en-US" dirty="0" smtClean="0"/>
            </a:br>
            <a:r>
              <a:rPr lang="en-US" dirty="0" smtClean="0"/>
              <a:t/>
            </a:r>
            <a:br>
              <a:rPr lang="en-US" dirty="0" smtClean="0"/>
            </a:br>
            <a:endParaRPr lang="en-US" dirty="0" smtClean="0"/>
          </a:p>
          <a:p>
            <a:pPr algn="ctr"/>
            <a:r>
              <a:rPr lang="en-US" dirty="0" smtClean="0"/>
              <a:t>Strategy</a:t>
            </a:r>
          </a:p>
          <a:p>
            <a:pPr algn="ctr"/>
            <a:endParaRPr lang="en-US" dirty="0" smtClean="0"/>
          </a:p>
          <a:p>
            <a:pPr algn="ctr"/>
            <a:endParaRPr lang="en-US" dirty="0" smtClean="0"/>
          </a:p>
          <a:p>
            <a:pPr algn="ctr"/>
            <a:endParaRPr lang="en-US" dirty="0" smtClean="0"/>
          </a:p>
          <a:p>
            <a:pPr algn="ctr"/>
            <a:r>
              <a:rPr lang="en-US" dirty="0" smtClean="0"/>
              <a:t>Goals</a:t>
            </a:r>
          </a:p>
          <a:p>
            <a:pPr algn="ctr"/>
            <a:endParaRPr lang="en-US" dirty="0" smtClean="0"/>
          </a:p>
          <a:p>
            <a:pPr algn="ctr"/>
            <a:endParaRPr lang="en-US" sz="2400" dirty="0" smtClean="0"/>
          </a:p>
          <a:p>
            <a:pPr algn="ctr"/>
            <a:r>
              <a:rPr lang="en-US" dirty="0" smtClean="0"/>
              <a:t>Targets</a:t>
            </a:r>
          </a:p>
          <a:p>
            <a:pPr algn="ctr"/>
            <a:endParaRPr lang="en-US" dirty="0" smtClean="0"/>
          </a:p>
          <a:p>
            <a:pPr algn="ctr"/>
            <a:endParaRPr lang="en-US" sz="2800" dirty="0" smtClean="0"/>
          </a:p>
          <a:p>
            <a:pPr algn="ctr"/>
            <a:r>
              <a:rPr lang="en-US" dirty="0" smtClean="0"/>
              <a:t>Actions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1295400" y="4473575"/>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 name="Rectangle 37"/>
          <p:cNvSpPr>
            <a:spLocks noChangeArrowheads="1"/>
          </p:cNvSpPr>
          <p:nvPr/>
        </p:nvSpPr>
        <p:spPr bwMode="auto">
          <a:xfrm>
            <a:off x="1295400" y="32766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 name="Rectangle 35"/>
          <p:cNvSpPr>
            <a:spLocks noChangeArrowheads="1"/>
          </p:cNvSpPr>
          <p:nvPr/>
        </p:nvSpPr>
        <p:spPr bwMode="auto">
          <a:xfrm>
            <a:off x="1143000" y="57150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6" name="Text Box 11"/>
          <p:cNvSpPr txBox="1">
            <a:spLocks noChangeArrowheads="1"/>
          </p:cNvSpPr>
          <p:nvPr/>
        </p:nvSpPr>
        <p:spPr bwMode="auto">
          <a:xfrm>
            <a:off x="304800" y="117475"/>
            <a:ext cx="85518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Probabilistic models	Ill-defined problems	Unstructured decisions</a:t>
            </a: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41463713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62" y="177410"/>
            <a:ext cx="3635162" cy="830997"/>
          </a:xfrm>
          <a:prstGeom prst="rect">
            <a:avLst/>
          </a:prstGeom>
          <a:noFill/>
        </p:spPr>
        <p:txBody>
          <a:bodyPr wrap="none" rtlCol="0">
            <a:spAutoFit/>
          </a:bodyPr>
          <a:lstStyle/>
          <a:p>
            <a:pPr marL="342900" indent="-342900">
              <a:buFont typeface="Wingdings" panose="05000000000000000000" pitchFamily="2" charset="2"/>
              <a:buChar char=""/>
            </a:pPr>
            <a:r>
              <a:rPr lang="nl-NL" sz="2400" dirty="0" err="1" smtClean="0"/>
              <a:t>Plotting</a:t>
            </a:r>
            <a:r>
              <a:rPr lang="nl-NL" sz="2400" dirty="0" smtClean="0"/>
              <a:t> </a:t>
            </a:r>
            <a:r>
              <a:rPr lang="nl-NL" sz="2400" dirty="0" err="1" smtClean="0"/>
              <a:t>the</a:t>
            </a:r>
            <a:r>
              <a:rPr lang="nl-NL" sz="2400" dirty="0" smtClean="0"/>
              <a:t> S-curve </a:t>
            </a:r>
            <a:r>
              <a:rPr lang="nl-NL" sz="2400" dirty="0" err="1" smtClean="0"/>
              <a:t>onto</a:t>
            </a:r>
            <a:endParaRPr lang="nl-NL" sz="2400" dirty="0"/>
          </a:p>
          <a:p>
            <a:r>
              <a:rPr lang="nl-NL" sz="2400" dirty="0" smtClean="0"/>
              <a:t>     </a:t>
            </a:r>
            <a:r>
              <a:rPr lang="nl-NL" sz="2400" dirty="0" err="1" smtClean="0"/>
              <a:t>organizational</a:t>
            </a:r>
            <a:r>
              <a:rPr lang="nl-NL" sz="2400" dirty="0" smtClean="0"/>
              <a:t> </a:t>
            </a:r>
            <a:r>
              <a:rPr lang="nl-NL" sz="2400" dirty="0" err="1" smtClean="0"/>
              <a:t>structure</a:t>
            </a:r>
            <a:endParaRPr lang="nl-NL" sz="2400" dirty="0" smtClean="0"/>
          </a:p>
        </p:txBody>
      </p:sp>
      <p:grpSp>
        <p:nvGrpSpPr>
          <p:cNvPr id="39" name="Group 38"/>
          <p:cNvGrpSpPr>
            <a:grpSpLocks/>
          </p:cNvGrpSpPr>
          <p:nvPr/>
        </p:nvGrpSpPr>
        <p:grpSpPr bwMode="auto">
          <a:xfrm>
            <a:off x="2598738" y="579438"/>
            <a:ext cx="5048250" cy="5486400"/>
            <a:chOff x="203200" y="1035050"/>
            <a:chExt cx="8636000" cy="5645150"/>
          </a:xfrm>
        </p:grpSpPr>
        <p:sp>
          <p:nvSpPr>
            <p:cNvPr id="40" name="Freeform 39"/>
            <p:cNvSpPr/>
            <p:nvPr/>
          </p:nvSpPr>
          <p:spPr>
            <a:xfrm>
              <a:off x="420458" y="1142857"/>
              <a:ext cx="8342702" cy="474022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Lst>
              <a:ahLst/>
              <a:cxnLst>
                <a:cxn ang="0">
                  <a:pos x="connsiteX0" y="connsiteY0"/>
                </a:cxn>
                <a:cxn ang="0">
                  <a:pos x="connsiteX1" y="connsiteY1"/>
                </a:cxn>
                <a:cxn ang="0">
                  <a:pos x="connsiteX2" y="connsiteY2"/>
                </a:cxn>
                <a:cxn ang="0">
                  <a:pos x="connsiteX3" y="connsiteY3"/>
                </a:cxn>
              </a:cxnLst>
              <a:rect l="l" t="t" r="r" b="b"/>
              <a:pathLst>
                <a:path w="8192957" h="6634007">
                  <a:moveTo>
                    <a:pt x="0" y="6634007"/>
                  </a:moveTo>
                  <a:cubicBezTo>
                    <a:pt x="716024" y="6538828"/>
                    <a:pt x="1465641" y="6853128"/>
                    <a:pt x="2277348" y="5897265"/>
                  </a:cubicBezTo>
                  <a:cubicBezTo>
                    <a:pt x="3089055" y="4941402"/>
                    <a:pt x="3884305" y="1881709"/>
                    <a:pt x="4870240" y="898832"/>
                  </a:cubicBezTo>
                  <a:cubicBezTo>
                    <a:pt x="5856175" y="-84045"/>
                    <a:pt x="7070371" y="164989"/>
                    <a:pt x="8192957"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latin typeface="Times New Roman" pitchFamily="18" charset="0"/>
                <a:cs typeface="Times New Roman" pitchFamily="18" charset="0"/>
              </a:endParaRPr>
            </a:p>
          </p:txBody>
        </p:sp>
        <p:sp>
          <p:nvSpPr>
            <p:cNvPr id="41" name="Freeform 40"/>
            <p:cNvSpPr/>
            <p:nvPr/>
          </p:nvSpPr>
          <p:spPr>
            <a:xfrm>
              <a:off x="203200" y="1262098"/>
              <a:ext cx="8636000" cy="5418102"/>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50093 w 8145044"/>
                <a:gd name="connsiteY2" fmla="*/ 898833 h 6739325"/>
                <a:gd name="connsiteX3" fmla="*/ 8145044 w 8145044"/>
                <a:gd name="connsiteY3" fmla="*/ 0 h 6739325"/>
              </a:gdLst>
              <a:ahLst/>
              <a:cxnLst>
                <a:cxn ang="0">
                  <a:pos x="connsiteX0" y="connsiteY0"/>
                </a:cxn>
                <a:cxn ang="0">
                  <a:pos x="connsiteX1" y="connsiteY1"/>
                </a:cxn>
                <a:cxn ang="0">
                  <a:pos x="connsiteX2" y="connsiteY2"/>
                </a:cxn>
                <a:cxn ang="0">
                  <a:pos x="connsiteX3" y="connsiteY3"/>
                </a:cxn>
              </a:cxnLst>
              <a:rect l="l" t="t" r="r" b="b"/>
              <a:pathLst>
                <a:path w="8145044" h="6739325">
                  <a:moveTo>
                    <a:pt x="0" y="6739325"/>
                  </a:moveTo>
                  <a:cubicBezTo>
                    <a:pt x="716024" y="6644146"/>
                    <a:pt x="1723834" y="6891745"/>
                    <a:pt x="2548849" y="5918330"/>
                  </a:cubicBezTo>
                  <a:cubicBezTo>
                    <a:pt x="3373865" y="4944915"/>
                    <a:pt x="3964158" y="1881710"/>
                    <a:pt x="4950093" y="898833"/>
                  </a:cubicBezTo>
                  <a:cubicBezTo>
                    <a:pt x="5936028" y="-84044"/>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sp>
          <p:nvSpPr>
            <p:cNvPr id="42" name="Freeform 41"/>
            <p:cNvSpPr/>
            <p:nvPr/>
          </p:nvSpPr>
          <p:spPr>
            <a:xfrm>
              <a:off x="203200" y="1035050"/>
              <a:ext cx="8559960" cy="376506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66064 w 8145044"/>
                <a:gd name="connsiteY2" fmla="*/ 849848 h 6739325"/>
                <a:gd name="connsiteX3" fmla="*/ 8145044 w 8145044"/>
                <a:gd name="connsiteY3" fmla="*/ 0 h 6739325"/>
                <a:gd name="connsiteX0" fmla="*/ 0 w 8145044"/>
                <a:gd name="connsiteY0" fmla="*/ 6627150 h 6627150"/>
                <a:gd name="connsiteX1" fmla="*/ 2484967 w 8145044"/>
                <a:gd name="connsiteY1" fmla="*/ 5637892 h 6627150"/>
                <a:gd name="connsiteX2" fmla="*/ 4966064 w 8145044"/>
                <a:gd name="connsiteY2" fmla="*/ 737673 h 6627150"/>
                <a:gd name="connsiteX3" fmla="*/ 8145044 w 8145044"/>
                <a:gd name="connsiteY3" fmla="*/ 0 h 6627150"/>
                <a:gd name="connsiteX0" fmla="*/ 0 w 8145044"/>
                <a:gd name="connsiteY0" fmla="*/ 6627150 h 6627150"/>
                <a:gd name="connsiteX1" fmla="*/ 2484967 w 8145044"/>
                <a:gd name="connsiteY1" fmla="*/ 5637892 h 6627150"/>
                <a:gd name="connsiteX2" fmla="*/ 5029946 w 8145044"/>
                <a:gd name="connsiteY2" fmla="*/ 877894 h 6627150"/>
                <a:gd name="connsiteX3" fmla="*/ 8145044 w 8145044"/>
                <a:gd name="connsiteY3" fmla="*/ 0 h 6627150"/>
              </a:gdLst>
              <a:ahLst/>
              <a:cxnLst>
                <a:cxn ang="0">
                  <a:pos x="connsiteX0" y="connsiteY0"/>
                </a:cxn>
                <a:cxn ang="0">
                  <a:pos x="connsiteX1" y="connsiteY1"/>
                </a:cxn>
                <a:cxn ang="0">
                  <a:pos x="connsiteX2" y="connsiteY2"/>
                </a:cxn>
                <a:cxn ang="0">
                  <a:pos x="connsiteX3" y="connsiteY3"/>
                </a:cxn>
              </a:cxnLst>
              <a:rect l="l" t="t" r="r" b="b"/>
              <a:pathLst>
                <a:path w="8145044" h="6627150">
                  <a:moveTo>
                    <a:pt x="0" y="6627150"/>
                  </a:moveTo>
                  <a:cubicBezTo>
                    <a:pt x="716024" y="6531971"/>
                    <a:pt x="1646643" y="6596101"/>
                    <a:pt x="2484967" y="5637892"/>
                  </a:cubicBezTo>
                  <a:cubicBezTo>
                    <a:pt x="3323291" y="4679683"/>
                    <a:pt x="4044011" y="1860771"/>
                    <a:pt x="5029946" y="877894"/>
                  </a:cubicBezTo>
                  <a:cubicBezTo>
                    <a:pt x="6015881" y="-104983"/>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grpSp>
      <p:sp>
        <p:nvSpPr>
          <p:cNvPr id="3" name="TextBox 2"/>
          <p:cNvSpPr txBox="1"/>
          <p:nvPr/>
        </p:nvSpPr>
        <p:spPr>
          <a:xfrm>
            <a:off x="2115403" y="6237024"/>
            <a:ext cx="1651991" cy="369332"/>
          </a:xfrm>
          <a:prstGeom prst="rect">
            <a:avLst/>
          </a:prstGeom>
          <a:noFill/>
        </p:spPr>
        <p:txBody>
          <a:bodyPr wrap="none" rtlCol="0">
            <a:spAutoFit/>
          </a:bodyPr>
          <a:lstStyle/>
          <a:p>
            <a:r>
              <a:rPr lang="nl-NL" dirty="0" err="1" smtClean="0"/>
              <a:t>Infancy</a:t>
            </a:r>
            <a:r>
              <a:rPr lang="nl-NL" dirty="0" smtClean="0"/>
              <a:t> of </a:t>
            </a:r>
            <a:r>
              <a:rPr lang="nl-NL" dirty="0" err="1" smtClean="0"/>
              <a:t>ideas</a:t>
            </a:r>
            <a:endParaRPr lang="en-US" dirty="0"/>
          </a:p>
        </p:txBody>
      </p:sp>
      <p:sp>
        <p:nvSpPr>
          <p:cNvPr id="4" name="TextBox 3"/>
          <p:cNvSpPr txBox="1"/>
          <p:nvPr/>
        </p:nvSpPr>
        <p:spPr>
          <a:xfrm>
            <a:off x="5049668" y="3411940"/>
            <a:ext cx="2143087" cy="369332"/>
          </a:xfrm>
          <a:prstGeom prst="rect">
            <a:avLst/>
          </a:prstGeom>
          <a:noFill/>
        </p:spPr>
        <p:txBody>
          <a:bodyPr wrap="none" rtlCol="0">
            <a:spAutoFit/>
          </a:bodyPr>
          <a:lstStyle/>
          <a:p>
            <a:r>
              <a:rPr lang="nl-NL" dirty="0" smtClean="0"/>
              <a:t>Acceleration of </a:t>
            </a:r>
            <a:r>
              <a:rPr lang="nl-NL" dirty="0" err="1" smtClean="0"/>
              <a:t>ideas</a:t>
            </a:r>
            <a:endParaRPr lang="en-US" dirty="0"/>
          </a:p>
        </p:txBody>
      </p:sp>
      <p:sp>
        <p:nvSpPr>
          <p:cNvPr id="5" name="TextBox 4"/>
          <p:cNvSpPr txBox="1"/>
          <p:nvPr/>
        </p:nvSpPr>
        <p:spPr>
          <a:xfrm>
            <a:off x="6441743" y="122825"/>
            <a:ext cx="1791965" cy="369332"/>
          </a:xfrm>
          <a:prstGeom prst="rect">
            <a:avLst/>
          </a:prstGeom>
          <a:noFill/>
        </p:spPr>
        <p:txBody>
          <a:bodyPr wrap="none" rtlCol="0">
            <a:spAutoFit/>
          </a:bodyPr>
          <a:lstStyle/>
          <a:p>
            <a:r>
              <a:rPr lang="nl-NL" dirty="0" err="1" smtClean="0"/>
              <a:t>Maturity</a:t>
            </a:r>
            <a:r>
              <a:rPr lang="nl-NL" dirty="0" smtClean="0"/>
              <a:t> of </a:t>
            </a:r>
            <a:r>
              <a:rPr lang="nl-NL" dirty="0" err="1" smtClean="0"/>
              <a:t>ideas</a:t>
            </a:r>
            <a:endParaRPr lang="en-US" dirty="0"/>
          </a:p>
        </p:txBody>
      </p:sp>
    </p:spTree>
    <p:extLst>
      <p:ext uri="{BB962C8B-B14F-4D97-AF65-F5344CB8AC3E}">
        <p14:creationId xmlns="" xmlns:p14="http://schemas.microsoft.com/office/powerpoint/2010/main" val="1557690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p:cNvGrpSpPr>
          <p:nvPr/>
        </p:nvGrpSpPr>
        <p:grpSpPr bwMode="auto">
          <a:xfrm flipV="1">
            <a:off x="2598738" y="579438"/>
            <a:ext cx="5048250" cy="5486400"/>
            <a:chOff x="203200" y="1035050"/>
            <a:chExt cx="8636000" cy="5645150"/>
          </a:xfrm>
        </p:grpSpPr>
        <p:sp>
          <p:nvSpPr>
            <p:cNvPr id="40" name="Freeform 39"/>
            <p:cNvSpPr/>
            <p:nvPr/>
          </p:nvSpPr>
          <p:spPr>
            <a:xfrm>
              <a:off x="420458" y="1142857"/>
              <a:ext cx="8342702" cy="474022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Lst>
              <a:ahLst/>
              <a:cxnLst>
                <a:cxn ang="0">
                  <a:pos x="connsiteX0" y="connsiteY0"/>
                </a:cxn>
                <a:cxn ang="0">
                  <a:pos x="connsiteX1" y="connsiteY1"/>
                </a:cxn>
                <a:cxn ang="0">
                  <a:pos x="connsiteX2" y="connsiteY2"/>
                </a:cxn>
                <a:cxn ang="0">
                  <a:pos x="connsiteX3" y="connsiteY3"/>
                </a:cxn>
              </a:cxnLst>
              <a:rect l="l" t="t" r="r" b="b"/>
              <a:pathLst>
                <a:path w="8192957" h="6634007">
                  <a:moveTo>
                    <a:pt x="0" y="6634007"/>
                  </a:moveTo>
                  <a:cubicBezTo>
                    <a:pt x="716024" y="6538828"/>
                    <a:pt x="1465641" y="6853128"/>
                    <a:pt x="2277348" y="5897265"/>
                  </a:cubicBezTo>
                  <a:cubicBezTo>
                    <a:pt x="3089055" y="4941402"/>
                    <a:pt x="3884305" y="1881709"/>
                    <a:pt x="4870240" y="898832"/>
                  </a:cubicBezTo>
                  <a:cubicBezTo>
                    <a:pt x="5856175" y="-84045"/>
                    <a:pt x="7070371" y="164989"/>
                    <a:pt x="8192957"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latin typeface="Times New Roman" pitchFamily="18" charset="0"/>
                <a:cs typeface="Times New Roman" pitchFamily="18" charset="0"/>
              </a:endParaRPr>
            </a:p>
          </p:txBody>
        </p:sp>
        <p:sp>
          <p:nvSpPr>
            <p:cNvPr id="41" name="Freeform 40"/>
            <p:cNvSpPr/>
            <p:nvPr/>
          </p:nvSpPr>
          <p:spPr>
            <a:xfrm>
              <a:off x="203200" y="1262098"/>
              <a:ext cx="8636000" cy="5418102"/>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50093 w 8145044"/>
                <a:gd name="connsiteY2" fmla="*/ 898833 h 6739325"/>
                <a:gd name="connsiteX3" fmla="*/ 8145044 w 8145044"/>
                <a:gd name="connsiteY3" fmla="*/ 0 h 6739325"/>
              </a:gdLst>
              <a:ahLst/>
              <a:cxnLst>
                <a:cxn ang="0">
                  <a:pos x="connsiteX0" y="connsiteY0"/>
                </a:cxn>
                <a:cxn ang="0">
                  <a:pos x="connsiteX1" y="connsiteY1"/>
                </a:cxn>
                <a:cxn ang="0">
                  <a:pos x="connsiteX2" y="connsiteY2"/>
                </a:cxn>
                <a:cxn ang="0">
                  <a:pos x="connsiteX3" y="connsiteY3"/>
                </a:cxn>
              </a:cxnLst>
              <a:rect l="l" t="t" r="r" b="b"/>
              <a:pathLst>
                <a:path w="8145044" h="6739325">
                  <a:moveTo>
                    <a:pt x="0" y="6739325"/>
                  </a:moveTo>
                  <a:cubicBezTo>
                    <a:pt x="716024" y="6644146"/>
                    <a:pt x="1723834" y="6891745"/>
                    <a:pt x="2548849" y="5918330"/>
                  </a:cubicBezTo>
                  <a:cubicBezTo>
                    <a:pt x="3373865" y="4944915"/>
                    <a:pt x="3964158" y="1881710"/>
                    <a:pt x="4950093" y="898833"/>
                  </a:cubicBezTo>
                  <a:cubicBezTo>
                    <a:pt x="5936028" y="-84044"/>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sp>
          <p:nvSpPr>
            <p:cNvPr id="42" name="Freeform 41"/>
            <p:cNvSpPr/>
            <p:nvPr/>
          </p:nvSpPr>
          <p:spPr>
            <a:xfrm>
              <a:off x="203200" y="1035050"/>
              <a:ext cx="8559960" cy="376506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66064 w 8145044"/>
                <a:gd name="connsiteY2" fmla="*/ 849848 h 6739325"/>
                <a:gd name="connsiteX3" fmla="*/ 8145044 w 8145044"/>
                <a:gd name="connsiteY3" fmla="*/ 0 h 6739325"/>
                <a:gd name="connsiteX0" fmla="*/ 0 w 8145044"/>
                <a:gd name="connsiteY0" fmla="*/ 6627150 h 6627150"/>
                <a:gd name="connsiteX1" fmla="*/ 2484967 w 8145044"/>
                <a:gd name="connsiteY1" fmla="*/ 5637892 h 6627150"/>
                <a:gd name="connsiteX2" fmla="*/ 4966064 w 8145044"/>
                <a:gd name="connsiteY2" fmla="*/ 737673 h 6627150"/>
                <a:gd name="connsiteX3" fmla="*/ 8145044 w 8145044"/>
                <a:gd name="connsiteY3" fmla="*/ 0 h 6627150"/>
                <a:gd name="connsiteX0" fmla="*/ 0 w 8145044"/>
                <a:gd name="connsiteY0" fmla="*/ 6627150 h 6627150"/>
                <a:gd name="connsiteX1" fmla="*/ 2484967 w 8145044"/>
                <a:gd name="connsiteY1" fmla="*/ 5637892 h 6627150"/>
                <a:gd name="connsiteX2" fmla="*/ 5029946 w 8145044"/>
                <a:gd name="connsiteY2" fmla="*/ 877894 h 6627150"/>
                <a:gd name="connsiteX3" fmla="*/ 8145044 w 8145044"/>
                <a:gd name="connsiteY3" fmla="*/ 0 h 6627150"/>
              </a:gdLst>
              <a:ahLst/>
              <a:cxnLst>
                <a:cxn ang="0">
                  <a:pos x="connsiteX0" y="connsiteY0"/>
                </a:cxn>
                <a:cxn ang="0">
                  <a:pos x="connsiteX1" y="connsiteY1"/>
                </a:cxn>
                <a:cxn ang="0">
                  <a:pos x="connsiteX2" y="connsiteY2"/>
                </a:cxn>
                <a:cxn ang="0">
                  <a:pos x="connsiteX3" y="connsiteY3"/>
                </a:cxn>
              </a:cxnLst>
              <a:rect l="l" t="t" r="r" b="b"/>
              <a:pathLst>
                <a:path w="8145044" h="6627150">
                  <a:moveTo>
                    <a:pt x="0" y="6627150"/>
                  </a:moveTo>
                  <a:cubicBezTo>
                    <a:pt x="716024" y="6531971"/>
                    <a:pt x="1646643" y="6596101"/>
                    <a:pt x="2484967" y="5637892"/>
                  </a:cubicBezTo>
                  <a:cubicBezTo>
                    <a:pt x="3323291" y="4679683"/>
                    <a:pt x="4044011" y="1860771"/>
                    <a:pt x="5029946" y="877894"/>
                  </a:cubicBezTo>
                  <a:cubicBezTo>
                    <a:pt x="6015881" y="-104983"/>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grpSp>
      <p:sp>
        <p:nvSpPr>
          <p:cNvPr id="7" name="TextBox 39"/>
          <p:cNvSpPr txBox="1">
            <a:spLocks noChangeArrowheads="1"/>
          </p:cNvSpPr>
          <p:nvPr/>
        </p:nvSpPr>
        <p:spPr bwMode="auto">
          <a:xfrm>
            <a:off x="1661522" y="457200"/>
            <a:ext cx="9286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Times New Roman" panose="02020603050405020304" pitchFamily="18" charset="0"/>
                <a:cs typeface="Times New Roman" panose="02020603050405020304" pitchFamily="18" charset="0"/>
              </a:rPr>
              <a:t>Entropy</a:t>
            </a:r>
          </a:p>
        </p:txBody>
      </p:sp>
      <p:sp>
        <p:nvSpPr>
          <p:cNvPr id="8" name="TextBox 40"/>
          <p:cNvSpPr txBox="1">
            <a:spLocks noChangeArrowheads="1"/>
          </p:cNvSpPr>
          <p:nvPr/>
        </p:nvSpPr>
        <p:spPr bwMode="auto">
          <a:xfrm>
            <a:off x="4331697" y="730250"/>
            <a:ext cx="12684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Crazy ideas</a:t>
            </a:r>
          </a:p>
        </p:txBody>
      </p:sp>
      <p:sp>
        <p:nvSpPr>
          <p:cNvPr id="9" name="TextBox 41"/>
          <p:cNvSpPr txBox="1">
            <a:spLocks noChangeArrowheads="1"/>
          </p:cNvSpPr>
          <p:nvPr/>
        </p:nvSpPr>
        <p:spPr bwMode="auto">
          <a:xfrm>
            <a:off x="1218609" y="2192338"/>
            <a:ext cx="14160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Down </a:t>
            </a:r>
          </a:p>
          <a:p>
            <a:pPr algn="ctr" eaLnBrk="1" hangingPunct="1"/>
            <a:r>
              <a:rPr lang="en-US" altLang="en-US">
                <a:latin typeface="Times New Roman" panose="02020603050405020304" pitchFamily="18" charset="0"/>
                <a:cs typeface="Times New Roman" panose="02020603050405020304" pitchFamily="18" charset="0"/>
              </a:rPr>
              <a:t>to earth ideas</a:t>
            </a:r>
          </a:p>
        </p:txBody>
      </p:sp>
      <p:sp>
        <p:nvSpPr>
          <p:cNvPr id="10" name="TextBox 42"/>
          <p:cNvSpPr txBox="1">
            <a:spLocks noChangeArrowheads="1"/>
          </p:cNvSpPr>
          <p:nvPr/>
        </p:nvSpPr>
        <p:spPr bwMode="auto">
          <a:xfrm>
            <a:off x="2739434" y="1047750"/>
            <a:ext cx="9858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The new</a:t>
            </a:r>
          </a:p>
          <a:p>
            <a:pPr algn="ctr" eaLnBrk="1" hangingPunct="1"/>
            <a:r>
              <a:rPr lang="en-US" altLang="en-US">
                <a:latin typeface="Times New Roman" panose="02020603050405020304" pitchFamily="18" charset="0"/>
                <a:cs typeface="Times New Roman" panose="02020603050405020304" pitchFamily="18" charset="0"/>
              </a:rPr>
              <a:t>vision</a:t>
            </a:r>
          </a:p>
        </p:txBody>
      </p:sp>
      <p:sp>
        <p:nvSpPr>
          <p:cNvPr id="11" name="Line 42"/>
          <p:cNvSpPr>
            <a:spLocks noChangeShapeType="1"/>
          </p:cNvSpPr>
          <p:nvPr/>
        </p:nvSpPr>
        <p:spPr bwMode="auto">
          <a:xfrm>
            <a:off x="2209800" y="2403475"/>
            <a:ext cx="3048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Line 42"/>
          <p:cNvSpPr>
            <a:spLocks noChangeShapeType="1"/>
          </p:cNvSpPr>
          <p:nvPr/>
        </p:nvSpPr>
        <p:spPr bwMode="auto">
          <a:xfrm>
            <a:off x="4061822" y="915988"/>
            <a:ext cx="304800" cy="0"/>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p:cNvSpPr txBox="1"/>
          <p:nvPr/>
        </p:nvSpPr>
        <p:spPr>
          <a:xfrm>
            <a:off x="6209728" y="2511188"/>
            <a:ext cx="1760418" cy="830997"/>
          </a:xfrm>
          <a:prstGeom prst="rect">
            <a:avLst/>
          </a:prstGeom>
          <a:noFill/>
        </p:spPr>
        <p:txBody>
          <a:bodyPr wrap="none" rtlCol="0">
            <a:spAutoFit/>
          </a:bodyPr>
          <a:lstStyle/>
          <a:p>
            <a:r>
              <a:rPr lang="nl-NL" sz="4800" dirty="0" smtClean="0"/>
              <a:t>Flip </a:t>
            </a:r>
            <a:r>
              <a:rPr lang="nl-NL" sz="4800" dirty="0" err="1" smtClean="0"/>
              <a:t>it</a:t>
            </a:r>
            <a:r>
              <a:rPr lang="nl-NL" sz="4800" dirty="0" smtClean="0"/>
              <a:t>!</a:t>
            </a:r>
            <a:endParaRPr lang="en-US" sz="4800" dirty="0"/>
          </a:p>
        </p:txBody>
      </p:sp>
    </p:spTree>
    <p:extLst>
      <p:ext uri="{BB962C8B-B14F-4D97-AF65-F5344CB8AC3E}">
        <p14:creationId xmlns="" xmlns:p14="http://schemas.microsoft.com/office/powerpoint/2010/main" val="11682839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1295400" y="4473575"/>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 name="Rectangle 37"/>
          <p:cNvSpPr>
            <a:spLocks noChangeArrowheads="1"/>
          </p:cNvSpPr>
          <p:nvPr/>
        </p:nvSpPr>
        <p:spPr bwMode="auto">
          <a:xfrm>
            <a:off x="1295400" y="32766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 name="Rectangle 35"/>
          <p:cNvSpPr>
            <a:spLocks noChangeArrowheads="1"/>
          </p:cNvSpPr>
          <p:nvPr/>
        </p:nvSpPr>
        <p:spPr bwMode="auto">
          <a:xfrm>
            <a:off x="1143000" y="57150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6" name="Text Box 11"/>
          <p:cNvSpPr txBox="1">
            <a:spLocks noChangeArrowheads="1"/>
          </p:cNvSpPr>
          <p:nvPr/>
        </p:nvSpPr>
        <p:spPr bwMode="auto">
          <a:xfrm>
            <a:off x="304800" y="117475"/>
            <a:ext cx="85518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Probabilistic models	Ill-defined problems	Unstructured decisions</a:t>
            </a: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ounded Rectangle 28"/>
          <p:cNvSpPr>
            <a:spLocks noChangeAspect="1"/>
          </p:cNvSpPr>
          <p:nvPr/>
        </p:nvSpPr>
        <p:spPr>
          <a:xfrm>
            <a:off x="7315200" y="1100138"/>
            <a:ext cx="1217613" cy="341312"/>
          </a:xfrm>
          <a:prstGeom prst="round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1400" dirty="0" smtClean="0">
                <a:latin typeface="Times New Roman" pitchFamily="18" charset="0"/>
                <a:cs typeface="Times New Roman" pitchFamily="18" charset="0"/>
              </a:rPr>
              <a:t>Serendipity</a:t>
            </a:r>
            <a:endParaRPr lang="en-US" sz="400" dirty="0">
              <a:latin typeface="Times New Roman" pitchFamily="18" charset="0"/>
              <a:cs typeface="Times New Roman" pitchFamily="18" charset="0"/>
            </a:endParaRPr>
          </a:p>
        </p:txBody>
      </p:sp>
      <p:sp>
        <p:nvSpPr>
          <p:cNvPr id="30" name="Rounded Rectangle 29"/>
          <p:cNvSpPr>
            <a:spLocks noChangeAspect="1"/>
          </p:cNvSpPr>
          <p:nvPr/>
        </p:nvSpPr>
        <p:spPr>
          <a:xfrm>
            <a:off x="7315200" y="2971800"/>
            <a:ext cx="1217613" cy="341313"/>
          </a:xfrm>
          <a:prstGeom prst="round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1400" dirty="0" smtClean="0">
                <a:latin typeface="Times New Roman" pitchFamily="18" charset="0"/>
                <a:cs typeface="Times New Roman" pitchFamily="18" charset="0"/>
              </a:rPr>
              <a:t>Disruption</a:t>
            </a:r>
            <a:endParaRPr lang="en-US" sz="400" dirty="0">
              <a:latin typeface="Times New Roman" pitchFamily="18" charset="0"/>
              <a:cs typeface="Times New Roman" pitchFamily="18" charset="0"/>
            </a:endParaRPr>
          </a:p>
        </p:txBody>
      </p:sp>
      <p:sp>
        <p:nvSpPr>
          <p:cNvPr id="31" name="Rounded Rectangle 30"/>
          <p:cNvSpPr>
            <a:spLocks noChangeAspect="1"/>
          </p:cNvSpPr>
          <p:nvPr/>
        </p:nvSpPr>
        <p:spPr>
          <a:xfrm>
            <a:off x="7315200" y="4840288"/>
            <a:ext cx="1217613" cy="341312"/>
          </a:xfrm>
          <a:prstGeom prst="round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r>
              <a:rPr lang="en-US" sz="1400" dirty="0" smtClean="0">
                <a:latin typeface="Times New Roman" pitchFamily="18" charset="0"/>
                <a:cs typeface="Times New Roman" pitchFamily="18" charset="0"/>
              </a:rPr>
              <a:t>Continuity</a:t>
            </a:r>
            <a:endParaRPr lang="en-US" sz="400" dirty="0">
              <a:latin typeface="Times New Roman" pitchFamily="18" charset="0"/>
              <a:cs typeface="Times New Roman" pitchFamily="18" charset="0"/>
            </a:endParaRPr>
          </a:p>
        </p:txBody>
      </p:sp>
      <p:sp>
        <p:nvSpPr>
          <p:cNvPr id="32" name="Rounded Rectangle 31"/>
          <p:cNvSpPr>
            <a:spLocks noChangeAspect="1"/>
          </p:cNvSpPr>
          <p:nvPr/>
        </p:nvSpPr>
        <p:spPr>
          <a:xfrm>
            <a:off x="466725" y="2971800"/>
            <a:ext cx="1217613" cy="341313"/>
          </a:xfrm>
          <a:prstGeom prst="roundRect">
            <a:avLst/>
          </a:prstGeom>
          <a:gradFill>
            <a:gsLst>
              <a:gs pos="0">
                <a:schemeClr val="bg1">
                  <a:lumMod val="85000"/>
                </a:schemeClr>
              </a:gs>
              <a:gs pos="35000">
                <a:schemeClr val="bg1">
                  <a:lumMod val="95000"/>
                </a:schemeClr>
              </a:gs>
              <a:gs pos="100000">
                <a:schemeClr val="bg1"/>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r">
              <a:defRPr/>
            </a:pPr>
            <a:r>
              <a:rPr lang="en-US" sz="1400" dirty="0" smtClean="0">
                <a:latin typeface="Times New Roman" pitchFamily="18" charset="0"/>
                <a:cs typeface="Times New Roman" pitchFamily="18" charset="0"/>
              </a:rPr>
              <a:t>Analogy</a:t>
            </a:r>
            <a:endParaRPr lang="en-US" sz="400" dirty="0">
              <a:latin typeface="Times New Roman" pitchFamily="18" charset="0"/>
              <a:cs typeface="Times New Roman" pitchFamily="18" charset="0"/>
            </a:endParaRPr>
          </a:p>
        </p:txBody>
      </p:sp>
      <p:sp>
        <p:nvSpPr>
          <p:cNvPr id="33" name="Rounded Rectangle 32"/>
          <p:cNvSpPr>
            <a:spLocks noChangeAspect="1"/>
          </p:cNvSpPr>
          <p:nvPr/>
        </p:nvSpPr>
        <p:spPr>
          <a:xfrm>
            <a:off x="457200" y="914400"/>
            <a:ext cx="2200275" cy="1055688"/>
          </a:xfrm>
          <a:prstGeom prst="roundRect">
            <a:avLst/>
          </a:prstGeom>
          <a:gradFill>
            <a:gsLst>
              <a:gs pos="0">
                <a:schemeClr val="bg1">
                  <a:lumMod val="85000"/>
                </a:schemeClr>
              </a:gs>
              <a:gs pos="35000">
                <a:schemeClr val="bg1">
                  <a:lumMod val="95000"/>
                </a:schemeClr>
              </a:gs>
              <a:gs pos="100000">
                <a:schemeClr val="bg1"/>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r">
              <a:defRPr/>
            </a:pPr>
            <a:r>
              <a:rPr lang="en-US" sz="1400" dirty="0">
                <a:latin typeface="Times New Roman" pitchFamily="18" charset="0"/>
                <a:cs typeface="Times New Roman" pitchFamily="18" charset="0"/>
              </a:rPr>
              <a:t>Creative problem solving</a:t>
            </a:r>
          </a:p>
          <a:p>
            <a:pPr algn="r">
              <a:defRPr/>
            </a:pPr>
            <a:r>
              <a:rPr lang="en-US" sz="1400" dirty="0">
                <a:latin typeface="Times New Roman" pitchFamily="18" charset="0"/>
                <a:cs typeface="Times New Roman" pitchFamily="18" charset="0"/>
              </a:rPr>
              <a:t>Opportunity seeking</a:t>
            </a:r>
          </a:p>
          <a:p>
            <a:pPr algn="r">
              <a:defRPr/>
            </a:pPr>
            <a:r>
              <a:rPr lang="en-US" sz="1400" dirty="0">
                <a:latin typeface="Times New Roman" pitchFamily="18" charset="0"/>
                <a:cs typeface="Times New Roman" pitchFamily="18" charset="0"/>
              </a:rPr>
              <a:t>Creativity - divergence</a:t>
            </a:r>
          </a:p>
          <a:p>
            <a:pPr algn="r">
              <a:defRPr/>
            </a:pPr>
            <a:r>
              <a:rPr lang="en-US" sz="1400" dirty="0">
                <a:latin typeface="Times New Roman" pitchFamily="18" charset="0"/>
                <a:cs typeface="Times New Roman" pitchFamily="18" charset="0"/>
              </a:rPr>
              <a:t>Vision of novel contexts</a:t>
            </a:r>
          </a:p>
        </p:txBody>
      </p:sp>
      <p:sp>
        <p:nvSpPr>
          <p:cNvPr id="34" name="Rounded Rectangle 33"/>
          <p:cNvSpPr>
            <a:spLocks noChangeAspect="1"/>
          </p:cNvSpPr>
          <p:nvPr/>
        </p:nvSpPr>
        <p:spPr>
          <a:xfrm>
            <a:off x="466725" y="4573588"/>
            <a:ext cx="2200275" cy="1293812"/>
          </a:xfrm>
          <a:prstGeom prst="roundRect">
            <a:avLst/>
          </a:prstGeom>
          <a:gradFill>
            <a:gsLst>
              <a:gs pos="0">
                <a:schemeClr val="bg1">
                  <a:lumMod val="85000"/>
                </a:schemeClr>
              </a:gs>
              <a:gs pos="35000">
                <a:schemeClr val="bg1">
                  <a:lumMod val="95000"/>
                </a:schemeClr>
              </a:gs>
              <a:gs pos="100000">
                <a:schemeClr val="bg1"/>
              </a:gs>
            </a:gsLst>
          </a:gradFill>
          <a:ln w="12700">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r">
              <a:defRPr/>
            </a:pPr>
            <a:r>
              <a:rPr lang="en-US" sz="1400" dirty="0">
                <a:latin typeface="Times New Roman" pitchFamily="18" charset="0"/>
                <a:cs typeface="Times New Roman" pitchFamily="18" charset="0"/>
              </a:rPr>
              <a:t>Learned adaptation, understanding of contexts</a:t>
            </a:r>
          </a:p>
          <a:p>
            <a:pPr algn="r">
              <a:defRPr/>
            </a:pPr>
            <a:r>
              <a:rPr lang="en-US" sz="1400" dirty="0">
                <a:latin typeface="Times New Roman" pitchFamily="18" charset="0"/>
                <a:cs typeface="Times New Roman" pitchFamily="18" charset="0"/>
              </a:rPr>
              <a:t>Intelligence - convergence</a:t>
            </a:r>
          </a:p>
          <a:p>
            <a:pPr algn="r">
              <a:defRPr/>
            </a:pPr>
            <a:r>
              <a:rPr lang="en-US" sz="1400" dirty="0">
                <a:latin typeface="Times New Roman" pitchFamily="18" charset="0"/>
                <a:cs typeface="Times New Roman" pitchFamily="18" charset="0"/>
              </a:rPr>
              <a:t>Survival focus</a:t>
            </a:r>
          </a:p>
          <a:p>
            <a:pPr algn="r">
              <a:defRPr/>
            </a:pPr>
            <a:r>
              <a:rPr lang="en-US" sz="1400" dirty="0">
                <a:latin typeface="Times New Roman" pitchFamily="18" charset="0"/>
                <a:cs typeface="Times New Roman" pitchFamily="18" charset="0"/>
              </a:rPr>
              <a:t>Rational problem solving</a:t>
            </a:r>
          </a:p>
        </p:txBody>
      </p:sp>
      <p:grpSp>
        <p:nvGrpSpPr>
          <p:cNvPr id="38" name="Group 37"/>
          <p:cNvGrpSpPr>
            <a:grpSpLocks/>
          </p:cNvGrpSpPr>
          <p:nvPr/>
        </p:nvGrpSpPr>
        <p:grpSpPr bwMode="auto">
          <a:xfrm flipV="1">
            <a:off x="2598738" y="579438"/>
            <a:ext cx="5048250" cy="5486400"/>
            <a:chOff x="203200" y="1035050"/>
            <a:chExt cx="8636000" cy="5645150"/>
          </a:xfrm>
        </p:grpSpPr>
        <p:sp>
          <p:nvSpPr>
            <p:cNvPr id="39" name="Freeform 38"/>
            <p:cNvSpPr/>
            <p:nvPr/>
          </p:nvSpPr>
          <p:spPr>
            <a:xfrm>
              <a:off x="420458" y="1142857"/>
              <a:ext cx="8342702" cy="474022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Lst>
              <a:ahLst/>
              <a:cxnLst>
                <a:cxn ang="0">
                  <a:pos x="connsiteX0" y="connsiteY0"/>
                </a:cxn>
                <a:cxn ang="0">
                  <a:pos x="connsiteX1" y="connsiteY1"/>
                </a:cxn>
                <a:cxn ang="0">
                  <a:pos x="connsiteX2" y="connsiteY2"/>
                </a:cxn>
                <a:cxn ang="0">
                  <a:pos x="connsiteX3" y="connsiteY3"/>
                </a:cxn>
              </a:cxnLst>
              <a:rect l="l" t="t" r="r" b="b"/>
              <a:pathLst>
                <a:path w="8192957" h="6634007">
                  <a:moveTo>
                    <a:pt x="0" y="6634007"/>
                  </a:moveTo>
                  <a:cubicBezTo>
                    <a:pt x="716024" y="6538828"/>
                    <a:pt x="1465641" y="6853128"/>
                    <a:pt x="2277348" y="5897265"/>
                  </a:cubicBezTo>
                  <a:cubicBezTo>
                    <a:pt x="3089055" y="4941402"/>
                    <a:pt x="3884305" y="1881709"/>
                    <a:pt x="4870240" y="898832"/>
                  </a:cubicBezTo>
                  <a:cubicBezTo>
                    <a:pt x="5856175" y="-84045"/>
                    <a:pt x="7070371" y="164989"/>
                    <a:pt x="8192957"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latin typeface="Times New Roman" pitchFamily="18" charset="0"/>
                <a:cs typeface="Times New Roman" pitchFamily="18" charset="0"/>
              </a:endParaRPr>
            </a:p>
          </p:txBody>
        </p:sp>
        <p:sp>
          <p:nvSpPr>
            <p:cNvPr id="40" name="Freeform 39"/>
            <p:cNvSpPr/>
            <p:nvPr/>
          </p:nvSpPr>
          <p:spPr>
            <a:xfrm>
              <a:off x="203200" y="1262098"/>
              <a:ext cx="8636000" cy="5418102"/>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50093 w 8145044"/>
                <a:gd name="connsiteY2" fmla="*/ 898833 h 6739325"/>
                <a:gd name="connsiteX3" fmla="*/ 8145044 w 8145044"/>
                <a:gd name="connsiteY3" fmla="*/ 0 h 6739325"/>
              </a:gdLst>
              <a:ahLst/>
              <a:cxnLst>
                <a:cxn ang="0">
                  <a:pos x="connsiteX0" y="connsiteY0"/>
                </a:cxn>
                <a:cxn ang="0">
                  <a:pos x="connsiteX1" y="connsiteY1"/>
                </a:cxn>
                <a:cxn ang="0">
                  <a:pos x="connsiteX2" y="connsiteY2"/>
                </a:cxn>
                <a:cxn ang="0">
                  <a:pos x="connsiteX3" y="connsiteY3"/>
                </a:cxn>
              </a:cxnLst>
              <a:rect l="l" t="t" r="r" b="b"/>
              <a:pathLst>
                <a:path w="8145044" h="6739325">
                  <a:moveTo>
                    <a:pt x="0" y="6739325"/>
                  </a:moveTo>
                  <a:cubicBezTo>
                    <a:pt x="716024" y="6644146"/>
                    <a:pt x="1723834" y="6891745"/>
                    <a:pt x="2548849" y="5918330"/>
                  </a:cubicBezTo>
                  <a:cubicBezTo>
                    <a:pt x="3373865" y="4944915"/>
                    <a:pt x="3964158" y="1881710"/>
                    <a:pt x="4950093" y="898833"/>
                  </a:cubicBezTo>
                  <a:cubicBezTo>
                    <a:pt x="5936028" y="-84044"/>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sp>
          <p:nvSpPr>
            <p:cNvPr id="41" name="Freeform 40"/>
            <p:cNvSpPr/>
            <p:nvPr/>
          </p:nvSpPr>
          <p:spPr>
            <a:xfrm>
              <a:off x="203200" y="1035050"/>
              <a:ext cx="8559960" cy="3765067"/>
            </a:xfrm>
            <a:custGeom>
              <a:avLst/>
              <a:gdLst>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242261"/>
                <a:gd name="connsiteX1" fmla="*/ 2313991 w 8229600"/>
                <a:gd name="connsiteY1" fmla="*/ 5639099 h 6242261"/>
                <a:gd name="connsiteX2" fmla="*/ 4851918 w 8229600"/>
                <a:gd name="connsiteY2" fmla="*/ 749858 h 6242261"/>
                <a:gd name="connsiteX3" fmla="*/ 8229600 w 8229600"/>
                <a:gd name="connsiteY3" fmla="*/ 96715 h 6242261"/>
                <a:gd name="connsiteX0" fmla="*/ 0 w 8229600"/>
                <a:gd name="connsiteY0" fmla="*/ 5993662 h 6180535"/>
                <a:gd name="connsiteX1" fmla="*/ 2313991 w 8229600"/>
                <a:gd name="connsiteY1" fmla="*/ 5639099 h 6180535"/>
                <a:gd name="connsiteX2" fmla="*/ 4851918 w 8229600"/>
                <a:gd name="connsiteY2" fmla="*/ 749858 h 6180535"/>
                <a:gd name="connsiteX3" fmla="*/ 8229600 w 8229600"/>
                <a:gd name="connsiteY3" fmla="*/ 96715 h 6180535"/>
                <a:gd name="connsiteX0" fmla="*/ 0 w 8229600"/>
                <a:gd name="connsiteY0" fmla="*/ 5993662 h 6115599"/>
                <a:gd name="connsiteX1" fmla="*/ 2313991 w 8229600"/>
                <a:gd name="connsiteY1" fmla="*/ 5639099 h 6115599"/>
                <a:gd name="connsiteX2" fmla="*/ 4851918 w 8229600"/>
                <a:gd name="connsiteY2" fmla="*/ 749858 h 6115599"/>
                <a:gd name="connsiteX3" fmla="*/ 8229600 w 8229600"/>
                <a:gd name="connsiteY3" fmla="*/ 96715 h 6115599"/>
                <a:gd name="connsiteX0" fmla="*/ 0 w 8192957"/>
                <a:gd name="connsiteY0" fmla="*/ 6375841 h 6375841"/>
                <a:gd name="connsiteX1" fmla="*/ 2277348 w 8192957"/>
                <a:gd name="connsiteY1" fmla="*/ 5639099 h 6375841"/>
                <a:gd name="connsiteX2" fmla="*/ 4815275 w 8192957"/>
                <a:gd name="connsiteY2" fmla="*/ 749858 h 6375841"/>
                <a:gd name="connsiteX3" fmla="*/ 8192957 w 8192957"/>
                <a:gd name="connsiteY3" fmla="*/ 96715 h 6375841"/>
                <a:gd name="connsiteX0" fmla="*/ 0 w 8192957"/>
                <a:gd name="connsiteY0" fmla="*/ 6279126 h 6279126"/>
                <a:gd name="connsiteX1" fmla="*/ 2277348 w 8192957"/>
                <a:gd name="connsiteY1" fmla="*/ 5542384 h 6279126"/>
                <a:gd name="connsiteX2" fmla="*/ 4815275 w 8192957"/>
                <a:gd name="connsiteY2" fmla="*/ 653143 h 6279126"/>
                <a:gd name="connsiteX3" fmla="*/ 8192957 w 8192957"/>
                <a:gd name="connsiteY3" fmla="*/ 0 h 6279126"/>
                <a:gd name="connsiteX0" fmla="*/ 0 w 8174635"/>
                <a:gd name="connsiteY0" fmla="*/ 6743201 h 6743201"/>
                <a:gd name="connsiteX1" fmla="*/ 2277348 w 8174635"/>
                <a:gd name="connsiteY1" fmla="*/ 6006459 h 6743201"/>
                <a:gd name="connsiteX2" fmla="*/ 4815275 w 8174635"/>
                <a:gd name="connsiteY2" fmla="*/ 1117218 h 6743201"/>
                <a:gd name="connsiteX3" fmla="*/ 8174635 w 8174635"/>
                <a:gd name="connsiteY3" fmla="*/ 0 h 6743201"/>
                <a:gd name="connsiteX0" fmla="*/ 0 w 8192957"/>
                <a:gd name="connsiteY0" fmla="*/ 6634007 h 6634007"/>
                <a:gd name="connsiteX1" fmla="*/ 2277348 w 8192957"/>
                <a:gd name="connsiteY1" fmla="*/ 5897265 h 6634007"/>
                <a:gd name="connsiteX2" fmla="*/ 4815275 w 8192957"/>
                <a:gd name="connsiteY2" fmla="*/ 1008024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4870240 w 8192957"/>
                <a:gd name="connsiteY2" fmla="*/ 898832 h 6634007"/>
                <a:gd name="connsiteX3" fmla="*/ 8192957 w 8192957"/>
                <a:gd name="connsiteY3" fmla="*/ 0 h 6634007"/>
                <a:gd name="connsiteX0" fmla="*/ 0 w 8192957"/>
                <a:gd name="connsiteY0" fmla="*/ 6634007 h 6634007"/>
                <a:gd name="connsiteX1" fmla="*/ 2277348 w 8192957"/>
                <a:gd name="connsiteY1" fmla="*/ 5897265 h 6634007"/>
                <a:gd name="connsiteX2" fmla="*/ 5061888 w 8192957"/>
                <a:gd name="connsiteY2" fmla="*/ 1046277 h 6634007"/>
                <a:gd name="connsiteX3" fmla="*/ 8192957 w 8192957"/>
                <a:gd name="connsiteY3" fmla="*/ 0 h 6634007"/>
                <a:gd name="connsiteX0" fmla="*/ 0 w 8192957"/>
                <a:gd name="connsiteY0" fmla="*/ 6634007 h 6664866"/>
                <a:gd name="connsiteX1" fmla="*/ 2660645 w 8192957"/>
                <a:gd name="connsiteY1" fmla="*/ 6065773 h 6664866"/>
                <a:gd name="connsiteX2" fmla="*/ 5061888 w 8192957"/>
                <a:gd name="connsiteY2" fmla="*/ 1046277 h 6664866"/>
                <a:gd name="connsiteX3" fmla="*/ 8192957 w 8192957"/>
                <a:gd name="connsiteY3" fmla="*/ 0 h 6664866"/>
                <a:gd name="connsiteX0" fmla="*/ 0 w 8161015"/>
                <a:gd name="connsiteY0" fmla="*/ 6739325 h 6739325"/>
                <a:gd name="connsiteX1" fmla="*/ 2628703 w 8161015"/>
                <a:gd name="connsiteY1" fmla="*/ 6065773 h 6739325"/>
                <a:gd name="connsiteX2" fmla="*/ 5029946 w 8161015"/>
                <a:gd name="connsiteY2" fmla="*/ 1046277 h 6739325"/>
                <a:gd name="connsiteX3" fmla="*/ 8161015 w 8161015"/>
                <a:gd name="connsiteY3" fmla="*/ 0 h 6739325"/>
                <a:gd name="connsiteX0" fmla="*/ 0 w 8161015"/>
                <a:gd name="connsiteY0" fmla="*/ 6739325 h 6739325"/>
                <a:gd name="connsiteX1" fmla="*/ 2628703 w 8161015"/>
                <a:gd name="connsiteY1" fmla="*/ 6065773 h 6739325"/>
                <a:gd name="connsiteX2" fmla="*/ 4998005 w 8161015"/>
                <a:gd name="connsiteY2" fmla="*/ 962023 h 6739325"/>
                <a:gd name="connsiteX3" fmla="*/ 8161015 w 8161015"/>
                <a:gd name="connsiteY3" fmla="*/ 0 h 6739325"/>
                <a:gd name="connsiteX0" fmla="*/ 0 w 8145044"/>
                <a:gd name="connsiteY0" fmla="*/ 6739325 h 6739325"/>
                <a:gd name="connsiteX1" fmla="*/ 2612732 w 8145044"/>
                <a:gd name="connsiteY1" fmla="*/ 6065773 h 6739325"/>
                <a:gd name="connsiteX2" fmla="*/ 4982034 w 8145044"/>
                <a:gd name="connsiteY2" fmla="*/ 962023 h 6739325"/>
                <a:gd name="connsiteX3" fmla="*/ 8145044 w 8145044"/>
                <a:gd name="connsiteY3" fmla="*/ 0 h 6739325"/>
                <a:gd name="connsiteX0" fmla="*/ 0 w 8145044"/>
                <a:gd name="connsiteY0" fmla="*/ 6739325 h 6739325"/>
                <a:gd name="connsiteX1" fmla="*/ 2548849 w 8145044"/>
                <a:gd name="connsiteY1" fmla="*/ 5918330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82034 w 8145044"/>
                <a:gd name="connsiteY2" fmla="*/ 962023 h 6739325"/>
                <a:gd name="connsiteX3" fmla="*/ 8145044 w 8145044"/>
                <a:gd name="connsiteY3" fmla="*/ 0 h 6739325"/>
                <a:gd name="connsiteX0" fmla="*/ 0 w 8145044"/>
                <a:gd name="connsiteY0" fmla="*/ 6739325 h 6739325"/>
                <a:gd name="connsiteX1" fmla="*/ 2484967 w 8145044"/>
                <a:gd name="connsiteY1" fmla="*/ 5750067 h 6739325"/>
                <a:gd name="connsiteX2" fmla="*/ 4966064 w 8145044"/>
                <a:gd name="connsiteY2" fmla="*/ 849848 h 6739325"/>
                <a:gd name="connsiteX3" fmla="*/ 8145044 w 8145044"/>
                <a:gd name="connsiteY3" fmla="*/ 0 h 6739325"/>
                <a:gd name="connsiteX0" fmla="*/ 0 w 8145044"/>
                <a:gd name="connsiteY0" fmla="*/ 6627150 h 6627150"/>
                <a:gd name="connsiteX1" fmla="*/ 2484967 w 8145044"/>
                <a:gd name="connsiteY1" fmla="*/ 5637892 h 6627150"/>
                <a:gd name="connsiteX2" fmla="*/ 4966064 w 8145044"/>
                <a:gd name="connsiteY2" fmla="*/ 737673 h 6627150"/>
                <a:gd name="connsiteX3" fmla="*/ 8145044 w 8145044"/>
                <a:gd name="connsiteY3" fmla="*/ 0 h 6627150"/>
                <a:gd name="connsiteX0" fmla="*/ 0 w 8145044"/>
                <a:gd name="connsiteY0" fmla="*/ 6627150 h 6627150"/>
                <a:gd name="connsiteX1" fmla="*/ 2484967 w 8145044"/>
                <a:gd name="connsiteY1" fmla="*/ 5637892 h 6627150"/>
                <a:gd name="connsiteX2" fmla="*/ 5029946 w 8145044"/>
                <a:gd name="connsiteY2" fmla="*/ 877894 h 6627150"/>
                <a:gd name="connsiteX3" fmla="*/ 8145044 w 8145044"/>
                <a:gd name="connsiteY3" fmla="*/ 0 h 6627150"/>
              </a:gdLst>
              <a:ahLst/>
              <a:cxnLst>
                <a:cxn ang="0">
                  <a:pos x="connsiteX0" y="connsiteY0"/>
                </a:cxn>
                <a:cxn ang="0">
                  <a:pos x="connsiteX1" y="connsiteY1"/>
                </a:cxn>
                <a:cxn ang="0">
                  <a:pos x="connsiteX2" y="connsiteY2"/>
                </a:cxn>
                <a:cxn ang="0">
                  <a:pos x="connsiteX3" y="connsiteY3"/>
                </a:cxn>
              </a:cxnLst>
              <a:rect l="l" t="t" r="r" b="b"/>
              <a:pathLst>
                <a:path w="8145044" h="6627150">
                  <a:moveTo>
                    <a:pt x="0" y="6627150"/>
                  </a:moveTo>
                  <a:cubicBezTo>
                    <a:pt x="716024" y="6531971"/>
                    <a:pt x="1646643" y="6596101"/>
                    <a:pt x="2484967" y="5637892"/>
                  </a:cubicBezTo>
                  <a:cubicBezTo>
                    <a:pt x="3323291" y="4679683"/>
                    <a:pt x="4044011" y="1860771"/>
                    <a:pt x="5029946" y="877894"/>
                  </a:cubicBezTo>
                  <a:cubicBezTo>
                    <a:pt x="6015881" y="-104983"/>
                    <a:pt x="7022458" y="164989"/>
                    <a:pt x="8145044" y="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latin typeface="Times New Roman" pitchFamily="18" charset="0"/>
                <a:cs typeface="Times New Roman" pitchFamily="18" charset="0"/>
              </a:endParaRPr>
            </a:p>
          </p:txBody>
        </p:sp>
      </p:grpSp>
      <p:sp>
        <p:nvSpPr>
          <p:cNvPr id="42" name="TextBox 39"/>
          <p:cNvSpPr txBox="1">
            <a:spLocks noChangeArrowheads="1"/>
          </p:cNvSpPr>
          <p:nvPr/>
        </p:nvSpPr>
        <p:spPr bwMode="auto">
          <a:xfrm>
            <a:off x="1661522" y="457200"/>
            <a:ext cx="9286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Times New Roman" panose="02020603050405020304" pitchFamily="18" charset="0"/>
                <a:cs typeface="Times New Roman" panose="02020603050405020304" pitchFamily="18" charset="0"/>
              </a:rPr>
              <a:t>Entropy</a:t>
            </a:r>
          </a:p>
        </p:txBody>
      </p:sp>
      <p:sp>
        <p:nvSpPr>
          <p:cNvPr id="43" name="TextBox 40"/>
          <p:cNvSpPr txBox="1">
            <a:spLocks noChangeArrowheads="1"/>
          </p:cNvSpPr>
          <p:nvPr/>
        </p:nvSpPr>
        <p:spPr bwMode="auto">
          <a:xfrm>
            <a:off x="4331697" y="730250"/>
            <a:ext cx="12684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Crazy ideas</a:t>
            </a:r>
          </a:p>
        </p:txBody>
      </p:sp>
      <p:sp>
        <p:nvSpPr>
          <p:cNvPr id="44" name="TextBox 41"/>
          <p:cNvSpPr txBox="1">
            <a:spLocks noChangeArrowheads="1"/>
          </p:cNvSpPr>
          <p:nvPr/>
        </p:nvSpPr>
        <p:spPr bwMode="auto">
          <a:xfrm>
            <a:off x="1218609" y="2192338"/>
            <a:ext cx="14160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Down </a:t>
            </a:r>
          </a:p>
          <a:p>
            <a:pPr algn="ctr" eaLnBrk="1" hangingPunct="1"/>
            <a:r>
              <a:rPr lang="en-US" altLang="en-US">
                <a:latin typeface="Times New Roman" panose="02020603050405020304" pitchFamily="18" charset="0"/>
                <a:cs typeface="Times New Roman" panose="02020603050405020304" pitchFamily="18" charset="0"/>
              </a:rPr>
              <a:t>to earth ideas</a:t>
            </a:r>
          </a:p>
        </p:txBody>
      </p:sp>
      <p:sp>
        <p:nvSpPr>
          <p:cNvPr id="45" name="TextBox 42"/>
          <p:cNvSpPr txBox="1">
            <a:spLocks noChangeArrowheads="1"/>
          </p:cNvSpPr>
          <p:nvPr/>
        </p:nvSpPr>
        <p:spPr bwMode="auto">
          <a:xfrm>
            <a:off x="2739434" y="1047750"/>
            <a:ext cx="9858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The new</a:t>
            </a:r>
          </a:p>
          <a:p>
            <a:pPr algn="ctr" eaLnBrk="1" hangingPunct="1"/>
            <a:r>
              <a:rPr lang="en-US" altLang="en-US">
                <a:latin typeface="Times New Roman" panose="02020603050405020304" pitchFamily="18" charset="0"/>
                <a:cs typeface="Times New Roman" panose="02020603050405020304" pitchFamily="18" charset="0"/>
              </a:rPr>
              <a:t>vision</a:t>
            </a:r>
          </a:p>
        </p:txBody>
      </p:sp>
      <p:sp>
        <p:nvSpPr>
          <p:cNvPr id="46" name="Line 42"/>
          <p:cNvSpPr>
            <a:spLocks noChangeShapeType="1"/>
          </p:cNvSpPr>
          <p:nvPr/>
        </p:nvSpPr>
        <p:spPr bwMode="auto">
          <a:xfrm>
            <a:off x="2209800" y="2403475"/>
            <a:ext cx="3048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42"/>
          <p:cNvSpPr>
            <a:spLocks noChangeShapeType="1"/>
          </p:cNvSpPr>
          <p:nvPr/>
        </p:nvSpPr>
        <p:spPr bwMode="auto">
          <a:xfrm>
            <a:off x="4061822" y="915988"/>
            <a:ext cx="304800" cy="0"/>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 xmlns:p14="http://schemas.microsoft.com/office/powerpoint/2010/main" val="512995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36"/>
          <p:cNvSpPr>
            <a:spLocks noChangeArrowheads="1"/>
          </p:cNvSpPr>
          <p:nvPr/>
        </p:nvSpPr>
        <p:spPr bwMode="auto">
          <a:xfrm>
            <a:off x="1295400" y="4473575"/>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 name="Rectangle 37"/>
          <p:cNvSpPr>
            <a:spLocks noChangeArrowheads="1"/>
          </p:cNvSpPr>
          <p:nvPr/>
        </p:nvSpPr>
        <p:spPr bwMode="auto">
          <a:xfrm>
            <a:off x="1295400" y="32766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 name="Rectangle 35"/>
          <p:cNvSpPr>
            <a:spLocks noChangeArrowheads="1"/>
          </p:cNvSpPr>
          <p:nvPr/>
        </p:nvSpPr>
        <p:spPr bwMode="auto">
          <a:xfrm>
            <a:off x="1143000" y="57150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6" name="Text Box 11"/>
          <p:cNvSpPr txBox="1">
            <a:spLocks noChangeArrowheads="1"/>
          </p:cNvSpPr>
          <p:nvPr/>
        </p:nvSpPr>
        <p:spPr bwMode="auto">
          <a:xfrm>
            <a:off x="304800" y="117475"/>
            <a:ext cx="8551863"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Probabilistic models	Ill-defined problems	Unstructured decisions</a:t>
            </a: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p:cNvSpPr txBox="1"/>
          <p:nvPr/>
        </p:nvSpPr>
        <p:spPr>
          <a:xfrm>
            <a:off x="395781" y="95521"/>
            <a:ext cx="8498288" cy="461665"/>
          </a:xfrm>
          <a:prstGeom prst="rect">
            <a:avLst/>
          </a:prstGeom>
          <a:solidFill>
            <a:schemeClr val="bg1"/>
          </a:solidFill>
        </p:spPr>
        <p:txBody>
          <a:bodyPr wrap="none" rtlCol="0">
            <a:spAutoFit/>
          </a:bodyPr>
          <a:lstStyle/>
          <a:p>
            <a:pPr marL="342900" indent="-342900">
              <a:buFont typeface="Wingdings" panose="05000000000000000000" pitchFamily="2" charset="2"/>
              <a:buChar char=""/>
            </a:pPr>
            <a:r>
              <a:rPr lang="nl-NL" sz="2400" dirty="0" smtClean="0"/>
              <a:t>The </a:t>
            </a:r>
            <a:r>
              <a:rPr lang="nl-NL" sz="2400" dirty="0" err="1" smtClean="0"/>
              <a:t>role</a:t>
            </a:r>
            <a:r>
              <a:rPr lang="nl-NL" sz="2400" dirty="0" smtClean="0"/>
              <a:t> of </a:t>
            </a:r>
            <a:r>
              <a:rPr lang="nl-NL" sz="2400" dirty="0" err="1" smtClean="0"/>
              <a:t>communication</a:t>
            </a:r>
            <a:r>
              <a:rPr lang="nl-NL" sz="2400" dirty="0" smtClean="0"/>
              <a:t> </a:t>
            </a:r>
            <a:r>
              <a:rPr lang="nl-NL" sz="2400" dirty="0" err="1" smtClean="0"/>
              <a:t>networks</a:t>
            </a:r>
            <a:r>
              <a:rPr lang="nl-NL" sz="2400" dirty="0" smtClean="0"/>
              <a:t>                                                 </a:t>
            </a:r>
          </a:p>
        </p:txBody>
      </p:sp>
      <p:pic>
        <p:nvPicPr>
          <p:cNvPr id="30" name="Picture 29" descr="surge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77825" y="5486400"/>
            <a:ext cx="84137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0" descr="salesperson"/>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85800" y="5486400"/>
            <a:ext cx="623888"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3" descr="board_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5007592" y="1259000"/>
            <a:ext cx="341313"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sp>
        <p:nvSpPr>
          <p:cNvPr id="34" name="AutoShape 21"/>
          <p:cNvSpPr>
            <a:spLocks noChangeArrowheads="1"/>
          </p:cNvSpPr>
          <p:nvPr/>
        </p:nvSpPr>
        <p:spPr bwMode="auto">
          <a:xfrm>
            <a:off x="7010400" y="3352800"/>
            <a:ext cx="1981200" cy="1447800"/>
          </a:xfrm>
          <a:prstGeom prst="cloudCallout">
            <a:avLst>
              <a:gd name="adj1" fmla="val -67870"/>
              <a:gd name="adj2" fmla="val 34870"/>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nl-NL" altLang="en-US"/>
          </a:p>
        </p:txBody>
      </p:sp>
      <p:pic>
        <p:nvPicPr>
          <p:cNvPr id="35" name="Picture 22"/>
          <p:cNvPicPr>
            <a:picLocks noChangeAspect="1" noChangeArrowheads="1"/>
          </p:cNvPicPr>
          <p:nvPr/>
        </p:nvPicPr>
        <p:blipFill>
          <a:blip r:embed="rId5" cstate="print">
            <a:clrChange>
              <a:clrFrom>
                <a:srgbClr val="FF00FF"/>
              </a:clrFrom>
              <a:clrTo>
                <a:srgbClr val="FF00FF">
                  <a:alpha val="0"/>
                </a:srgbClr>
              </a:clrTo>
            </a:clrChange>
            <a:lum bright="-12000"/>
            <a:extLst>
              <a:ext uri="{28A0092B-C50C-407E-A947-70E740481C1C}">
                <a14:useLocalDpi xmlns="" xmlns:a14="http://schemas.microsoft.com/office/drawing/2010/main" val="0"/>
              </a:ext>
            </a:extLst>
          </a:blip>
          <a:srcRect/>
          <a:stretch>
            <a:fillRect/>
          </a:stretch>
        </p:blipFill>
        <p:spPr bwMode="auto">
          <a:xfrm>
            <a:off x="8161338" y="3475038"/>
            <a:ext cx="422275" cy="87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3"/>
          <p:cNvPicPr>
            <a:picLocks noChangeAspect="1" noChangeArrowheads="1"/>
          </p:cNvPicPr>
          <p:nvPr/>
        </p:nvPicPr>
        <p:blipFill>
          <a:blip r:embed="rId5" cstate="print">
            <a:clrChange>
              <a:clrFrom>
                <a:srgbClr val="FF00FF"/>
              </a:clrFrom>
              <a:clrTo>
                <a:srgbClr val="FF00FF">
                  <a:alpha val="0"/>
                </a:srgbClr>
              </a:clrTo>
            </a:clrChange>
            <a:lum bright="-12000"/>
            <a:extLst>
              <a:ext uri="{28A0092B-C50C-407E-A947-70E740481C1C}">
                <a14:useLocalDpi xmlns="" xmlns:a14="http://schemas.microsoft.com/office/drawing/2010/main" val="0"/>
              </a:ext>
            </a:extLst>
          </a:blip>
          <a:srcRect/>
          <a:stretch>
            <a:fillRect/>
          </a:stretch>
        </p:blipFill>
        <p:spPr bwMode="auto">
          <a:xfrm>
            <a:off x="7967663" y="3513138"/>
            <a:ext cx="422275" cy="87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24"/>
          <p:cNvPicPr>
            <a:picLocks noChangeAspect="1" noChangeArrowheads="1"/>
          </p:cNvPicPr>
          <p:nvPr/>
        </p:nvPicPr>
        <p:blipFill>
          <a:blip r:embed="rId5" cstate="print">
            <a:clrChange>
              <a:clrFrom>
                <a:srgbClr val="FF00FF"/>
              </a:clrFrom>
              <a:clrTo>
                <a:srgbClr val="FF00FF">
                  <a:alpha val="0"/>
                </a:srgbClr>
              </a:clrTo>
            </a:clrChange>
            <a:lum bright="-12000"/>
            <a:extLst>
              <a:ext uri="{28A0092B-C50C-407E-A947-70E740481C1C}">
                <a14:useLocalDpi xmlns="" xmlns:a14="http://schemas.microsoft.com/office/drawing/2010/main" val="0"/>
              </a:ext>
            </a:extLst>
          </a:blip>
          <a:srcRect/>
          <a:stretch>
            <a:fillRect/>
          </a:stretch>
        </p:blipFill>
        <p:spPr bwMode="auto">
          <a:xfrm>
            <a:off x="7780338" y="3589338"/>
            <a:ext cx="422275" cy="87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5"/>
          <p:cNvPicPr>
            <a:picLocks noChangeAspect="1" noChangeArrowheads="1"/>
          </p:cNvPicPr>
          <p:nvPr/>
        </p:nvPicPr>
        <p:blipFill>
          <a:blip r:embed="rId5" cstate="print">
            <a:clrChange>
              <a:clrFrom>
                <a:srgbClr val="FF00FF"/>
              </a:clrFrom>
              <a:clrTo>
                <a:srgbClr val="FF00FF">
                  <a:alpha val="0"/>
                </a:srgbClr>
              </a:clrTo>
            </a:clrChange>
            <a:lum bright="-12000"/>
            <a:extLst>
              <a:ext uri="{28A0092B-C50C-407E-A947-70E740481C1C}">
                <a14:useLocalDpi xmlns="" xmlns:a14="http://schemas.microsoft.com/office/drawing/2010/main" val="0"/>
              </a:ext>
            </a:extLst>
          </a:blip>
          <a:srcRect/>
          <a:stretch>
            <a:fillRect/>
          </a:stretch>
        </p:blipFill>
        <p:spPr bwMode="auto">
          <a:xfrm>
            <a:off x="7586663" y="3665538"/>
            <a:ext cx="422275" cy="87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6"/>
          <p:cNvPicPr>
            <a:picLocks noChangeAspect="1" noChangeArrowheads="1"/>
          </p:cNvPicPr>
          <p:nvPr/>
        </p:nvPicPr>
        <p:blipFill>
          <a:blip r:embed="rId5" cstate="print">
            <a:clrChange>
              <a:clrFrom>
                <a:srgbClr val="FF00FF"/>
              </a:clrFrom>
              <a:clrTo>
                <a:srgbClr val="FF00FF">
                  <a:alpha val="0"/>
                </a:srgbClr>
              </a:clrTo>
            </a:clrChange>
            <a:lum bright="-12000"/>
            <a:extLst>
              <a:ext uri="{28A0092B-C50C-407E-A947-70E740481C1C}">
                <a14:useLocalDpi xmlns="" xmlns:a14="http://schemas.microsoft.com/office/drawing/2010/main" val="0"/>
              </a:ext>
            </a:extLst>
          </a:blip>
          <a:srcRect/>
          <a:stretch>
            <a:fillRect/>
          </a:stretch>
        </p:blipFill>
        <p:spPr bwMode="auto">
          <a:xfrm>
            <a:off x="7391400" y="3771900"/>
            <a:ext cx="422275" cy="876300"/>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AutoShape 27"/>
          <p:cNvSpPr>
            <a:spLocks noChangeArrowheads="1"/>
          </p:cNvSpPr>
          <p:nvPr/>
        </p:nvSpPr>
        <p:spPr bwMode="auto">
          <a:xfrm>
            <a:off x="5791200" y="1600200"/>
            <a:ext cx="1981200" cy="1447800"/>
          </a:xfrm>
          <a:prstGeom prst="cloudCallout">
            <a:avLst>
              <a:gd name="adj1" fmla="val -44870"/>
              <a:gd name="adj2" fmla="val 62282"/>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nl-NL" altLang="en-US"/>
          </a:p>
        </p:txBody>
      </p:sp>
      <p:pic>
        <p:nvPicPr>
          <p:cNvPr id="41" name="Picture 28" descr="Patient Transfer"/>
          <p:cNvPicPr>
            <a:picLocks noChangeAspect="1" noChangeArrowheads="1"/>
          </p:cNvPicPr>
          <p:nvPr/>
        </p:nvPicPr>
        <p:blipFill>
          <a:blip r:embed="rId6" cstate="print">
            <a:clrChange>
              <a:clrFrom>
                <a:srgbClr val="FFFFFF"/>
              </a:clrFrom>
              <a:clrTo>
                <a:srgbClr val="FFFFFF">
                  <a:alpha val="0"/>
                </a:srgbClr>
              </a:clrTo>
            </a:clrChange>
            <a:lum bright="-12000" contrast="30000"/>
            <a:extLst>
              <a:ext uri="{28A0092B-C50C-407E-A947-70E740481C1C}">
                <a14:useLocalDpi xmlns="" xmlns:a14="http://schemas.microsoft.com/office/drawing/2010/main" val="0"/>
              </a:ext>
            </a:extLst>
          </a:blip>
          <a:srcRect l="1759" t="24141" r="5779" b="9596"/>
          <a:stretch>
            <a:fillRect/>
          </a:stretch>
        </p:blipFill>
        <p:spPr bwMode="auto">
          <a:xfrm>
            <a:off x="6216650" y="1792288"/>
            <a:ext cx="1219200" cy="1087437"/>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Text Box 29"/>
          <p:cNvSpPr txBox="1">
            <a:spLocks noChangeArrowheads="1"/>
          </p:cNvSpPr>
          <p:nvPr/>
        </p:nvSpPr>
        <p:spPr bwMode="auto">
          <a:xfrm>
            <a:off x="7446963" y="3902075"/>
            <a:ext cx="268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200"/>
              <a:t>1</a:t>
            </a:r>
          </a:p>
        </p:txBody>
      </p:sp>
      <p:sp>
        <p:nvSpPr>
          <p:cNvPr id="43" name="Text Box 32"/>
          <p:cNvSpPr txBox="1">
            <a:spLocks noChangeArrowheads="1"/>
          </p:cNvSpPr>
          <p:nvPr/>
        </p:nvSpPr>
        <p:spPr bwMode="auto">
          <a:xfrm>
            <a:off x="7607300" y="3794125"/>
            <a:ext cx="3571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200"/>
              <a:t>+1</a:t>
            </a:r>
          </a:p>
        </p:txBody>
      </p:sp>
      <p:sp>
        <p:nvSpPr>
          <p:cNvPr id="44" name="Text Box 33"/>
          <p:cNvSpPr txBox="1">
            <a:spLocks noChangeArrowheads="1"/>
          </p:cNvSpPr>
          <p:nvPr/>
        </p:nvSpPr>
        <p:spPr bwMode="auto">
          <a:xfrm>
            <a:off x="7796213" y="3687763"/>
            <a:ext cx="357187"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200"/>
              <a:t>+1</a:t>
            </a:r>
          </a:p>
        </p:txBody>
      </p:sp>
      <p:sp>
        <p:nvSpPr>
          <p:cNvPr id="45" name="Text Box 34"/>
          <p:cNvSpPr txBox="1">
            <a:spLocks noChangeArrowheads="1"/>
          </p:cNvSpPr>
          <p:nvPr/>
        </p:nvSpPr>
        <p:spPr bwMode="auto">
          <a:xfrm>
            <a:off x="8001000" y="3613150"/>
            <a:ext cx="3571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200"/>
              <a:t>+1</a:t>
            </a:r>
          </a:p>
        </p:txBody>
      </p:sp>
      <p:sp>
        <p:nvSpPr>
          <p:cNvPr id="46" name="Text Box 35"/>
          <p:cNvSpPr txBox="1">
            <a:spLocks noChangeArrowheads="1"/>
          </p:cNvSpPr>
          <p:nvPr/>
        </p:nvSpPr>
        <p:spPr bwMode="auto">
          <a:xfrm>
            <a:off x="8189913" y="3565525"/>
            <a:ext cx="3571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200"/>
              <a:t>+1</a:t>
            </a:r>
          </a:p>
        </p:txBody>
      </p:sp>
      <p:sp>
        <p:nvSpPr>
          <p:cNvPr id="47" name="AutoShape 36"/>
          <p:cNvSpPr>
            <a:spLocks noChangeArrowheads="1"/>
          </p:cNvSpPr>
          <p:nvPr/>
        </p:nvSpPr>
        <p:spPr bwMode="auto">
          <a:xfrm>
            <a:off x="515470" y="94130"/>
            <a:ext cx="3886200" cy="1600200"/>
          </a:xfrm>
          <a:prstGeom prst="cloudCallout">
            <a:avLst>
              <a:gd name="adj1" fmla="val 63727"/>
              <a:gd name="adj2" fmla="val 46329"/>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nl-NL" altLang="en-US"/>
          </a:p>
        </p:txBody>
      </p:sp>
      <p:sp>
        <p:nvSpPr>
          <p:cNvPr id="48" name="Text Box 37"/>
          <p:cNvSpPr txBox="1">
            <a:spLocks noChangeArrowheads="1"/>
          </p:cNvSpPr>
          <p:nvPr/>
        </p:nvSpPr>
        <p:spPr bwMode="auto">
          <a:xfrm>
            <a:off x="7434571" y="3168650"/>
            <a:ext cx="15716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rgbClr val="CC0000"/>
                </a:solidFill>
              </a:rPr>
              <a:t>Problem Space</a:t>
            </a:r>
          </a:p>
        </p:txBody>
      </p:sp>
      <p:sp>
        <p:nvSpPr>
          <p:cNvPr id="49" name="Rectangle 39"/>
          <p:cNvSpPr>
            <a:spLocks noChangeArrowheads="1"/>
          </p:cNvSpPr>
          <p:nvPr/>
        </p:nvSpPr>
        <p:spPr bwMode="auto">
          <a:xfrm>
            <a:off x="2711824" y="853888"/>
            <a:ext cx="1098550" cy="118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200" dirty="0">
                <a:latin typeface="Times New Roman" panose="02020603050405020304" pitchFamily="18" charset="0"/>
                <a:sym typeface="Webdings" panose="05030102010509060703" pitchFamily="18" charset="2"/>
              </a:rPr>
              <a:t></a:t>
            </a:r>
          </a:p>
        </p:txBody>
      </p:sp>
      <p:sp>
        <p:nvSpPr>
          <p:cNvPr id="50" name="Text Box 41"/>
          <p:cNvSpPr txBox="1">
            <a:spLocks noChangeArrowheads="1"/>
          </p:cNvSpPr>
          <p:nvPr/>
        </p:nvSpPr>
        <p:spPr bwMode="auto">
          <a:xfrm>
            <a:off x="1092294" y="1176618"/>
            <a:ext cx="1098550" cy="118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200" dirty="0">
                <a:latin typeface="Times New Roman" panose="02020603050405020304" pitchFamily="18" charset="0"/>
                <a:sym typeface="Webdings" panose="05030102010509060703" pitchFamily="18" charset="2"/>
              </a:rPr>
              <a:t></a:t>
            </a:r>
            <a:endParaRPr lang="en-US" altLang="en-US" sz="6600" dirty="0">
              <a:latin typeface="Times New Roman" panose="02020603050405020304" pitchFamily="18" charset="0"/>
            </a:endParaRPr>
          </a:p>
        </p:txBody>
      </p:sp>
      <p:sp>
        <p:nvSpPr>
          <p:cNvPr id="51" name="AutoShape 42"/>
          <p:cNvSpPr>
            <a:spLocks noChangeArrowheads="1"/>
          </p:cNvSpPr>
          <p:nvPr/>
        </p:nvSpPr>
        <p:spPr bwMode="auto">
          <a:xfrm>
            <a:off x="2319804" y="1568824"/>
            <a:ext cx="442913" cy="485775"/>
          </a:xfrm>
          <a:prstGeom prst="rightArrow">
            <a:avLst>
              <a:gd name="adj1" fmla="val 49676"/>
              <a:gd name="adj2" fmla="val 40500"/>
            </a:avLst>
          </a:prstGeom>
          <a:solidFill>
            <a:schemeClr val="tx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 name="Text Box 46"/>
          <p:cNvSpPr txBox="1">
            <a:spLocks noChangeArrowheads="1"/>
          </p:cNvSpPr>
          <p:nvPr/>
        </p:nvSpPr>
        <p:spPr bwMode="auto">
          <a:xfrm>
            <a:off x="5965825" y="2127250"/>
            <a:ext cx="162441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600" dirty="0"/>
              <a:t>Too </a:t>
            </a:r>
            <a:r>
              <a:rPr lang="nl-NL" altLang="en-US" sz="1600" dirty="0" err="1"/>
              <a:t>deterministic</a:t>
            </a:r>
            <a:endParaRPr lang="nl-NL" altLang="en-US" sz="1600" dirty="0"/>
          </a:p>
        </p:txBody>
      </p:sp>
      <p:sp>
        <p:nvSpPr>
          <p:cNvPr id="53" name="Text Box 48"/>
          <p:cNvSpPr txBox="1">
            <a:spLocks noChangeArrowheads="1"/>
          </p:cNvSpPr>
          <p:nvPr/>
        </p:nvSpPr>
        <p:spPr bwMode="auto">
          <a:xfrm>
            <a:off x="7170738" y="3854450"/>
            <a:ext cx="1547411"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600" dirty="0"/>
              <a:t>Too </a:t>
            </a:r>
            <a:r>
              <a:rPr lang="nl-NL" altLang="en-US" sz="1600" dirty="0" err="1"/>
              <a:t>probabilistic</a:t>
            </a:r>
            <a:endParaRPr lang="nl-NL" altLang="en-US" sz="1600" dirty="0"/>
          </a:p>
        </p:txBody>
      </p:sp>
      <p:sp>
        <p:nvSpPr>
          <p:cNvPr id="54" name="Text Box 50"/>
          <p:cNvSpPr txBox="1">
            <a:spLocks noChangeArrowheads="1"/>
          </p:cNvSpPr>
          <p:nvPr/>
        </p:nvSpPr>
        <p:spPr bwMode="auto">
          <a:xfrm>
            <a:off x="1104900" y="666750"/>
            <a:ext cx="276601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1600" dirty="0" err="1"/>
              <a:t>Why</a:t>
            </a:r>
            <a:r>
              <a:rPr lang="nl-NL" altLang="en-US" sz="1600" dirty="0"/>
              <a:t> </a:t>
            </a:r>
            <a:r>
              <a:rPr lang="nl-NL" altLang="en-US" sz="1600" dirty="0" err="1"/>
              <a:t>didn’t</a:t>
            </a:r>
            <a:r>
              <a:rPr lang="nl-NL" altLang="en-US" sz="1600" dirty="0"/>
              <a:t> </a:t>
            </a:r>
            <a:r>
              <a:rPr lang="nl-NL" altLang="en-US" sz="1600" dirty="0" err="1"/>
              <a:t>anyone</a:t>
            </a:r>
            <a:r>
              <a:rPr lang="nl-NL" altLang="en-US" sz="1600" dirty="0"/>
              <a:t> </a:t>
            </a:r>
            <a:r>
              <a:rPr lang="nl-NL" altLang="en-US" sz="1600" dirty="0" err="1"/>
              <a:t>inform</a:t>
            </a:r>
            <a:r>
              <a:rPr lang="nl-NL" altLang="en-US" sz="1600" dirty="0"/>
              <a:t> me?</a:t>
            </a:r>
          </a:p>
        </p:txBody>
      </p:sp>
    </p:spTree>
    <p:extLst>
      <p:ext uri="{BB962C8B-B14F-4D97-AF65-F5344CB8AC3E}">
        <p14:creationId xmlns="" xmlns:p14="http://schemas.microsoft.com/office/powerpoint/2010/main" val="1671103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77778E-7 -1.11111E-6 L 0.65 -0.13333 " pathEditMode="relative" ptsTypes="AA">
                                      <p:cBhvr>
                                        <p:cTn id="11" dur="2000" fill="hold"/>
                                        <p:tgtEl>
                                          <p:spTgt spid="30"/>
                                        </p:tgtEl>
                                        <p:attrNameLst>
                                          <p:attrName>ppt_x</p:attrName>
                                          <p:attrName>ppt_y</p:attrName>
                                        </p:attrNameLst>
                                      </p:cBhvr>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2.22222E-6 2.22222E-6 L 0.5493 -0.31736 " pathEditMode="relative" rAng="0" ptsTypes="AA">
                                      <p:cBhvr>
                                        <p:cTn id="59" dur="2000" fill="hold"/>
                                        <p:tgtEl>
                                          <p:spTgt spid="31"/>
                                        </p:tgtEl>
                                        <p:attrNameLst>
                                          <p:attrName>ppt_x</p:attrName>
                                          <p:attrName>ppt_y</p:attrName>
                                        </p:attrNameLst>
                                      </p:cBhvr>
                                      <p:rCtr x="27465" y="-15880"/>
                                    </p:animMotion>
                                  </p:childTnLst>
                                </p:cTn>
                              </p:par>
                              <p:par>
                                <p:cTn id="60" presetID="10" presetClass="exit" presetSubtype="0" fill="hold" grpId="0" nodeType="with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par>
                          <p:cTn id="71" fill="hold">
                            <p:stCondLst>
                              <p:cond delay="3000"/>
                            </p:stCondLst>
                            <p:childTnLst>
                              <p:par>
                                <p:cTn id="72" presetID="0" presetClass="path" presetSubtype="0" accel="50000" decel="50000" fill="hold" grpId="0" nodeType="afterEffect">
                                  <p:stCondLst>
                                    <p:cond delay="0"/>
                                  </p:stCondLst>
                                  <p:childTnLst>
                                    <p:animMotion origin="layout" path="M 1.66667E-6 -4.07407E-6 L -0.05434 -0.07546 " pathEditMode="relative" rAng="0" ptsTypes="AA">
                                      <p:cBhvr>
                                        <p:cTn id="73" dur="2000" fill="hold"/>
                                        <p:tgtEl>
                                          <p:spTgt spid="48"/>
                                        </p:tgtEl>
                                        <p:attrNameLst>
                                          <p:attrName>ppt_x</p:attrName>
                                          <p:attrName>ppt_y</p:attrName>
                                        </p:attrNameLst>
                                      </p:cBhvr>
                                      <p:rCtr x="-2726" y="-3773"/>
                                    </p:animMotion>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000" fill="hold"/>
                                        <p:tgtEl>
                                          <p:spTgt spid="32"/>
                                        </p:tgtEl>
                                        <p:attrNameLst>
                                          <p:attrName>ppt_w</p:attrName>
                                        </p:attrNameLst>
                                      </p:cBhvr>
                                      <p:tavLst>
                                        <p:tav tm="0">
                                          <p:val>
                                            <p:fltVal val="0"/>
                                          </p:val>
                                        </p:tav>
                                        <p:tav tm="100000">
                                          <p:val>
                                            <p:strVal val="#ppt_w"/>
                                          </p:val>
                                        </p:tav>
                                      </p:tavLst>
                                    </p:anim>
                                    <p:anim calcmode="lin" valueType="num">
                                      <p:cBhvr>
                                        <p:cTn id="79" dur="2000" fill="hold"/>
                                        <p:tgtEl>
                                          <p:spTgt spid="32"/>
                                        </p:tgtEl>
                                        <p:attrNameLst>
                                          <p:attrName>ppt_h</p:attrName>
                                        </p:attrNameLst>
                                      </p:cBhvr>
                                      <p:tavLst>
                                        <p:tav tm="0">
                                          <p:val>
                                            <p:fltVal val="0"/>
                                          </p:val>
                                        </p:tav>
                                        <p:tav tm="100000">
                                          <p:val>
                                            <p:strVal val="#ppt_h"/>
                                          </p:val>
                                        </p:tav>
                                      </p:tavLst>
                                    </p:anim>
                                    <p:animEffect transition="in" filter="fade">
                                      <p:cBhvr>
                                        <p:cTn id="80" dur="2000"/>
                                        <p:tgtEl>
                                          <p:spTgt spid="32"/>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childTnLst>
                          </p:cTn>
                        </p:par>
                        <p:par>
                          <p:cTn id="97" fill="hold">
                            <p:stCondLst>
                              <p:cond delay="4000"/>
                            </p:stCondLst>
                            <p:childTnLst>
                              <p:par>
                                <p:cTn id="98" presetID="0" presetClass="path" presetSubtype="0" accel="50000" decel="50000" fill="hold" grpId="1" nodeType="afterEffect">
                                  <p:stCondLst>
                                    <p:cond delay="0"/>
                                  </p:stCondLst>
                                  <p:childTnLst>
                                    <p:animMotion origin="layout" path="M -0.05434 -0.07546 L -0.38768 -0.36435 " pathEditMode="relative" rAng="0" ptsTypes="AA">
                                      <p:cBhvr>
                                        <p:cTn id="99" dur="2000" fill="hold"/>
                                        <p:tgtEl>
                                          <p:spTgt spid="48"/>
                                        </p:tgtEl>
                                        <p:attrNameLst>
                                          <p:attrName>ppt_x</p:attrName>
                                          <p:attrName>ppt_y</p:attrName>
                                        </p:attrNameLst>
                                      </p:cBhvr>
                                      <p:rCtr x="-16667" y="-14444"/>
                                    </p:animMotion>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2000"/>
                                        <p:tgtEl>
                                          <p:spTgt spid="41"/>
                                        </p:tgtEl>
                                      </p:cBhvr>
                                    </p:animEffect>
                                    <p:set>
                                      <p:cBhvr>
                                        <p:cTn id="104" dur="1" fill="hold">
                                          <p:stCondLst>
                                            <p:cond delay="1999"/>
                                          </p:stCondLst>
                                        </p:cTn>
                                        <p:tgtEl>
                                          <p:spTgt spid="41"/>
                                        </p:tgtEl>
                                        <p:attrNameLst>
                                          <p:attrName>style.visibility</p:attrName>
                                        </p:attrNameLst>
                                      </p:cBhvr>
                                      <p:to>
                                        <p:strVal val="hidden"/>
                                      </p:to>
                                    </p:set>
                                  </p:childTnLst>
                                </p:cTn>
                              </p:par>
                              <p:par>
                                <p:cTn id="105" presetID="0" presetClass="path" presetSubtype="0" accel="50000" decel="50000" fill="hold" grpId="2" nodeType="withEffect">
                                  <p:stCondLst>
                                    <p:cond delay="0"/>
                                  </p:stCondLst>
                                  <p:childTnLst>
                                    <p:animMotion origin="layout" path="M -0.38768 -0.36435 L -0.05434 -0.07546 " pathEditMode="relative" rAng="0" ptsTypes="AA">
                                      <p:cBhvr>
                                        <p:cTn id="106" dur="2000" fill="hold"/>
                                        <p:tgtEl>
                                          <p:spTgt spid="48"/>
                                        </p:tgtEl>
                                        <p:attrNameLst>
                                          <p:attrName>ppt_x</p:attrName>
                                          <p:attrName>ppt_y</p:attrName>
                                        </p:attrNameLst>
                                      </p:cBhvr>
                                      <p:rCtr x="16667" y="14444"/>
                                    </p:animMotion>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10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2000"/>
                                        <p:tgtEl>
                                          <p:spTgt spid="35"/>
                                        </p:tgtEl>
                                      </p:cBhvr>
                                    </p:animEffect>
                                    <p:set>
                                      <p:cBhvr>
                                        <p:cTn id="115" dur="1" fill="hold">
                                          <p:stCondLst>
                                            <p:cond delay="1999"/>
                                          </p:stCondLst>
                                        </p:cTn>
                                        <p:tgtEl>
                                          <p:spTgt spid="35"/>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36"/>
                                        </p:tgtEl>
                                      </p:cBhvr>
                                    </p:animEffect>
                                    <p:set>
                                      <p:cBhvr>
                                        <p:cTn id="118" dur="1" fill="hold">
                                          <p:stCondLst>
                                            <p:cond delay="1999"/>
                                          </p:stCondLst>
                                        </p:cTn>
                                        <p:tgtEl>
                                          <p:spTgt spid="3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37"/>
                                        </p:tgtEl>
                                      </p:cBhvr>
                                    </p:animEffect>
                                    <p:set>
                                      <p:cBhvr>
                                        <p:cTn id="121" dur="1" fill="hold">
                                          <p:stCondLst>
                                            <p:cond delay="1999"/>
                                          </p:stCondLst>
                                        </p:cTn>
                                        <p:tgtEl>
                                          <p:spTgt spid="37"/>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38"/>
                                        </p:tgtEl>
                                      </p:cBhvr>
                                    </p:animEffect>
                                    <p:set>
                                      <p:cBhvr>
                                        <p:cTn id="124" dur="1" fill="hold">
                                          <p:stCondLst>
                                            <p:cond delay="1999"/>
                                          </p:stCondLst>
                                        </p:cTn>
                                        <p:tgtEl>
                                          <p:spTgt spid="3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39"/>
                                        </p:tgtEl>
                                      </p:cBhvr>
                                    </p:animEffect>
                                    <p:set>
                                      <p:cBhvr>
                                        <p:cTn id="127" dur="1" fill="hold">
                                          <p:stCondLst>
                                            <p:cond delay="1999"/>
                                          </p:stCondLst>
                                        </p:cTn>
                                        <p:tgtEl>
                                          <p:spTgt spid="3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42"/>
                                        </p:tgtEl>
                                      </p:cBhvr>
                                    </p:animEffect>
                                    <p:set>
                                      <p:cBhvr>
                                        <p:cTn id="130" dur="1" fill="hold">
                                          <p:stCondLst>
                                            <p:cond delay="1999"/>
                                          </p:stCondLst>
                                        </p:cTn>
                                        <p:tgtEl>
                                          <p:spTgt spid="42"/>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43"/>
                                        </p:tgtEl>
                                      </p:cBhvr>
                                    </p:animEffect>
                                    <p:set>
                                      <p:cBhvr>
                                        <p:cTn id="133" dur="1" fill="hold">
                                          <p:stCondLst>
                                            <p:cond delay="1999"/>
                                          </p:stCondLst>
                                        </p:cTn>
                                        <p:tgtEl>
                                          <p:spTgt spid="4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44"/>
                                        </p:tgtEl>
                                      </p:cBhvr>
                                    </p:animEffect>
                                    <p:set>
                                      <p:cBhvr>
                                        <p:cTn id="136" dur="1" fill="hold">
                                          <p:stCondLst>
                                            <p:cond delay="1999"/>
                                          </p:stCondLst>
                                        </p:cTn>
                                        <p:tgtEl>
                                          <p:spTgt spid="4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45"/>
                                        </p:tgtEl>
                                      </p:cBhvr>
                                    </p:animEffect>
                                    <p:set>
                                      <p:cBhvr>
                                        <p:cTn id="139" dur="1" fill="hold">
                                          <p:stCondLst>
                                            <p:cond delay="1999"/>
                                          </p:stCondLst>
                                        </p:cTn>
                                        <p:tgtEl>
                                          <p:spTgt spid="4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46"/>
                                        </p:tgtEl>
                                      </p:cBhvr>
                                    </p:animEffect>
                                    <p:set>
                                      <p:cBhvr>
                                        <p:cTn id="142" dur="1" fill="hold">
                                          <p:stCondLst>
                                            <p:cond delay="1999"/>
                                          </p:stCondLst>
                                        </p:cTn>
                                        <p:tgtEl>
                                          <p:spTgt spid="46"/>
                                        </p:tgtEl>
                                        <p:attrNameLst>
                                          <p:attrName>style.visibility</p:attrName>
                                        </p:attrNameLst>
                                      </p:cBhvr>
                                      <p:to>
                                        <p:strVal val="hidden"/>
                                      </p:to>
                                    </p:set>
                                  </p:childTnLst>
                                </p:cTn>
                              </p:par>
                              <p:par>
                                <p:cTn id="143" presetID="0" presetClass="path" presetSubtype="0" accel="50000" decel="50000" fill="hold" grpId="3" nodeType="withEffect">
                                  <p:stCondLst>
                                    <p:cond delay="0"/>
                                  </p:stCondLst>
                                  <p:childTnLst>
                                    <p:animMotion origin="layout" path="M -0.05434 -0.07546 L -0.00434 -0.00879 " pathEditMode="relative" rAng="0" ptsTypes="AA">
                                      <p:cBhvr>
                                        <p:cTn id="144" dur="2000" fill="hold"/>
                                        <p:tgtEl>
                                          <p:spTgt spid="48"/>
                                        </p:tgtEl>
                                        <p:attrNameLst>
                                          <p:attrName>ppt_x</p:attrName>
                                          <p:attrName>ppt_y</p:attrName>
                                        </p:attrNameLst>
                                      </p:cBhvr>
                                      <p:rCtr x="2500" y="3333"/>
                                    </p:animMotion>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fade">
                                      <p:cBhvr>
                                        <p:cTn id="148" dur="1000"/>
                                        <p:tgtEl>
                                          <p:spTgt spid="5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1000"/>
                                        <p:tgtEl>
                                          <p:spTgt spid="50"/>
                                        </p:tgtEl>
                                      </p:cBhvr>
                                    </p:animEffect>
                                    <p:set>
                                      <p:cBhvr>
                                        <p:cTn id="153" dur="1" fill="hold">
                                          <p:stCondLst>
                                            <p:cond delay="999"/>
                                          </p:stCondLst>
                                        </p:cTn>
                                        <p:tgtEl>
                                          <p:spTgt spid="5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1000"/>
                                        <p:tgtEl>
                                          <p:spTgt spid="51"/>
                                        </p:tgtEl>
                                      </p:cBhvr>
                                    </p:animEffect>
                                    <p:set>
                                      <p:cBhvr>
                                        <p:cTn id="156" dur="1" fill="hold">
                                          <p:stCondLst>
                                            <p:cond delay="999"/>
                                          </p:stCondLst>
                                        </p:cTn>
                                        <p:tgtEl>
                                          <p:spTgt spid="5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1000"/>
                                        <p:tgtEl>
                                          <p:spTgt spid="49"/>
                                        </p:tgtEl>
                                      </p:cBhvr>
                                    </p:animEffect>
                                    <p:set>
                                      <p:cBhvr>
                                        <p:cTn id="159" dur="1" fill="hold">
                                          <p:stCondLst>
                                            <p:cond delay="999"/>
                                          </p:stCondLst>
                                        </p:cTn>
                                        <p:tgtEl>
                                          <p:spTgt spid="49"/>
                                        </p:tgtEl>
                                        <p:attrNameLst>
                                          <p:attrName>style.visibility</p:attrName>
                                        </p:attrNameLst>
                                      </p:cBhvr>
                                      <p:to>
                                        <p:strVal val="hidden"/>
                                      </p:to>
                                    </p:set>
                                  </p:childTnLst>
                                </p:cTn>
                              </p:par>
                            </p:childTnLst>
                          </p:cTn>
                        </p:par>
                        <p:par>
                          <p:cTn id="160" fill="hold">
                            <p:stCondLst>
                              <p:cond delay="1000"/>
                            </p:stCondLst>
                            <p:childTnLst>
                              <p:par>
                                <p:cTn id="161" presetID="10" presetClass="entr" presetSubtype="0" fill="hold" grpId="0" nodeType="after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fade">
                                      <p:cBhvr>
                                        <p:cTn id="16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40" grpId="0" animBg="1"/>
      <p:bldP spid="42" grpId="0"/>
      <p:bldP spid="42" grpId="1"/>
      <p:bldP spid="43" grpId="0"/>
      <p:bldP spid="43" grpId="1"/>
      <p:bldP spid="44" grpId="0"/>
      <p:bldP spid="44" grpId="1"/>
      <p:bldP spid="45" grpId="0"/>
      <p:bldP spid="45" grpId="1"/>
      <p:bldP spid="46" grpId="0"/>
      <p:bldP spid="46" grpId="1"/>
      <p:bldP spid="47" grpId="0" animBg="1"/>
      <p:bldP spid="48" grpId="0"/>
      <p:bldP spid="48" grpId="1"/>
      <p:bldP spid="48" grpId="2"/>
      <p:bldP spid="48" grpId="3"/>
      <p:bldP spid="49" grpId="0"/>
      <p:bldP spid="49" grpId="1"/>
      <p:bldP spid="50" grpId="0"/>
      <p:bldP spid="50" grpId="1"/>
      <p:bldP spid="51" grpId="0" animBg="1"/>
      <p:bldP spid="51" grpId="1" animBg="1"/>
      <p:bldP spid="52"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a:spLocks noChangeArrowheads="1"/>
          </p:cNvSpPr>
          <p:nvPr/>
        </p:nvSpPr>
        <p:spPr bwMode="auto">
          <a:xfrm>
            <a:off x="1295400" y="4473575"/>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 name="Rectangle 37"/>
          <p:cNvSpPr>
            <a:spLocks noChangeArrowheads="1"/>
          </p:cNvSpPr>
          <p:nvPr/>
        </p:nvSpPr>
        <p:spPr bwMode="auto">
          <a:xfrm>
            <a:off x="1295400" y="3276600"/>
            <a:ext cx="184150" cy="369888"/>
          </a:xfrm>
          <a:prstGeom prst="rect">
            <a:avLst/>
          </a:prstGeom>
          <a:gradFill rotWithShape="1">
            <a:gsLst>
              <a:gs pos="0">
                <a:schemeClr val="bg1">
                  <a:alpha val="70000"/>
                </a:schemeClr>
              </a:gs>
              <a:gs pos="100000">
                <a:schemeClr val="bg1">
                  <a:alpha val="70000"/>
                </a:schemeClr>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p:cNvSpPr txBox="1"/>
          <p:nvPr/>
        </p:nvSpPr>
        <p:spPr>
          <a:xfrm>
            <a:off x="395781" y="95521"/>
            <a:ext cx="8498288" cy="461665"/>
          </a:xfrm>
          <a:prstGeom prst="rect">
            <a:avLst/>
          </a:prstGeom>
          <a:solidFill>
            <a:schemeClr val="bg1"/>
          </a:solidFill>
        </p:spPr>
        <p:txBody>
          <a:bodyPr wrap="none" rtlCol="0">
            <a:spAutoFit/>
          </a:bodyPr>
          <a:lstStyle/>
          <a:p>
            <a:pPr marL="342900" indent="-342900">
              <a:buFont typeface="Wingdings" panose="05000000000000000000" pitchFamily="2" charset="2"/>
              <a:buChar char=""/>
            </a:pPr>
            <a:r>
              <a:rPr lang="nl-NL" sz="2400" dirty="0" smtClean="0"/>
              <a:t>The </a:t>
            </a:r>
            <a:r>
              <a:rPr lang="nl-NL" sz="2400" dirty="0" err="1" smtClean="0"/>
              <a:t>role</a:t>
            </a:r>
            <a:r>
              <a:rPr lang="nl-NL" sz="2400" dirty="0" smtClean="0"/>
              <a:t> of </a:t>
            </a:r>
            <a:r>
              <a:rPr lang="nl-NL" sz="2400" dirty="0" err="1" smtClean="0"/>
              <a:t>communication</a:t>
            </a:r>
            <a:r>
              <a:rPr lang="nl-NL" sz="2400" dirty="0" smtClean="0"/>
              <a:t> </a:t>
            </a:r>
            <a:r>
              <a:rPr lang="nl-NL" sz="2400" dirty="0" err="1" smtClean="0"/>
              <a:t>networks</a:t>
            </a:r>
            <a:r>
              <a:rPr lang="nl-NL" sz="2400" dirty="0" smtClean="0"/>
              <a:t>                                                 </a:t>
            </a:r>
          </a:p>
        </p:txBody>
      </p:sp>
      <p:sp>
        <p:nvSpPr>
          <p:cNvPr id="33"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sp>
        <p:nvSpPr>
          <p:cNvPr id="5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8"/>
          <p:cNvSpPr>
            <a:spLocks noChangeArrowheads="1"/>
          </p:cNvSpPr>
          <p:nvPr/>
        </p:nvSpPr>
        <p:spPr bwMode="auto">
          <a:xfrm>
            <a:off x="2438400" y="19812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59" name="Oval 19"/>
          <p:cNvSpPr>
            <a:spLocks noChangeArrowheads="1"/>
          </p:cNvSpPr>
          <p:nvPr/>
        </p:nvSpPr>
        <p:spPr bwMode="auto">
          <a:xfrm>
            <a:off x="2438400" y="26670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60" name="Oval 20"/>
          <p:cNvSpPr>
            <a:spLocks noChangeArrowheads="1"/>
          </p:cNvSpPr>
          <p:nvPr/>
        </p:nvSpPr>
        <p:spPr bwMode="auto">
          <a:xfrm>
            <a:off x="2438400" y="33528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61" name="Oval 21"/>
          <p:cNvSpPr>
            <a:spLocks noChangeArrowheads="1"/>
          </p:cNvSpPr>
          <p:nvPr/>
        </p:nvSpPr>
        <p:spPr bwMode="auto">
          <a:xfrm>
            <a:off x="2438400" y="40386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62" name="Line 22"/>
          <p:cNvSpPr>
            <a:spLocks noChangeShapeType="1"/>
          </p:cNvSpPr>
          <p:nvPr/>
        </p:nvSpPr>
        <p:spPr bwMode="auto">
          <a:xfrm>
            <a:off x="2627313" y="23622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23"/>
          <p:cNvSpPr>
            <a:spLocks noChangeShapeType="1"/>
          </p:cNvSpPr>
          <p:nvPr/>
        </p:nvSpPr>
        <p:spPr bwMode="auto">
          <a:xfrm>
            <a:off x="2643188" y="30480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24"/>
          <p:cNvSpPr>
            <a:spLocks noChangeShapeType="1"/>
          </p:cNvSpPr>
          <p:nvPr/>
        </p:nvSpPr>
        <p:spPr bwMode="auto">
          <a:xfrm>
            <a:off x="2643188" y="37338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Text Box 25"/>
          <p:cNvSpPr txBox="1">
            <a:spLocks noChangeArrowheads="1"/>
          </p:cNvSpPr>
          <p:nvPr/>
        </p:nvSpPr>
        <p:spPr bwMode="auto">
          <a:xfrm>
            <a:off x="1482725" y="1981200"/>
            <a:ext cx="819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Chain</a:t>
            </a:r>
          </a:p>
        </p:txBody>
      </p:sp>
      <p:pic>
        <p:nvPicPr>
          <p:cNvPr id="66" name="Picture 5" descr="surge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80663" y="4568825"/>
            <a:ext cx="84137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6" descr="salesperson"/>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264713" y="3300413"/>
            <a:ext cx="623888"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68" name="Picture 8" descr="board_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5082755" y="858789"/>
            <a:ext cx="341313"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69" name="Oval 9"/>
          <p:cNvSpPr>
            <a:spLocks noChangeArrowheads="1"/>
          </p:cNvSpPr>
          <p:nvPr/>
        </p:nvSpPr>
        <p:spPr bwMode="auto">
          <a:xfrm>
            <a:off x="5387555" y="169698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70" name="Oval 10"/>
          <p:cNvSpPr>
            <a:spLocks noChangeArrowheads="1"/>
          </p:cNvSpPr>
          <p:nvPr/>
        </p:nvSpPr>
        <p:spPr bwMode="auto">
          <a:xfrm>
            <a:off x="6688576" y="2971800"/>
            <a:ext cx="381000" cy="381000"/>
          </a:xfrm>
          <a:prstGeom prst="ellipse">
            <a:avLst/>
          </a:prstGeom>
          <a:noFill/>
          <a:ln w="9525">
            <a:solidFill>
              <a:schemeClr val="tx1"/>
            </a:solidFill>
            <a:round/>
            <a:headEnd/>
            <a:tailEnd/>
          </a:ln>
          <a:effectLst/>
          <a:extLst>
            <a:ext uri="{909E8E84-426E-40DD-AFC4-6F175D3DCCD1}">
              <a14:hiddenFill xmlns="" xmlns:a14="http://schemas.microsoft.com/office/drawing/2010/main">
                <a:gradFill rotWithShape="0">
                  <a:gsLst>
                    <a:gs pos="0">
                      <a:srgbClr val="FFCC00"/>
                    </a:gs>
                    <a:gs pos="100000">
                      <a:srgbClr val="FFFF00"/>
                    </a:gs>
                  </a:gsLst>
                  <a:lin ang="2700000" scaled="1"/>
                </a:gra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71" name="Oval 11"/>
          <p:cNvSpPr>
            <a:spLocks noChangeArrowheads="1"/>
          </p:cNvSpPr>
          <p:nvPr/>
        </p:nvSpPr>
        <p:spPr bwMode="auto">
          <a:xfrm>
            <a:off x="6728263" y="40386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72" name="Oval 12"/>
          <p:cNvSpPr>
            <a:spLocks noChangeArrowheads="1"/>
          </p:cNvSpPr>
          <p:nvPr/>
        </p:nvSpPr>
        <p:spPr bwMode="auto">
          <a:xfrm>
            <a:off x="7337863" y="51816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73" name="Text Box 27"/>
          <p:cNvSpPr txBox="1">
            <a:spLocks noChangeArrowheads="1"/>
          </p:cNvSpPr>
          <p:nvPr/>
        </p:nvSpPr>
        <p:spPr bwMode="auto">
          <a:xfrm>
            <a:off x="6218676" y="2906713"/>
            <a:ext cx="375424" cy="514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altLang="en-US" sz="3200" dirty="0"/>
              <a:t>?</a:t>
            </a:r>
          </a:p>
        </p:txBody>
      </p:sp>
      <p:sp>
        <p:nvSpPr>
          <p:cNvPr id="74" name="AutoShape 28"/>
          <p:cNvSpPr>
            <a:spLocks noChangeArrowheads="1"/>
          </p:cNvSpPr>
          <p:nvPr/>
        </p:nvSpPr>
        <p:spPr bwMode="auto">
          <a:xfrm>
            <a:off x="5675880" y="325389"/>
            <a:ext cx="1802833" cy="900163"/>
          </a:xfrm>
          <a:prstGeom prst="wedgeRoundRectCallout">
            <a:avLst>
              <a:gd name="adj1" fmla="val -64199"/>
              <a:gd name="adj2" fmla="val 33750"/>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600" dirty="0"/>
              <a:t>Why don’t I know what is happening downstairs?</a:t>
            </a:r>
            <a:endParaRPr lang="nl-NL" altLang="en-US" sz="1600" dirty="0"/>
          </a:p>
        </p:txBody>
      </p:sp>
      <p:sp>
        <p:nvSpPr>
          <p:cNvPr id="76" name="Rectangle 75"/>
          <p:cNvSpPr/>
          <p:nvPr/>
        </p:nvSpPr>
        <p:spPr>
          <a:xfrm>
            <a:off x="8217245" y="3529568"/>
            <a:ext cx="135925" cy="1169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utoShape 30"/>
          <p:cNvSpPr>
            <a:spLocks noChangeArrowheads="1"/>
          </p:cNvSpPr>
          <p:nvPr/>
        </p:nvSpPr>
        <p:spPr bwMode="auto">
          <a:xfrm>
            <a:off x="7348161" y="3558752"/>
            <a:ext cx="1564836" cy="1090612"/>
          </a:xfrm>
          <a:prstGeom prst="wedgeRoundRectCallout">
            <a:avLst>
              <a:gd name="adj1" fmla="val -64989"/>
              <a:gd name="adj2" fmla="val 38282"/>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600" dirty="0"/>
              <a:t>Why don’t I know what is happening upstairs?</a:t>
            </a:r>
            <a:endParaRPr lang="nl-NL" altLang="en-US" sz="1600" dirty="0"/>
          </a:p>
        </p:txBody>
      </p:sp>
      <p:sp>
        <p:nvSpPr>
          <p:cNvPr id="78" name="Rectangle 77"/>
          <p:cNvSpPr/>
          <p:nvPr/>
        </p:nvSpPr>
        <p:spPr>
          <a:xfrm>
            <a:off x="6438080" y="2533859"/>
            <a:ext cx="1421671" cy="338554"/>
          </a:xfrm>
          <a:prstGeom prst="rect">
            <a:avLst/>
          </a:prstGeom>
        </p:spPr>
        <p:txBody>
          <a:bodyPr wrap="none">
            <a:spAutoFit/>
          </a:bodyPr>
          <a:lstStyle/>
          <a:p>
            <a:r>
              <a:rPr lang="en-GB" altLang="en-US" sz="1600" dirty="0" smtClean="0"/>
              <a:t>Where is Sara?</a:t>
            </a:r>
            <a:endParaRPr lang="en-US" sz="1600" dirty="0"/>
          </a:p>
        </p:txBody>
      </p:sp>
    </p:spTree>
    <p:extLst>
      <p:ext uri="{BB962C8B-B14F-4D97-AF65-F5344CB8AC3E}">
        <p14:creationId xmlns="" xmlns:p14="http://schemas.microsoft.com/office/powerpoint/2010/main" val="381210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p:cNvSpPr txBox="1"/>
          <p:nvPr/>
        </p:nvSpPr>
        <p:spPr>
          <a:xfrm>
            <a:off x="395781" y="95521"/>
            <a:ext cx="8498288" cy="461665"/>
          </a:xfrm>
          <a:prstGeom prst="rect">
            <a:avLst/>
          </a:prstGeom>
          <a:solidFill>
            <a:schemeClr val="bg1"/>
          </a:solidFill>
        </p:spPr>
        <p:txBody>
          <a:bodyPr wrap="none" rtlCol="0">
            <a:spAutoFit/>
          </a:bodyPr>
          <a:lstStyle/>
          <a:p>
            <a:pPr marL="342900" indent="-342900">
              <a:buFont typeface="Wingdings" panose="05000000000000000000" pitchFamily="2" charset="2"/>
              <a:buChar char=""/>
            </a:pPr>
            <a:r>
              <a:rPr lang="nl-NL" sz="2400" dirty="0" smtClean="0"/>
              <a:t>The </a:t>
            </a:r>
            <a:r>
              <a:rPr lang="nl-NL" sz="2400" dirty="0" err="1" smtClean="0"/>
              <a:t>role</a:t>
            </a:r>
            <a:r>
              <a:rPr lang="nl-NL" sz="2400" dirty="0" smtClean="0"/>
              <a:t> of </a:t>
            </a:r>
            <a:r>
              <a:rPr lang="nl-NL" sz="2400" dirty="0" err="1" smtClean="0"/>
              <a:t>communication</a:t>
            </a:r>
            <a:r>
              <a:rPr lang="nl-NL" sz="2400" dirty="0" smtClean="0"/>
              <a:t> </a:t>
            </a:r>
            <a:r>
              <a:rPr lang="nl-NL" sz="2400" dirty="0" err="1" smtClean="0"/>
              <a:t>networks</a:t>
            </a:r>
            <a:r>
              <a:rPr lang="nl-NL" sz="2400" dirty="0" smtClean="0"/>
              <a:t>                                                 </a:t>
            </a:r>
          </a:p>
        </p:txBody>
      </p:sp>
      <p:sp>
        <p:nvSpPr>
          <p:cNvPr id="33"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sp>
        <p:nvSpPr>
          <p:cNvPr id="5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93"/>
          <p:cNvSpPr/>
          <p:nvPr/>
        </p:nvSpPr>
        <p:spPr>
          <a:xfrm>
            <a:off x="8155465" y="3832226"/>
            <a:ext cx="160632" cy="866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6" descr="board_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5082738" y="858802"/>
            <a:ext cx="341313"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97" name="AutoShape 20"/>
          <p:cNvSpPr>
            <a:spLocks noChangeArrowheads="1"/>
          </p:cNvSpPr>
          <p:nvPr/>
        </p:nvSpPr>
        <p:spPr bwMode="auto">
          <a:xfrm>
            <a:off x="5768538" y="325403"/>
            <a:ext cx="1569308" cy="831860"/>
          </a:xfrm>
          <a:prstGeom prst="wedgeRoundRectCallout">
            <a:avLst>
              <a:gd name="adj1" fmla="val -64199"/>
              <a:gd name="adj2" fmla="val 33750"/>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a:t>I know everything that </a:t>
            </a:r>
            <a:r>
              <a:rPr lang="en-GB" altLang="en-US" sz="1400" dirty="0" smtClean="0"/>
              <a:t>happens </a:t>
            </a:r>
            <a:r>
              <a:rPr lang="en-GB" altLang="en-US" sz="1400" dirty="0"/>
              <a:t>downstairs</a:t>
            </a:r>
            <a:endParaRPr lang="nl-NL" altLang="en-US" sz="1400" dirty="0"/>
          </a:p>
        </p:txBody>
      </p:sp>
      <p:sp>
        <p:nvSpPr>
          <p:cNvPr id="98" name="AutoShape 22"/>
          <p:cNvSpPr>
            <a:spLocks noChangeArrowheads="1"/>
          </p:cNvSpPr>
          <p:nvPr/>
        </p:nvSpPr>
        <p:spPr bwMode="auto">
          <a:xfrm>
            <a:off x="7422285" y="3880039"/>
            <a:ext cx="1591970" cy="770411"/>
          </a:xfrm>
          <a:prstGeom prst="wedgeRoundRectCallout">
            <a:avLst>
              <a:gd name="adj1" fmla="val -63423"/>
              <a:gd name="adj2" fmla="val 40166"/>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a:t>I know everything that </a:t>
            </a:r>
            <a:r>
              <a:rPr lang="en-GB" altLang="en-US" sz="1400" dirty="0" smtClean="0"/>
              <a:t>happens </a:t>
            </a:r>
            <a:r>
              <a:rPr lang="en-GB" altLang="en-US" sz="1400" dirty="0"/>
              <a:t>upstairs</a:t>
            </a:r>
            <a:endParaRPr lang="nl-NL" altLang="en-US" sz="1400" dirty="0"/>
          </a:p>
        </p:txBody>
      </p:sp>
      <p:sp>
        <p:nvSpPr>
          <p:cNvPr id="99" name="Oval 32"/>
          <p:cNvSpPr>
            <a:spLocks noChangeArrowheads="1"/>
          </p:cNvSpPr>
          <p:nvPr/>
        </p:nvSpPr>
        <p:spPr bwMode="auto">
          <a:xfrm>
            <a:off x="2438391" y="19812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00" name="Oval 33"/>
          <p:cNvSpPr>
            <a:spLocks noChangeArrowheads="1"/>
          </p:cNvSpPr>
          <p:nvPr/>
        </p:nvSpPr>
        <p:spPr bwMode="auto">
          <a:xfrm>
            <a:off x="24383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101" name="Oval 34"/>
          <p:cNvSpPr>
            <a:spLocks noChangeArrowheads="1"/>
          </p:cNvSpPr>
          <p:nvPr/>
        </p:nvSpPr>
        <p:spPr bwMode="auto">
          <a:xfrm>
            <a:off x="17525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102" name="Oval 35"/>
          <p:cNvSpPr>
            <a:spLocks noChangeArrowheads="1"/>
          </p:cNvSpPr>
          <p:nvPr/>
        </p:nvSpPr>
        <p:spPr bwMode="auto">
          <a:xfrm>
            <a:off x="31241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103" name="Oval 36"/>
          <p:cNvSpPr>
            <a:spLocks noChangeArrowheads="1"/>
          </p:cNvSpPr>
          <p:nvPr/>
        </p:nvSpPr>
        <p:spPr bwMode="auto">
          <a:xfrm>
            <a:off x="2438391" y="33528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04" name="Line 37"/>
          <p:cNvSpPr>
            <a:spLocks noChangeShapeType="1"/>
          </p:cNvSpPr>
          <p:nvPr/>
        </p:nvSpPr>
        <p:spPr bwMode="auto">
          <a:xfrm>
            <a:off x="2133591" y="2851154"/>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38"/>
          <p:cNvSpPr>
            <a:spLocks noChangeShapeType="1"/>
          </p:cNvSpPr>
          <p:nvPr/>
        </p:nvSpPr>
        <p:spPr bwMode="auto">
          <a:xfrm>
            <a:off x="2819391" y="2851154"/>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39"/>
          <p:cNvSpPr>
            <a:spLocks noChangeShapeType="1"/>
          </p:cNvSpPr>
          <p:nvPr/>
        </p:nvSpPr>
        <p:spPr bwMode="auto">
          <a:xfrm>
            <a:off x="2643179" y="3048004"/>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40"/>
          <p:cNvSpPr>
            <a:spLocks noChangeShapeType="1"/>
          </p:cNvSpPr>
          <p:nvPr/>
        </p:nvSpPr>
        <p:spPr bwMode="auto">
          <a:xfrm flipV="1">
            <a:off x="2643179" y="2362204"/>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42"/>
          <p:cNvSpPr>
            <a:spLocks noChangeArrowheads="1"/>
          </p:cNvSpPr>
          <p:nvPr/>
        </p:nvSpPr>
        <p:spPr bwMode="auto">
          <a:xfrm>
            <a:off x="7337846" y="518161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09" name="Oval 44"/>
          <p:cNvSpPr>
            <a:spLocks noChangeArrowheads="1"/>
          </p:cNvSpPr>
          <p:nvPr/>
        </p:nvSpPr>
        <p:spPr bwMode="auto">
          <a:xfrm>
            <a:off x="6722064" y="4038605"/>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110" name="Oval 45"/>
          <p:cNvSpPr>
            <a:spLocks noChangeArrowheads="1"/>
          </p:cNvSpPr>
          <p:nvPr/>
        </p:nvSpPr>
        <p:spPr bwMode="auto">
          <a:xfrm>
            <a:off x="5387538" y="1697002"/>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11" name="AutoShape 46"/>
          <p:cNvSpPr>
            <a:spLocks noChangeArrowheads="1"/>
          </p:cNvSpPr>
          <p:nvPr/>
        </p:nvSpPr>
        <p:spPr bwMode="auto">
          <a:xfrm>
            <a:off x="6658227" y="2708193"/>
            <a:ext cx="1552840" cy="591057"/>
          </a:xfrm>
          <a:prstGeom prst="wedgeRoundRectCallout">
            <a:avLst>
              <a:gd name="adj1" fmla="val -65509"/>
              <a:gd name="adj2" fmla="val 50231"/>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smtClean="0"/>
              <a:t>I always tell Tony </a:t>
            </a:r>
            <a:r>
              <a:rPr lang="en-GB" altLang="en-US" sz="1400" dirty="0"/>
              <a:t>and Sara </a:t>
            </a:r>
            <a:r>
              <a:rPr lang="en-GB" altLang="en-US" sz="1400" dirty="0" smtClean="0"/>
              <a:t>too</a:t>
            </a:r>
            <a:endParaRPr lang="nl-NL" altLang="en-US" sz="1400" dirty="0"/>
          </a:p>
        </p:txBody>
      </p:sp>
      <p:sp>
        <p:nvSpPr>
          <p:cNvPr id="117"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pic>
        <p:nvPicPr>
          <p:cNvPr id="118" name="Picture 5" descr="surge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80663" y="4568825"/>
            <a:ext cx="841375" cy="1152525"/>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Text Box 25"/>
          <p:cNvSpPr txBox="1">
            <a:spLocks noChangeArrowheads="1"/>
          </p:cNvSpPr>
          <p:nvPr/>
        </p:nvSpPr>
        <p:spPr bwMode="auto">
          <a:xfrm>
            <a:off x="1482725" y="1981200"/>
            <a:ext cx="80502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Wheel</a:t>
            </a:r>
            <a:endParaRPr lang="en-US" altLang="en-US" b="1" dirty="0"/>
          </a:p>
        </p:txBody>
      </p:sp>
      <p:pic>
        <p:nvPicPr>
          <p:cNvPr id="121" name="Picture 6" descr="salesperson"/>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264713" y="3300413"/>
            <a:ext cx="623888" cy="1152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54733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48"/>
          <p:cNvSpPr>
            <a:spLocks noChangeArrowheads="1"/>
          </p:cNvSpPr>
          <p:nvPr/>
        </p:nvSpPr>
        <p:spPr bwMode="auto">
          <a:xfrm>
            <a:off x="6585659" y="2603157"/>
            <a:ext cx="1582159" cy="738958"/>
          </a:xfrm>
          <a:prstGeom prst="wedgeRoundRectCallout">
            <a:avLst>
              <a:gd name="adj1" fmla="val -58549"/>
              <a:gd name="adj2" fmla="val 41578"/>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a:t>By the way, I got another job offer…</a:t>
            </a:r>
            <a:endParaRPr lang="nl-NL" altLang="en-US" sz="1400" dirty="0"/>
          </a:p>
        </p:txBody>
      </p:sp>
      <p:sp>
        <p:nvSpPr>
          <p:cNvPr id="5" name="AutoShape 7"/>
          <p:cNvSpPr>
            <a:spLocks noChangeAspect="1" noChangeArrowheads="1"/>
          </p:cNvSpPr>
          <p:nvPr/>
        </p:nvSpPr>
        <p:spPr bwMode="auto">
          <a:xfrm>
            <a:off x="1400175" y="666750"/>
            <a:ext cx="6343650" cy="5487988"/>
          </a:xfrm>
          <a:prstGeom prst="triangle">
            <a:avLst>
              <a:gd name="adj" fmla="val 50000"/>
            </a:avLst>
          </a:prstGeom>
          <a:gradFill>
            <a:gsLst>
              <a:gs pos="0">
                <a:schemeClr val="bg1">
                  <a:lumMod val="50000"/>
                </a:schemeClr>
              </a:gs>
              <a:gs pos="80000">
                <a:schemeClr val="accent3">
                  <a:shade val="93000"/>
                  <a:satMod val="130000"/>
                </a:schemeClr>
              </a:gs>
              <a:gs pos="100000">
                <a:schemeClr val="bg1"/>
              </a:gs>
            </a:gsLst>
          </a:gra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a:latin typeface="Times New Roman" pitchFamily="18" charset="0"/>
              <a:cs typeface="Times New Roman" pitchFamily="18" charset="0"/>
            </a:endParaRPr>
          </a:p>
        </p:txBody>
      </p:sp>
      <p:sp>
        <p:nvSpPr>
          <p:cNvPr id="7" name="Text Box 12"/>
          <p:cNvSpPr txBox="1">
            <a:spLocks noChangeArrowheads="1"/>
          </p:cNvSpPr>
          <p:nvPr/>
        </p:nvSpPr>
        <p:spPr bwMode="auto">
          <a:xfrm>
            <a:off x="381000" y="6291263"/>
            <a:ext cx="8577263"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Deterministic models	 Well-defined problems   Structured decisions</a:t>
            </a:r>
          </a:p>
        </p:txBody>
      </p:sp>
      <p:sp>
        <p:nvSpPr>
          <p:cNvPr id="8" name="Line 13"/>
          <p:cNvSpPr>
            <a:spLocks noChangeShapeType="1"/>
          </p:cNvSpPr>
          <p:nvPr/>
        </p:nvSpPr>
        <p:spPr bwMode="auto">
          <a:xfrm flipV="1">
            <a:off x="908050" y="682625"/>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4"/>
          <p:cNvSpPr txBox="1">
            <a:spLocks noChangeArrowheads="1"/>
          </p:cNvSpPr>
          <p:nvPr/>
        </p:nvSpPr>
        <p:spPr bwMode="auto">
          <a:xfrm>
            <a:off x="4032250" y="5237163"/>
            <a:ext cx="1085850" cy="288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p:txBody>
      </p:sp>
      <p:sp>
        <p:nvSpPr>
          <p:cNvPr id="10" name="Text Box 15"/>
          <p:cNvSpPr txBox="1">
            <a:spLocks noChangeArrowheads="1"/>
          </p:cNvSpPr>
          <p:nvPr/>
        </p:nvSpPr>
        <p:spPr bwMode="auto">
          <a:xfrm>
            <a:off x="3954463" y="3860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Operations</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1" name="Text Box 16"/>
          <p:cNvSpPr txBox="1">
            <a:spLocks noChangeArrowheads="1"/>
          </p:cNvSpPr>
          <p:nvPr/>
        </p:nvSpPr>
        <p:spPr bwMode="auto">
          <a:xfrm>
            <a:off x="3954463" y="2717800"/>
            <a:ext cx="1236662"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Tactical</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2" name="Text Box 17"/>
          <p:cNvSpPr txBox="1">
            <a:spLocks noChangeArrowheads="1"/>
          </p:cNvSpPr>
          <p:nvPr/>
        </p:nvSpPr>
        <p:spPr bwMode="auto">
          <a:xfrm>
            <a:off x="3959225" y="1427163"/>
            <a:ext cx="1236663" cy="4857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Strategic</a:t>
            </a:r>
          </a:p>
          <a:p>
            <a:pPr algn="ctr">
              <a:lnSpc>
                <a:spcPct val="80000"/>
              </a:lnSpc>
            </a:pPr>
            <a:r>
              <a:rPr lang="en-US" altLang="en-US" sz="1600">
                <a:latin typeface="Times New Roman" panose="02020603050405020304" pitchFamily="18" charset="0"/>
                <a:cs typeface="Times New Roman" panose="02020603050405020304" pitchFamily="18" charset="0"/>
              </a:rPr>
              <a:t>management</a:t>
            </a:r>
          </a:p>
        </p:txBody>
      </p:sp>
      <p:sp>
        <p:nvSpPr>
          <p:cNvPr id="13" name="AutoShape 19"/>
          <p:cNvSpPr>
            <a:spLocks noChangeArrowheads="1"/>
          </p:cNvSpPr>
          <p:nvPr/>
        </p:nvSpPr>
        <p:spPr bwMode="auto">
          <a:xfrm>
            <a:off x="2911475" y="4530725"/>
            <a:ext cx="3319463"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Market Information System (MIS)</a:t>
            </a:r>
          </a:p>
        </p:txBody>
      </p:sp>
      <p:sp>
        <p:nvSpPr>
          <p:cNvPr id="14" name="AutoShape 20"/>
          <p:cNvSpPr>
            <a:spLocks noChangeArrowheads="1"/>
          </p:cNvSpPr>
          <p:nvPr/>
        </p:nvSpPr>
        <p:spPr bwMode="auto">
          <a:xfrm>
            <a:off x="3009900" y="3322638"/>
            <a:ext cx="31146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Decision Support System (DSS)</a:t>
            </a:r>
          </a:p>
        </p:txBody>
      </p:sp>
      <p:sp>
        <p:nvSpPr>
          <p:cNvPr id="15" name="AutoShape 22"/>
          <p:cNvSpPr>
            <a:spLocks noChangeArrowheads="1"/>
          </p:cNvSpPr>
          <p:nvPr/>
        </p:nvSpPr>
        <p:spPr bwMode="auto">
          <a:xfrm>
            <a:off x="2768600" y="5761038"/>
            <a:ext cx="3609975" cy="406400"/>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600">
                <a:latin typeface="Times New Roman" panose="02020603050405020304" pitchFamily="18" charset="0"/>
                <a:cs typeface="Times New Roman" panose="02020603050405020304" pitchFamily="18" charset="0"/>
              </a:rPr>
              <a:t>Transaction Processing System (TPS)</a:t>
            </a:r>
          </a:p>
        </p:txBody>
      </p:sp>
      <p:sp>
        <p:nvSpPr>
          <p:cNvPr id="16" name="AutoShape 29"/>
          <p:cNvSpPr>
            <a:spLocks noChangeArrowheads="1"/>
          </p:cNvSpPr>
          <p:nvPr/>
        </p:nvSpPr>
        <p:spPr bwMode="auto">
          <a:xfrm>
            <a:off x="3514725" y="2144713"/>
            <a:ext cx="2084388" cy="3206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sz="1100">
                <a:latin typeface="Times New Roman" panose="02020603050405020304" pitchFamily="18" charset="0"/>
                <a:cs typeface="Times New Roman" panose="02020603050405020304" pitchFamily="18" charset="0"/>
              </a:rPr>
              <a:t>Executive Information System</a:t>
            </a:r>
          </a:p>
        </p:txBody>
      </p:sp>
      <p:sp>
        <p:nvSpPr>
          <p:cNvPr id="17" name="Line 30"/>
          <p:cNvSpPr>
            <a:spLocks noChangeShapeType="1"/>
          </p:cNvSpPr>
          <p:nvPr/>
        </p:nvSpPr>
        <p:spPr bwMode="auto">
          <a:xfrm>
            <a:off x="1654175" y="5715000"/>
            <a:ext cx="582453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1"/>
          <p:cNvSpPr>
            <a:spLocks noChangeShapeType="1"/>
          </p:cNvSpPr>
          <p:nvPr/>
        </p:nvSpPr>
        <p:spPr bwMode="auto">
          <a:xfrm>
            <a:off x="2119313" y="4930775"/>
            <a:ext cx="49085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2"/>
          <p:cNvSpPr>
            <a:spLocks noChangeShapeType="1"/>
          </p:cNvSpPr>
          <p:nvPr/>
        </p:nvSpPr>
        <p:spPr bwMode="auto">
          <a:xfrm>
            <a:off x="2373313" y="4473575"/>
            <a:ext cx="439737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3"/>
          <p:cNvSpPr>
            <a:spLocks noChangeShapeType="1"/>
          </p:cNvSpPr>
          <p:nvPr/>
        </p:nvSpPr>
        <p:spPr bwMode="auto">
          <a:xfrm>
            <a:off x="2800350" y="3729038"/>
            <a:ext cx="35480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4"/>
          <p:cNvSpPr>
            <a:spLocks noChangeShapeType="1"/>
          </p:cNvSpPr>
          <p:nvPr/>
        </p:nvSpPr>
        <p:spPr bwMode="auto">
          <a:xfrm>
            <a:off x="3055938" y="3279775"/>
            <a:ext cx="30353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9"/>
          <p:cNvSpPr>
            <a:spLocks noChangeShapeType="1"/>
          </p:cNvSpPr>
          <p:nvPr/>
        </p:nvSpPr>
        <p:spPr bwMode="auto">
          <a:xfrm>
            <a:off x="3506788" y="2503488"/>
            <a:ext cx="21320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0"/>
          <p:cNvSpPr>
            <a:spLocks noChangeShapeType="1"/>
          </p:cNvSpPr>
          <p:nvPr/>
        </p:nvSpPr>
        <p:spPr bwMode="auto">
          <a:xfrm>
            <a:off x="3778250" y="2033588"/>
            <a:ext cx="158115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1"/>
          <p:cNvSpPr>
            <a:spLocks noChangeShapeType="1"/>
          </p:cNvSpPr>
          <p:nvPr/>
        </p:nvSpPr>
        <p:spPr bwMode="auto">
          <a:xfrm flipV="1">
            <a:off x="8229600" y="673100"/>
            <a:ext cx="0" cy="5484813"/>
          </a:xfrm>
          <a:prstGeom prst="line">
            <a:avLst/>
          </a:prstGeom>
          <a:noFill/>
          <a:ln w="127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5"/>
          <p:cNvSpPr>
            <a:spLocks noChangeShapeType="1"/>
          </p:cNvSpPr>
          <p:nvPr/>
        </p:nvSpPr>
        <p:spPr bwMode="auto">
          <a:xfrm>
            <a:off x="5486400" y="2252663"/>
            <a:ext cx="27432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Box 28"/>
          <p:cNvSpPr txBox="1"/>
          <p:nvPr/>
        </p:nvSpPr>
        <p:spPr>
          <a:xfrm>
            <a:off x="395781" y="95521"/>
            <a:ext cx="8498288" cy="461665"/>
          </a:xfrm>
          <a:prstGeom prst="rect">
            <a:avLst/>
          </a:prstGeom>
          <a:solidFill>
            <a:schemeClr val="bg1"/>
          </a:solidFill>
        </p:spPr>
        <p:txBody>
          <a:bodyPr wrap="none" rtlCol="0">
            <a:spAutoFit/>
          </a:bodyPr>
          <a:lstStyle/>
          <a:p>
            <a:pPr marL="342900" indent="-342900">
              <a:buFont typeface="Wingdings" panose="05000000000000000000" pitchFamily="2" charset="2"/>
              <a:buChar char=""/>
            </a:pPr>
            <a:r>
              <a:rPr lang="nl-NL" sz="2400" dirty="0" smtClean="0"/>
              <a:t>The </a:t>
            </a:r>
            <a:r>
              <a:rPr lang="nl-NL" sz="2400" dirty="0" err="1" smtClean="0"/>
              <a:t>role</a:t>
            </a:r>
            <a:r>
              <a:rPr lang="nl-NL" sz="2400" dirty="0" smtClean="0"/>
              <a:t> of </a:t>
            </a:r>
            <a:r>
              <a:rPr lang="nl-NL" sz="2400" dirty="0" err="1" smtClean="0"/>
              <a:t>communication</a:t>
            </a:r>
            <a:r>
              <a:rPr lang="nl-NL" sz="2400" dirty="0" smtClean="0"/>
              <a:t> </a:t>
            </a:r>
            <a:r>
              <a:rPr lang="nl-NL" sz="2400" dirty="0" err="1" smtClean="0"/>
              <a:t>networks</a:t>
            </a:r>
            <a:r>
              <a:rPr lang="nl-NL" sz="2400" dirty="0" smtClean="0"/>
              <a:t>                                                 </a:t>
            </a:r>
          </a:p>
        </p:txBody>
      </p:sp>
      <p:sp>
        <p:nvSpPr>
          <p:cNvPr id="33"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sp>
        <p:nvSpPr>
          <p:cNvPr id="55" name="Line 42"/>
          <p:cNvSpPr>
            <a:spLocks noChangeShapeType="1"/>
          </p:cNvSpPr>
          <p:nvPr/>
        </p:nvSpPr>
        <p:spPr bwMode="auto">
          <a:xfrm>
            <a:off x="7620000" y="5943600"/>
            <a:ext cx="6096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3"/>
          <p:cNvSpPr>
            <a:spLocks noChangeShapeType="1"/>
          </p:cNvSpPr>
          <p:nvPr/>
        </p:nvSpPr>
        <p:spPr bwMode="auto">
          <a:xfrm>
            <a:off x="6905625" y="4722813"/>
            <a:ext cx="13239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4"/>
          <p:cNvSpPr>
            <a:spLocks noChangeShapeType="1"/>
          </p:cNvSpPr>
          <p:nvPr/>
        </p:nvSpPr>
        <p:spPr bwMode="auto">
          <a:xfrm>
            <a:off x="6219825" y="3492500"/>
            <a:ext cx="2009775"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93"/>
          <p:cNvSpPr/>
          <p:nvPr/>
        </p:nvSpPr>
        <p:spPr>
          <a:xfrm>
            <a:off x="8155465" y="3832226"/>
            <a:ext cx="160632" cy="866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6" descr="board_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5082738" y="858802"/>
            <a:ext cx="341313"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99" name="Oval 32"/>
          <p:cNvSpPr>
            <a:spLocks noChangeArrowheads="1"/>
          </p:cNvSpPr>
          <p:nvPr/>
        </p:nvSpPr>
        <p:spPr bwMode="auto">
          <a:xfrm>
            <a:off x="2438391" y="19812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00" name="Oval 33"/>
          <p:cNvSpPr>
            <a:spLocks noChangeArrowheads="1"/>
          </p:cNvSpPr>
          <p:nvPr/>
        </p:nvSpPr>
        <p:spPr bwMode="auto">
          <a:xfrm>
            <a:off x="24383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101" name="Oval 34"/>
          <p:cNvSpPr>
            <a:spLocks noChangeArrowheads="1"/>
          </p:cNvSpPr>
          <p:nvPr/>
        </p:nvSpPr>
        <p:spPr bwMode="auto">
          <a:xfrm>
            <a:off x="17525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102" name="Oval 35"/>
          <p:cNvSpPr>
            <a:spLocks noChangeArrowheads="1"/>
          </p:cNvSpPr>
          <p:nvPr/>
        </p:nvSpPr>
        <p:spPr bwMode="auto">
          <a:xfrm>
            <a:off x="3124191" y="26670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103" name="Oval 36"/>
          <p:cNvSpPr>
            <a:spLocks noChangeArrowheads="1"/>
          </p:cNvSpPr>
          <p:nvPr/>
        </p:nvSpPr>
        <p:spPr bwMode="auto">
          <a:xfrm>
            <a:off x="2438391" y="3352804"/>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04" name="Line 37"/>
          <p:cNvSpPr>
            <a:spLocks noChangeShapeType="1"/>
          </p:cNvSpPr>
          <p:nvPr/>
        </p:nvSpPr>
        <p:spPr bwMode="auto">
          <a:xfrm>
            <a:off x="2133591" y="2851154"/>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38"/>
          <p:cNvSpPr>
            <a:spLocks noChangeShapeType="1"/>
          </p:cNvSpPr>
          <p:nvPr/>
        </p:nvSpPr>
        <p:spPr bwMode="auto">
          <a:xfrm>
            <a:off x="2819391" y="2851154"/>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39"/>
          <p:cNvSpPr>
            <a:spLocks noChangeShapeType="1"/>
          </p:cNvSpPr>
          <p:nvPr/>
        </p:nvSpPr>
        <p:spPr bwMode="auto">
          <a:xfrm>
            <a:off x="2643179" y="3048004"/>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40"/>
          <p:cNvSpPr>
            <a:spLocks noChangeShapeType="1"/>
          </p:cNvSpPr>
          <p:nvPr/>
        </p:nvSpPr>
        <p:spPr bwMode="auto">
          <a:xfrm flipV="1">
            <a:off x="2643179" y="2362204"/>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42"/>
          <p:cNvSpPr>
            <a:spLocks noChangeArrowheads="1"/>
          </p:cNvSpPr>
          <p:nvPr/>
        </p:nvSpPr>
        <p:spPr bwMode="auto">
          <a:xfrm>
            <a:off x="7337846" y="518161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09" name="Oval 44"/>
          <p:cNvSpPr>
            <a:spLocks noChangeArrowheads="1"/>
          </p:cNvSpPr>
          <p:nvPr/>
        </p:nvSpPr>
        <p:spPr bwMode="auto">
          <a:xfrm>
            <a:off x="6722064" y="4038605"/>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110" name="Oval 45"/>
          <p:cNvSpPr>
            <a:spLocks noChangeArrowheads="1"/>
          </p:cNvSpPr>
          <p:nvPr/>
        </p:nvSpPr>
        <p:spPr bwMode="auto">
          <a:xfrm>
            <a:off x="5387538" y="1697002"/>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17" name="Rectangle 14"/>
          <p:cNvSpPr>
            <a:spLocks noChangeArrowheads="1"/>
          </p:cNvSpPr>
          <p:nvPr/>
        </p:nvSpPr>
        <p:spPr bwMode="auto">
          <a:xfrm>
            <a:off x="152400" y="7010400"/>
            <a:ext cx="6186488"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http://www.jnj.com/images/content/content_images/2003AnnualReport/board/board_2.jpg</a:t>
            </a:r>
          </a:p>
          <a:p>
            <a:r>
              <a:rPr lang="en-US" altLang="en-US" sz="1200"/>
              <a:t>http://www.assistedlivingstore.com/gown.jpg</a:t>
            </a:r>
          </a:p>
          <a:p>
            <a:endParaRPr lang="en-US" altLang="en-US" sz="1200"/>
          </a:p>
        </p:txBody>
      </p:sp>
      <p:pic>
        <p:nvPicPr>
          <p:cNvPr id="118" name="Picture 5" descr="surge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880663" y="4568825"/>
            <a:ext cx="841375" cy="1152525"/>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Text Box 25"/>
          <p:cNvSpPr txBox="1">
            <a:spLocks noChangeArrowheads="1"/>
          </p:cNvSpPr>
          <p:nvPr/>
        </p:nvSpPr>
        <p:spPr bwMode="auto">
          <a:xfrm>
            <a:off x="1482725" y="1981200"/>
            <a:ext cx="80502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Wheel</a:t>
            </a:r>
            <a:endParaRPr lang="en-US" altLang="en-US" b="1" dirty="0"/>
          </a:p>
        </p:txBody>
      </p:sp>
      <p:pic>
        <p:nvPicPr>
          <p:cNvPr id="121" name="Picture 6" descr="salesperson"/>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264713" y="3300413"/>
            <a:ext cx="623888" cy="1152525"/>
          </a:xfrm>
          <a:prstGeom prst="rect">
            <a:avLst/>
          </a:prstGeom>
          <a:noFill/>
          <a:extLst>
            <a:ext uri="{909E8E84-426E-40DD-AFC4-6F175D3DCCD1}">
              <a14:hiddenFill xmlns="" xmlns:a14="http://schemas.microsoft.com/office/drawing/2010/main">
                <a:solidFill>
                  <a:srgbClr val="FFFFFF"/>
                </a:solidFill>
              </a14:hiddenFill>
            </a:ext>
          </a:extLst>
        </p:spPr>
      </p:pic>
      <p:sp>
        <p:nvSpPr>
          <p:cNvPr id="51" name="AutoShape 49"/>
          <p:cNvSpPr>
            <a:spLocks noChangeArrowheads="1"/>
          </p:cNvSpPr>
          <p:nvPr/>
        </p:nvSpPr>
        <p:spPr bwMode="auto">
          <a:xfrm>
            <a:off x="5789134" y="319224"/>
            <a:ext cx="1649630" cy="831861"/>
          </a:xfrm>
          <a:prstGeom prst="wedgeRoundRectCallout">
            <a:avLst>
              <a:gd name="adj1" fmla="val -64199"/>
              <a:gd name="adj2" fmla="val 33750"/>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a:t>I know </a:t>
            </a:r>
            <a:r>
              <a:rPr lang="en-GB" altLang="en-US" sz="1400" dirty="0" smtClean="0"/>
              <a:t>nothing of what happens </a:t>
            </a:r>
            <a:r>
              <a:rPr lang="en-GB" altLang="en-US" sz="1400" dirty="0"/>
              <a:t>downstairs</a:t>
            </a:r>
            <a:endParaRPr lang="nl-NL" altLang="en-US" sz="1400" dirty="0"/>
          </a:p>
        </p:txBody>
      </p:sp>
      <p:sp>
        <p:nvSpPr>
          <p:cNvPr id="52" name="AutoShape 50"/>
          <p:cNvSpPr>
            <a:spLocks noChangeArrowheads="1"/>
          </p:cNvSpPr>
          <p:nvPr/>
        </p:nvSpPr>
        <p:spPr bwMode="auto">
          <a:xfrm>
            <a:off x="7450403" y="3875054"/>
            <a:ext cx="1563852" cy="793759"/>
          </a:xfrm>
          <a:prstGeom prst="wedgeRoundRectCallout">
            <a:avLst>
              <a:gd name="adj1" fmla="val -64199"/>
              <a:gd name="adj2" fmla="val 33750"/>
              <a:gd name="adj3" fmla="val 16667"/>
            </a:avLst>
          </a:prstGeom>
          <a:gradFill rotWithShape="1">
            <a:gsLst>
              <a:gs pos="0">
                <a:schemeClr val="accent1">
                  <a:alpha val="58000"/>
                </a:schemeClr>
              </a:gs>
              <a:gs pos="100000">
                <a:schemeClr val="accent1">
                  <a:gamma/>
                  <a:shade val="46275"/>
                  <a:invGamma/>
                  <a:alpha val="78999"/>
                </a:schemeClr>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GB" altLang="en-US" sz="1400" dirty="0"/>
              <a:t>I know </a:t>
            </a:r>
            <a:r>
              <a:rPr lang="en-GB" altLang="en-US" sz="1400" dirty="0" smtClean="0"/>
              <a:t>nothing of what happens </a:t>
            </a:r>
            <a:r>
              <a:rPr lang="en-GB" altLang="en-US" sz="1400" dirty="0"/>
              <a:t>upstairs</a:t>
            </a:r>
            <a:endParaRPr lang="nl-NL" altLang="en-US" sz="1400" dirty="0"/>
          </a:p>
        </p:txBody>
      </p:sp>
    </p:spTree>
    <p:extLst>
      <p:ext uri="{BB962C8B-B14F-4D97-AF65-F5344CB8AC3E}">
        <p14:creationId xmlns="" xmlns:p14="http://schemas.microsoft.com/office/powerpoint/2010/main" val="17156301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2"/>
                                        </p:tgtEl>
                                      </p:cBhvr>
                                    </p:animEffect>
                                    <p:set>
                                      <p:cBhvr>
                                        <p:cTn id="7" dur="1" fill="hold">
                                          <p:stCondLst>
                                            <p:cond delay="499"/>
                                          </p:stCondLst>
                                        </p:cTn>
                                        <p:tgtEl>
                                          <p:spTgt spid="112"/>
                                        </p:tgtEl>
                                        <p:attrNameLst>
                                          <p:attrName>style.visibility</p:attrName>
                                        </p:attrNameLst>
                                      </p:cBhvr>
                                      <p:to>
                                        <p:strVal val="hidden"/>
                                      </p:to>
                                    </p:set>
                                  </p:childTnLst>
                                </p:cTn>
                              </p:par>
                              <p:par>
                                <p:cTn id="8" presetID="2" presetClass="exit" presetSubtype="2" fill="hold" nodeType="withEffect">
                                  <p:stCondLst>
                                    <p:cond delay="0"/>
                                  </p:stCondLst>
                                  <p:childTnLst>
                                    <p:anim calcmode="lin" valueType="num">
                                      <p:cBhvr additive="base">
                                        <p:cTn id="9" dur="500"/>
                                        <p:tgtEl>
                                          <p:spTgt spid="121"/>
                                        </p:tgtEl>
                                        <p:attrNameLst>
                                          <p:attrName>ppt_x</p:attrName>
                                        </p:attrNameLst>
                                      </p:cBhvr>
                                      <p:tavLst>
                                        <p:tav tm="0">
                                          <p:val>
                                            <p:strVal val="ppt_x"/>
                                          </p:val>
                                        </p:tav>
                                        <p:tav tm="100000">
                                          <p:val>
                                            <p:strVal val="1+ppt_w/2"/>
                                          </p:val>
                                        </p:tav>
                                      </p:tavLst>
                                    </p:anim>
                                    <p:anim calcmode="lin" valueType="num">
                                      <p:cBhvr additive="base">
                                        <p:cTn id="10" dur="500"/>
                                        <p:tgtEl>
                                          <p:spTgt spid="121"/>
                                        </p:tgtEl>
                                        <p:attrNameLst>
                                          <p:attrName>ppt_y</p:attrName>
                                        </p:attrNameLst>
                                      </p:cBhvr>
                                      <p:tavLst>
                                        <p:tav tm="0">
                                          <p:val>
                                            <p:strVal val="ppt_y"/>
                                          </p:val>
                                        </p:tav>
                                        <p:tav tm="100000">
                                          <p:val>
                                            <p:strVal val="ppt_y"/>
                                          </p:val>
                                        </p:tav>
                                      </p:tavLst>
                                    </p:anim>
                                    <p:set>
                                      <p:cBhvr>
                                        <p:cTn id="11" dur="1" fill="hold">
                                          <p:stCondLst>
                                            <p:cond delay="499"/>
                                          </p:stCondLst>
                                        </p:cTn>
                                        <p:tgtEl>
                                          <p:spTgt spid="121"/>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000"/>
                                        <p:tgtEl>
                                          <p:spTgt spid="109"/>
                                        </p:tgtEl>
                                      </p:cBhvr>
                                    </p:animEffect>
                                    <p:set>
                                      <p:cBhvr>
                                        <p:cTn id="14" dur="1" fill="hold">
                                          <p:stCondLst>
                                            <p:cond delay="1999"/>
                                          </p:stCondLst>
                                        </p:cTn>
                                        <p:tgtEl>
                                          <p:spTgt spid="10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000"/>
                                        <p:tgtEl>
                                          <p:spTgt spid="100"/>
                                        </p:tgtEl>
                                      </p:cBhvr>
                                    </p:animEffect>
                                    <p:set>
                                      <p:cBhvr>
                                        <p:cTn id="17" dur="1" fill="hold">
                                          <p:stCondLst>
                                            <p:cond delay="1999"/>
                                          </p:stCondLst>
                                        </p:cTn>
                                        <p:tgtEl>
                                          <p:spTgt spid="10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0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20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94" grpId="0" animBg="1"/>
      <p:bldP spid="100" grpId="0" animBg="1"/>
      <p:bldP spid="109" grpId="0" animBg="1"/>
      <p:bldP spid="51"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705" y="1099751"/>
            <a:ext cx="8774770" cy="555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0">
                <a:solidFill>
                  <a:srgbClr val="000000"/>
                </a:solidFill>
                <a:miter lim="800000"/>
                <a:headEnd/>
                <a:tailEnd/>
              </a14:hiddenLine>
            </a:ext>
          </a:extLst>
        </p:spPr>
      </p:pic>
      <p:cxnSp>
        <p:nvCxnSpPr>
          <p:cNvPr id="3" name="Rechte verbindingslijn 3"/>
          <p:cNvCxnSpPr/>
          <p:nvPr/>
        </p:nvCxnSpPr>
        <p:spPr bwMode="auto">
          <a:xfrm flipH="1">
            <a:off x="1007076" y="4811155"/>
            <a:ext cx="1477493" cy="1126267"/>
          </a:xfrm>
          <a:prstGeom prst="line">
            <a:avLst/>
          </a:prstGeom>
          <a:noFill/>
          <a:ln w="19050" cap="flat" cmpd="sng" algn="ctr">
            <a:solidFill>
              <a:schemeClr val="tx1">
                <a:lumMod val="10000"/>
              </a:schemeClr>
            </a:solidFill>
            <a:prstDash val="solid"/>
            <a:round/>
            <a:headEnd type="triangle" w="med" len="med"/>
            <a:tailEnd type="triangle" w="med" len="med"/>
          </a:ln>
          <a:effectLst/>
        </p:spPr>
      </p:cxnSp>
      <p:sp>
        <p:nvSpPr>
          <p:cNvPr id="5" name="TextBox 4"/>
          <p:cNvSpPr txBox="1"/>
          <p:nvPr/>
        </p:nvSpPr>
        <p:spPr>
          <a:xfrm>
            <a:off x="504962" y="388595"/>
            <a:ext cx="7175362" cy="461665"/>
          </a:xfrm>
          <a:prstGeom prst="rect">
            <a:avLst/>
          </a:prstGeom>
          <a:noFill/>
        </p:spPr>
        <p:txBody>
          <a:bodyPr wrap="none" rtlCol="0">
            <a:spAutoFit/>
          </a:bodyPr>
          <a:lstStyle/>
          <a:p>
            <a:pPr marL="342900" indent="-342900">
              <a:buFont typeface="Wingdings" panose="05000000000000000000" pitchFamily="2" charset="2"/>
              <a:buChar char=""/>
            </a:pPr>
            <a:r>
              <a:rPr lang="nl-NL" sz="2400" dirty="0" smtClean="0"/>
              <a:t>Where should a creative leader position him/herself?</a:t>
            </a:r>
            <a:endParaRPr lang="en-US" sz="2400" dirty="0"/>
          </a:p>
        </p:txBody>
      </p:sp>
      <p:sp>
        <p:nvSpPr>
          <p:cNvPr id="6" name="TextBox 5"/>
          <p:cNvSpPr txBox="1"/>
          <p:nvPr/>
        </p:nvSpPr>
        <p:spPr>
          <a:xfrm>
            <a:off x="4610830" y="1860695"/>
            <a:ext cx="2922371" cy="830997"/>
          </a:xfrm>
          <a:prstGeom prst="rect">
            <a:avLst/>
          </a:prstGeom>
          <a:solidFill>
            <a:schemeClr val="bg1"/>
          </a:solidFill>
        </p:spPr>
        <p:txBody>
          <a:bodyPr wrap="square" rtlCol="0">
            <a:spAutoFit/>
          </a:bodyPr>
          <a:lstStyle/>
          <a:p>
            <a:r>
              <a:rPr lang="en-US" sz="1200" dirty="0" smtClean="0"/>
              <a:t>Traditional leadership:</a:t>
            </a:r>
          </a:p>
          <a:p>
            <a:pPr marL="171450" indent="-171450">
              <a:buFontTx/>
              <a:buChar char="-"/>
            </a:pPr>
            <a:r>
              <a:rPr lang="en-US" sz="1200" dirty="0" smtClean="0"/>
              <a:t>High centrality</a:t>
            </a:r>
          </a:p>
          <a:p>
            <a:pPr marL="171450" indent="-171450">
              <a:buFontTx/>
              <a:buChar char="-"/>
            </a:pPr>
            <a:r>
              <a:rPr lang="en-US" sz="1200" dirty="0" smtClean="0"/>
              <a:t>Many communication lines within group</a:t>
            </a:r>
          </a:p>
          <a:p>
            <a:pPr marL="171450" indent="-171450">
              <a:buFontTx/>
              <a:buChar char="-"/>
            </a:pPr>
            <a:r>
              <a:rPr lang="en-US" sz="1200" dirty="0" smtClean="0"/>
              <a:t>No 1 position</a:t>
            </a:r>
          </a:p>
        </p:txBody>
      </p:sp>
      <p:pic>
        <p:nvPicPr>
          <p:cNvPr id="7" name="Picture 16" descr="board_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4323778" y="1831354"/>
            <a:ext cx="341312"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4479325" y="1365432"/>
            <a:ext cx="1000915" cy="369332"/>
          </a:xfrm>
          <a:prstGeom prst="rect">
            <a:avLst/>
          </a:prstGeom>
          <a:noFill/>
        </p:spPr>
        <p:txBody>
          <a:bodyPr wrap="none" rtlCol="0">
            <a:spAutoFit/>
          </a:bodyPr>
          <a:lstStyle/>
          <a:p>
            <a:r>
              <a:rPr lang="en-US" dirty="0" smtClean="0"/>
              <a:t>Top dog!</a:t>
            </a:r>
            <a:endParaRPr lang="en-US" dirty="0"/>
          </a:p>
        </p:txBody>
      </p:sp>
      <p:cxnSp>
        <p:nvCxnSpPr>
          <p:cNvPr id="10" name="Straight Connector 9"/>
          <p:cNvCxnSpPr/>
          <p:nvPr/>
        </p:nvCxnSpPr>
        <p:spPr>
          <a:xfrm flipV="1">
            <a:off x="4566241" y="1686699"/>
            <a:ext cx="129332" cy="119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5400000">
            <a:off x="7105139" y="3599418"/>
            <a:ext cx="4572000" cy="276999"/>
          </a:xfrm>
          <a:prstGeom prst="rect">
            <a:avLst/>
          </a:prstGeom>
        </p:spPr>
        <p:txBody>
          <a:bodyPr>
            <a:spAutoFit/>
          </a:bodyPr>
          <a:lstStyle/>
          <a:p>
            <a:r>
              <a:rPr lang="en-US" sz="1200" dirty="0"/>
              <a:t>http://i0.wp.com/www.trac7.org/files/2014/01/140007492.jpg</a:t>
            </a:r>
          </a:p>
        </p:txBody>
      </p:sp>
      <p:cxnSp>
        <p:nvCxnSpPr>
          <p:cNvPr id="14" name="Rechte verbindingslijn 3"/>
          <p:cNvCxnSpPr/>
          <p:nvPr/>
        </p:nvCxnSpPr>
        <p:spPr bwMode="auto">
          <a:xfrm flipH="1">
            <a:off x="2064558" y="4811155"/>
            <a:ext cx="499469" cy="1256013"/>
          </a:xfrm>
          <a:prstGeom prst="line">
            <a:avLst/>
          </a:prstGeom>
          <a:noFill/>
          <a:ln w="19050" cap="flat" cmpd="sng" algn="ctr">
            <a:solidFill>
              <a:schemeClr val="tx1">
                <a:lumMod val="10000"/>
              </a:schemeClr>
            </a:solidFill>
            <a:prstDash val="solid"/>
            <a:round/>
            <a:headEnd type="triangle" w="med" len="med"/>
            <a:tailEnd type="triangle" w="med" len="med"/>
          </a:ln>
          <a:effectLst/>
        </p:spPr>
      </p:cxnSp>
      <p:cxnSp>
        <p:nvCxnSpPr>
          <p:cNvPr id="17" name="Rechte verbindingslijn 3"/>
          <p:cNvCxnSpPr/>
          <p:nvPr/>
        </p:nvCxnSpPr>
        <p:spPr bwMode="auto">
          <a:xfrm>
            <a:off x="2613708" y="4811155"/>
            <a:ext cx="708672" cy="1256013"/>
          </a:xfrm>
          <a:prstGeom prst="line">
            <a:avLst/>
          </a:prstGeom>
          <a:noFill/>
          <a:ln w="19050" cap="flat" cmpd="sng" algn="ctr">
            <a:solidFill>
              <a:schemeClr val="tx1">
                <a:lumMod val="10000"/>
              </a:schemeClr>
            </a:solidFill>
            <a:prstDash val="solid"/>
            <a:round/>
            <a:headEnd type="triangle" w="med" len="med"/>
            <a:tailEnd type="triangle" w="med" len="med"/>
          </a:ln>
          <a:effectLst/>
        </p:spPr>
      </p:cxnSp>
      <p:pic>
        <p:nvPicPr>
          <p:cNvPr id="22" name="Picture 21" descr="TMSDI Wheel"/>
          <p:cNvPicPr>
            <a:picLocks noChangeAspect="1"/>
          </p:cNvPicPr>
          <p:nvPr/>
        </p:nvPicPr>
        <p:blipFill rotWithShape="1">
          <a:blip r:embed="rId4" cstate="print">
            <a:extLst>
              <a:ext uri="{28A0092B-C50C-407E-A947-70E740481C1C}">
                <a14:useLocalDpi xmlns="" xmlns:a14="http://schemas.microsoft.com/office/drawing/2010/main" val="0"/>
              </a:ext>
            </a:extLst>
          </a:blip>
          <a:srcRect l="40066" t="33100" r="40402" b="41350"/>
          <a:stretch/>
        </p:blipFill>
        <p:spPr bwMode="auto">
          <a:xfrm>
            <a:off x="2162434" y="1451915"/>
            <a:ext cx="914399" cy="1180070"/>
          </a:xfrm>
          <a:prstGeom prst="ellipse">
            <a:avLst/>
          </a:prstGeom>
          <a:ln w="12700" cap="rnd">
            <a:solidFill>
              <a:srgbClr val="333333"/>
            </a:solidFill>
          </a:ln>
          <a:effectLst>
            <a:glow rad="381000">
              <a:schemeClr val="bg1">
                <a:alpha val="95000"/>
              </a:schemeClr>
            </a:glow>
          </a:effectLst>
          <a:scene3d>
            <a:camera prst="orthographicFront"/>
            <a:lightRig rig="contrasting" dir="t">
              <a:rot lat="0" lon="0" rev="3000000"/>
            </a:lightRig>
          </a:scene3d>
          <a:sp3d contourW="7620">
            <a:bevelT w="95250" h="31750"/>
            <a:contourClr>
              <a:srgbClr val="333333"/>
            </a:contourClr>
          </a:sp3d>
        </p:spPr>
      </p:pic>
      <p:sp>
        <p:nvSpPr>
          <p:cNvPr id="27" name="TextBox 26"/>
          <p:cNvSpPr txBox="1"/>
          <p:nvPr/>
        </p:nvSpPr>
        <p:spPr>
          <a:xfrm>
            <a:off x="277705" y="5312508"/>
            <a:ext cx="1174745" cy="307777"/>
          </a:xfrm>
          <a:prstGeom prst="rect">
            <a:avLst/>
          </a:prstGeom>
          <a:noFill/>
        </p:spPr>
        <p:txBody>
          <a:bodyPr wrap="none" rtlCol="0">
            <a:spAutoFit/>
          </a:bodyPr>
          <a:lstStyle/>
          <a:p>
            <a:r>
              <a:rPr lang="en-US" sz="1400" dirty="0" smtClean="0"/>
              <a:t>Start bridging</a:t>
            </a:r>
            <a:endParaRPr lang="en-US" sz="1400" dirty="0"/>
          </a:p>
        </p:txBody>
      </p:sp>
      <p:sp>
        <p:nvSpPr>
          <p:cNvPr id="28" name="TextBox 27"/>
          <p:cNvSpPr txBox="1"/>
          <p:nvPr/>
        </p:nvSpPr>
        <p:spPr>
          <a:xfrm>
            <a:off x="2735783" y="3565775"/>
            <a:ext cx="3553806" cy="830997"/>
          </a:xfrm>
          <a:prstGeom prst="rect">
            <a:avLst/>
          </a:prstGeom>
          <a:solidFill>
            <a:schemeClr val="bg1"/>
          </a:solidFill>
        </p:spPr>
        <p:txBody>
          <a:bodyPr wrap="square" rtlCol="0">
            <a:spAutoFit/>
          </a:bodyPr>
          <a:lstStyle/>
          <a:p>
            <a:r>
              <a:rPr lang="en-US" sz="1200" dirty="0" smtClean="0"/>
              <a:t>Creative leadership:</a:t>
            </a:r>
          </a:p>
          <a:p>
            <a:pPr marL="171450" indent="-171450">
              <a:buFontTx/>
              <a:buChar char="-"/>
            </a:pPr>
            <a:r>
              <a:rPr lang="en-US" sz="1200" dirty="0" smtClean="0"/>
              <a:t>High bridging</a:t>
            </a:r>
          </a:p>
          <a:p>
            <a:pPr marL="171450" indent="-171450">
              <a:buFontTx/>
              <a:buChar char="-"/>
            </a:pPr>
            <a:r>
              <a:rPr lang="en-US" sz="1200" dirty="0" smtClean="0"/>
              <a:t>Many communication lines to other groups</a:t>
            </a:r>
          </a:p>
          <a:p>
            <a:pPr marL="171450" indent="-171450">
              <a:buFontTx/>
              <a:buChar char="-"/>
            </a:pPr>
            <a:r>
              <a:rPr lang="en-US" sz="1200" dirty="0" smtClean="0"/>
              <a:t>No 5 position or 26 or… where they can be linkers</a:t>
            </a:r>
          </a:p>
        </p:txBody>
      </p:sp>
      <p:pic>
        <p:nvPicPr>
          <p:cNvPr id="11" name="Picture 10"/>
          <p:cNvPicPr>
            <a:picLocks noChangeAspect="1"/>
          </p:cNvPicPr>
          <p:nvPr/>
        </p:nvPicPr>
        <p:blipFill>
          <a:blip r:embed="rId5" cstate="print">
            <a:extLst>
              <a:ext uri="{BEBA8EAE-BF5A-486C-A8C5-ECC9F3942E4B}">
                <a14:imgProps xmlns="" xmlns:a14="http://schemas.microsoft.com/office/drawing/2010/main">
                  <a14:imgLayer r:embed="rId6">
                    <a14:imgEffect>
                      <a14:backgroundRemoval t="789" b="100000" l="9467" r="89941"/>
                    </a14:imgEffect>
                  </a14:imgLayer>
                </a14:imgProps>
              </a:ext>
              <a:ext uri="{28A0092B-C50C-407E-A947-70E740481C1C}">
                <a14:useLocalDpi xmlns="" xmlns:a14="http://schemas.microsoft.com/office/drawing/2010/main" val="0"/>
              </a:ext>
            </a:extLst>
          </a:blip>
          <a:stretch>
            <a:fillRect/>
          </a:stretch>
        </p:blipFill>
        <p:spPr>
          <a:xfrm>
            <a:off x="1905142" y="2948267"/>
            <a:ext cx="1462559" cy="2193839"/>
          </a:xfrm>
          <a:prstGeom prst="rect">
            <a:avLst/>
          </a:prstGeom>
        </p:spPr>
      </p:pic>
      <p:sp>
        <p:nvSpPr>
          <p:cNvPr id="29" name="Rectangle 28"/>
          <p:cNvSpPr/>
          <p:nvPr/>
        </p:nvSpPr>
        <p:spPr>
          <a:xfrm>
            <a:off x="4338591" y="4817977"/>
            <a:ext cx="4572000" cy="1738938"/>
          </a:xfrm>
          <a:prstGeom prst="rect">
            <a:avLst/>
          </a:prstGeom>
          <a:solidFill>
            <a:schemeClr val="bg1"/>
          </a:solidFill>
        </p:spPr>
        <p:txBody>
          <a:bodyPr>
            <a:spAutoFit/>
          </a:bodyPr>
          <a:lstStyle/>
          <a:p>
            <a:endParaRPr lang="en-US" sz="700" dirty="0" smtClean="0">
              <a:ea typeface="Times New Roman" panose="02020603050405020304" pitchFamily="18" charset="0"/>
            </a:endParaRPr>
          </a:p>
          <a:p>
            <a:r>
              <a:rPr lang="en-US" sz="1400" dirty="0" smtClean="0">
                <a:ea typeface="Times New Roman" panose="02020603050405020304" pitchFamily="18" charset="0"/>
              </a:rPr>
              <a:t>Look </a:t>
            </a:r>
            <a:r>
              <a:rPr lang="en-US" sz="1400" dirty="0">
                <a:ea typeface="Times New Roman" panose="02020603050405020304" pitchFamily="18" charset="0"/>
              </a:rPr>
              <a:t>for the person who is most segregated from the mean (group) development but has the largest access to the most differentiated information (which may be provided by others). That is the one to come up with the next breakthrough idea. This radius of action may be widened when people most separated from the current developments do this in </a:t>
            </a:r>
            <a:r>
              <a:rPr lang="en-US" sz="1400" dirty="0" smtClean="0">
                <a:ea typeface="Times New Roman" panose="02020603050405020304" pitchFamily="18" charset="0"/>
              </a:rPr>
              <a:t>co-creation</a:t>
            </a:r>
            <a:endParaRPr lang="en-US" sz="1400" dirty="0"/>
          </a:p>
        </p:txBody>
      </p:sp>
    </p:spTree>
    <p:extLst>
      <p:ext uri="{BB962C8B-B14F-4D97-AF65-F5344CB8AC3E}">
        <p14:creationId xmlns="" xmlns:p14="http://schemas.microsoft.com/office/powerpoint/2010/main" val="3355197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16667E-6 -1.48148E-6 L -0.12882 -0.05579 " pathEditMode="relative" rAng="0" ptsTypes="AA">
                                      <p:cBhvr>
                                        <p:cTn id="28" dur="2000" fill="hold"/>
                                        <p:tgtEl>
                                          <p:spTgt spid="11"/>
                                        </p:tgtEl>
                                        <p:attrNameLst>
                                          <p:attrName>ppt_x</p:attrName>
                                          <p:attrName>ppt_y</p:attrName>
                                        </p:attrNameLst>
                                      </p:cBhvr>
                                      <p:rCtr x="-6441" y="-2801"/>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500"/>
                            </p:stCondLst>
                            <p:childTnLst>
                              <p:par>
                                <p:cTn id="35" presetID="10" presetClass="entr" presetSubtype="0" fill="hold" nodeType="after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1250"/>
                            </p:stCondLst>
                            <p:childTnLst>
                              <p:par>
                                <p:cTn id="42" presetID="10" presetClass="entr" presetSubtype="0" fill="hold" nodeType="after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grpId="0" nodeType="afterEffect">
                                  <p:stCondLst>
                                    <p:cond delay="100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7" grpId="0"/>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057400"/>
            <a:ext cx="6781800" cy="2743200"/>
          </a:xfrm>
          <a:prstGeom prst="rect">
            <a:avLst/>
          </a:prstGeom>
          <a:ln w="254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rPr>
              <a:t>IMPORTANT</a:t>
            </a:r>
          </a:p>
          <a:p>
            <a:endParaRPr lang="en-US" sz="3600" b="1" dirty="0" smtClean="0">
              <a:solidFill>
                <a:srgbClr val="FF0000"/>
              </a:solidFill>
            </a:endParaRPr>
          </a:p>
          <a:p>
            <a:r>
              <a:rPr lang="en-US" sz="3600" dirty="0" smtClean="0"/>
              <a:t>Please sit with the members </a:t>
            </a:r>
          </a:p>
          <a:p>
            <a:r>
              <a:rPr lang="en-US" sz="3600" dirty="0" smtClean="0"/>
              <a:t>of your final group project</a:t>
            </a:r>
          </a:p>
          <a:p>
            <a:endParaRPr lang="en-US" sz="3600" dirty="0"/>
          </a:p>
        </p:txBody>
      </p:sp>
    </p:spTree>
    <p:extLst>
      <p:ext uri="{BB962C8B-B14F-4D97-AF65-F5344CB8AC3E}">
        <p14:creationId xmlns="" xmlns:p14="http://schemas.microsoft.com/office/powerpoint/2010/main" val="382221224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over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 y="1499050"/>
            <a:ext cx="9144530" cy="41904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822480" y="600502"/>
            <a:ext cx="5520037" cy="523220"/>
          </a:xfrm>
          <a:prstGeom prst="rect">
            <a:avLst/>
          </a:prstGeom>
          <a:noFill/>
        </p:spPr>
        <p:txBody>
          <a:bodyPr wrap="none" rtlCol="0">
            <a:spAutoFit/>
          </a:bodyPr>
          <a:lstStyle/>
          <a:p>
            <a:pPr algn="ctr"/>
            <a:r>
              <a:rPr lang="nl-NL" sz="2800" b="1" dirty="0" smtClean="0"/>
              <a:t>Example Communications Problems</a:t>
            </a:r>
            <a:endParaRPr lang="en-US" sz="2800" b="1" dirty="0"/>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1322228" y="4775050"/>
            <a:ext cx="1527614"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69555" y="4606633"/>
            <a:ext cx="3456864" cy="194752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71180" y="5072452"/>
            <a:ext cx="1365422" cy="136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41478515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1589904" y="5276848"/>
            <a:ext cx="2057400" cy="666751"/>
          </a:xfrm>
          <a:prstGeom prst="wedgeRoundRectCallout">
            <a:avLst>
              <a:gd name="adj1" fmla="val -32560"/>
              <a:gd name="adj2" fmla="val 64065"/>
              <a:gd name="adj3" fmla="val 16667"/>
            </a:avLst>
          </a:prstGeom>
          <a:ln/>
          <a:extLst/>
        </p:spPr>
        <p:style>
          <a:lnRef idx="1">
            <a:schemeClr val="accent3"/>
          </a:lnRef>
          <a:fillRef idx="2">
            <a:schemeClr val="accent3"/>
          </a:fillRef>
          <a:effectRef idx="1">
            <a:schemeClr val="accent3"/>
          </a:effectRef>
          <a:fontRef idx="minor">
            <a:schemeClr val="dk1"/>
          </a:fontRef>
        </p:style>
        <p:txBody>
          <a:bodyPr/>
          <a:lstStyle/>
          <a:p>
            <a:pPr algn="ctr">
              <a:lnSpc>
                <a:spcPct val="85000"/>
              </a:lnSpc>
            </a:pPr>
            <a:r>
              <a:rPr lang="en-GB" altLang="en-US" dirty="0"/>
              <a:t>And why doesn’t anyone fill </a:t>
            </a:r>
            <a:r>
              <a:rPr lang="en-GB" altLang="en-US" dirty="0" smtClean="0"/>
              <a:t>Amy </a:t>
            </a:r>
            <a:r>
              <a:rPr lang="en-GB" altLang="en-US" dirty="0"/>
              <a:t>in?</a:t>
            </a:r>
            <a:endParaRPr lang="nl-NL" altLang="en-US" sz="1600" dirty="0"/>
          </a:p>
        </p:txBody>
      </p:sp>
      <p:sp>
        <p:nvSpPr>
          <p:cNvPr id="4" name="Oval 8"/>
          <p:cNvSpPr>
            <a:spLocks noChangeArrowheads="1"/>
          </p:cNvSpPr>
          <p:nvPr/>
        </p:nvSpPr>
        <p:spPr bwMode="auto">
          <a:xfrm>
            <a:off x="990600" y="121920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5" name="Oval 9"/>
          <p:cNvSpPr>
            <a:spLocks noChangeArrowheads="1"/>
          </p:cNvSpPr>
          <p:nvPr/>
        </p:nvSpPr>
        <p:spPr bwMode="auto">
          <a:xfrm>
            <a:off x="990600" y="190500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6" name="Oval 10"/>
          <p:cNvSpPr>
            <a:spLocks noChangeArrowheads="1"/>
          </p:cNvSpPr>
          <p:nvPr/>
        </p:nvSpPr>
        <p:spPr bwMode="auto">
          <a:xfrm>
            <a:off x="304800" y="190500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7" name="Oval 11"/>
          <p:cNvSpPr>
            <a:spLocks noChangeArrowheads="1"/>
          </p:cNvSpPr>
          <p:nvPr/>
        </p:nvSpPr>
        <p:spPr bwMode="auto">
          <a:xfrm>
            <a:off x="1676400" y="190500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8" name="Oval 12"/>
          <p:cNvSpPr>
            <a:spLocks noChangeArrowheads="1"/>
          </p:cNvSpPr>
          <p:nvPr/>
        </p:nvSpPr>
        <p:spPr bwMode="auto">
          <a:xfrm>
            <a:off x="990600" y="2590800"/>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9" name="Line 13"/>
          <p:cNvSpPr>
            <a:spLocks noChangeShapeType="1"/>
          </p:cNvSpPr>
          <p:nvPr/>
        </p:nvSpPr>
        <p:spPr bwMode="auto">
          <a:xfrm>
            <a:off x="685800" y="2089150"/>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4"/>
          <p:cNvSpPr>
            <a:spLocks noChangeShapeType="1"/>
          </p:cNvSpPr>
          <p:nvPr/>
        </p:nvSpPr>
        <p:spPr bwMode="auto">
          <a:xfrm>
            <a:off x="1371600" y="2089150"/>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5"/>
          <p:cNvSpPr>
            <a:spLocks noChangeShapeType="1"/>
          </p:cNvSpPr>
          <p:nvPr/>
        </p:nvSpPr>
        <p:spPr bwMode="auto">
          <a:xfrm>
            <a:off x="1195388" y="22860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6"/>
          <p:cNvSpPr>
            <a:spLocks noChangeShapeType="1"/>
          </p:cNvSpPr>
          <p:nvPr/>
        </p:nvSpPr>
        <p:spPr bwMode="auto">
          <a:xfrm flipV="1">
            <a:off x="1195388" y="16002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7"/>
          <p:cNvSpPr txBox="1">
            <a:spLocks noChangeArrowheads="1"/>
          </p:cNvSpPr>
          <p:nvPr/>
        </p:nvSpPr>
        <p:spPr bwMode="auto">
          <a:xfrm>
            <a:off x="1905000" y="2590800"/>
            <a:ext cx="857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Wheel</a:t>
            </a:r>
          </a:p>
        </p:txBody>
      </p:sp>
      <p:sp>
        <p:nvSpPr>
          <p:cNvPr id="14" name="Oval 18"/>
          <p:cNvSpPr>
            <a:spLocks noChangeArrowheads="1"/>
          </p:cNvSpPr>
          <p:nvPr/>
        </p:nvSpPr>
        <p:spPr bwMode="auto">
          <a:xfrm>
            <a:off x="3914440" y="33528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5" name="Oval 19"/>
          <p:cNvSpPr>
            <a:spLocks noChangeArrowheads="1"/>
          </p:cNvSpPr>
          <p:nvPr/>
        </p:nvSpPr>
        <p:spPr bwMode="auto">
          <a:xfrm>
            <a:off x="3914440" y="40386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16" name="Oval 20"/>
          <p:cNvSpPr>
            <a:spLocks noChangeArrowheads="1"/>
          </p:cNvSpPr>
          <p:nvPr/>
        </p:nvSpPr>
        <p:spPr bwMode="auto">
          <a:xfrm>
            <a:off x="3914440" y="47244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17" name="Oval 21"/>
          <p:cNvSpPr>
            <a:spLocks noChangeArrowheads="1"/>
          </p:cNvSpPr>
          <p:nvPr/>
        </p:nvSpPr>
        <p:spPr bwMode="auto">
          <a:xfrm>
            <a:off x="3914440" y="5410200"/>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8" name="Line 22"/>
          <p:cNvSpPr>
            <a:spLocks noChangeShapeType="1"/>
          </p:cNvSpPr>
          <p:nvPr/>
        </p:nvSpPr>
        <p:spPr bwMode="auto">
          <a:xfrm>
            <a:off x="4103353" y="37338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3"/>
          <p:cNvSpPr>
            <a:spLocks noChangeShapeType="1"/>
          </p:cNvSpPr>
          <p:nvPr/>
        </p:nvSpPr>
        <p:spPr bwMode="auto">
          <a:xfrm>
            <a:off x="4119228" y="44196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4"/>
          <p:cNvSpPr>
            <a:spLocks noChangeShapeType="1"/>
          </p:cNvSpPr>
          <p:nvPr/>
        </p:nvSpPr>
        <p:spPr bwMode="auto">
          <a:xfrm>
            <a:off x="4119228" y="5105400"/>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5"/>
          <p:cNvSpPr txBox="1">
            <a:spLocks noChangeArrowheads="1"/>
          </p:cNvSpPr>
          <p:nvPr/>
        </p:nvSpPr>
        <p:spPr bwMode="auto">
          <a:xfrm>
            <a:off x="2958765" y="3352800"/>
            <a:ext cx="819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Chain</a:t>
            </a:r>
          </a:p>
        </p:txBody>
      </p:sp>
      <p:sp>
        <p:nvSpPr>
          <p:cNvPr id="22" name="Oval 26"/>
          <p:cNvSpPr>
            <a:spLocks noChangeArrowheads="1"/>
          </p:cNvSpPr>
          <p:nvPr/>
        </p:nvSpPr>
        <p:spPr bwMode="auto">
          <a:xfrm>
            <a:off x="4295440" y="1208088"/>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Joe</a:t>
            </a:r>
            <a:endParaRPr lang="en-US" altLang="en-US" sz="2400"/>
          </a:p>
        </p:txBody>
      </p:sp>
      <p:sp>
        <p:nvSpPr>
          <p:cNvPr id="23" name="Oval 27"/>
          <p:cNvSpPr>
            <a:spLocks noChangeArrowheads="1"/>
          </p:cNvSpPr>
          <p:nvPr/>
        </p:nvSpPr>
        <p:spPr bwMode="auto">
          <a:xfrm>
            <a:off x="3457240" y="1893888"/>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Sara</a:t>
            </a:r>
            <a:endParaRPr lang="en-US" altLang="en-US" sz="2400"/>
          </a:p>
        </p:txBody>
      </p:sp>
      <p:sp>
        <p:nvSpPr>
          <p:cNvPr id="24" name="Oval 28"/>
          <p:cNvSpPr>
            <a:spLocks noChangeArrowheads="1"/>
          </p:cNvSpPr>
          <p:nvPr/>
        </p:nvSpPr>
        <p:spPr bwMode="auto">
          <a:xfrm>
            <a:off x="5133640" y="1893888"/>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Kate</a:t>
            </a:r>
            <a:endParaRPr lang="en-US" altLang="en-US" sz="2400"/>
          </a:p>
        </p:txBody>
      </p:sp>
      <p:sp>
        <p:nvSpPr>
          <p:cNvPr id="25" name="Oval 29"/>
          <p:cNvSpPr>
            <a:spLocks noChangeArrowheads="1"/>
          </p:cNvSpPr>
          <p:nvPr/>
        </p:nvSpPr>
        <p:spPr bwMode="auto">
          <a:xfrm>
            <a:off x="3914440" y="2579688"/>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Tony</a:t>
            </a:r>
            <a:endParaRPr lang="en-US" altLang="en-US" sz="2400"/>
          </a:p>
        </p:txBody>
      </p:sp>
      <p:sp>
        <p:nvSpPr>
          <p:cNvPr id="26" name="Oval 30"/>
          <p:cNvSpPr>
            <a:spLocks noChangeArrowheads="1"/>
          </p:cNvSpPr>
          <p:nvPr/>
        </p:nvSpPr>
        <p:spPr bwMode="auto">
          <a:xfrm>
            <a:off x="4676440" y="2579688"/>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Phil</a:t>
            </a:r>
            <a:endParaRPr lang="en-US" altLang="en-US" sz="2400"/>
          </a:p>
        </p:txBody>
      </p:sp>
      <p:sp>
        <p:nvSpPr>
          <p:cNvPr id="27" name="Line 31"/>
          <p:cNvSpPr>
            <a:spLocks noChangeShapeType="1"/>
          </p:cNvSpPr>
          <p:nvPr/>
        </p:nvSpPr>
        <p:spPr bwMode="auto">
          <a:xfrm>
            <a:off x="4676440" y="1512888"/>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32"/>
          <p:cNvSpPr>
            <a:spLocks noChangeShapeType="1"/>
          </p:cNvSpPr>
          <p:nvPr/>
        </p:nvSpPr>
        <p:spPr bwMode="auto">
          <a:xfrm flipH="1">
            <a:off x="3838240" y="1512888"/>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33"/>
          <p:cNvSpPr>
            <a:spLocks noChangeShapeType="1"/>
          </p:cNvSpPr>
          <p:nvPr/>
        </p:nvSpPr>
        <p:spPr bwMode="auto">
          <a:xfrm flipH="1">
            <a:off x="4905040" y="2274888"/>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34"/>
          <p:cNvSpPr>
            <a:spLocks noChangeShapeType="1"/>
          </p:cNvSpPr>
          <p:nvPr/>
        </p:nvSpPr>
        <p:spPr bwMode="auto">
          <a:xfrm>
            <a:off x="3762040" y="2274888"/>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5"/>
          <p:cNvSpPr>
            <a:spLocks noChangeShapeType="1"/>
          </p:cNvSpPr>
          <p:nvPr/>
        </p:nvSpPr>
        <p:spPr bwMode="auto">
          <a:xfrm>
            <a:off x="4295440" y="2732088"/>
            <a:ext cx="3810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6"/>
          <p:cNvSpPr>
            <a:spLocks noChangeShapeType="1"/>
          </p:cNvSpPr>
          <p:nvPr/>
        </p:nvSpPr>
        <p:spPr bwMode="auto">
          <a:xfrm flipV="1">
            <a:off x="4143040" y="1589088"/>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7"/>
          <p:cNvSpPr>
            <a:spLocks noChangeShapeType="1"/>
          </p:cNvSpPr>
          <p:nvPr/>
        </p:nvSpPr>
        <p:spPr bwMode="auto">
          <a:xfrm flipH="1" flipV="1">
            <a:off x="4524040" y="1589088"/>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8"/>
          <p:cNvSpPr>
            <a:spLocks noChangeShapeType="1"/>
          </p:cNvSpPr>
          <p:nvPr/>
        </p:nvSpPr>
        <p:spPr bwMode="auto">
          <a:xfrm>
            <a:off x="3838240" y="2122488"/>
            <a:ext cx="12954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39"/>
          <p:cNvSpPr txBox="1">
            <a:spLocks noChangeArrowheads="1"/>
          </p:cNvSpPr>
          <p:nvPr/>
        </p:nvSpPr>
        <p:spPr bwMode="auto">
          <a:xfrm>
            <a:off x="2984165" y="2590800"/>
            <a:ext cx="628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Star</a:t>
            </a:r>
          </a:p>
        </p:txBody>
      </p:sp>
      <p:sp>
        <p:nvSpPr>
          <p:cNvPr id="36" name="Oval 40"/>
          <p:cNvSpPr>
            <a:spLocks noChangeArrowheads="1"/>
          </p:cNvSpPr>
          <p:nvPr/>
        </p:nvSpPr>
        <p:spPr bwMode="auto">
          <a:xfrm>
            <a:off x="1006475" y="3417888"/>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37" name="Oval 41"/>
          <p:cNvSpPr>
            <a:spLocks noChangeArrowheads="1"/>
          </p:cNvSpPr>
          <p:nvPr/>
        </p:nvSpPr>
        <p:spPr bwMode="auto">
          <a:xfrm>
            <a:off x="320675" y="4103688"/>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38" name="Oval 42"/>
          <p:cNvSpPr>
            <a:spLocks noChangeArrowheads="1"/>
          </p:cNvSpPr>
          <p:nvPr/>
        </p:nvSpPr>
        <p:spPr bwMode="auto">
          <a:xfrm>
            <a:off x="1692275" y="4103688"/>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39" name="Oval 43"/>
          <p:cNvSpPr>
            <a:spLocks noChangeArrowheads="1"/>
          </p:cNvSpPr>
          <p:nvPr/>
        </p:nvSpPr>
        <p:spPr bwMode="auto">
          <a:xfrm>
            <a:off x="1006475" y="4789488"/>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40" name="Arc 44"/>
          <p:cNvSpPr>
            <a:spLocks/>
          </p:cNvSpPr>
          <p:nvPr/>
        </p:nvSpPr>
        <p:spPr bwMode="auto">
          <a:xfrm flipV="1">
            <a:off x="1371600" y="4484688"/>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rc 45"/>
          <p:cNvSpPr>
            <a:spLocks/>
          </p:cNvSpPr>
          <p:nvPr/>
        </p:nvSpPr>
        <p:spPr bwMode="auto">
          <a:xfrm rot="-5400000">
            <a:off x="512763" y="3606800"/>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rc 46"/>
          <p:cNvSpPr>
            <a:spLocks/>
          </p:cNvSpPr>
          <p:nvPr/>
        </p:nvSpPr>
        <p:spPr bwMode="auto">
          <a:xfrm rot="5400000" flipV="1">
            <a:off x="512763" y="4445000"/>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2400"/>
          </a:p>
        </p:txBody>
      </p:sp>
      <p:sp>
        <p:nvSpPr>
          <p:cNvPr id="43" name="Arc 47"/>
          <p:cNvSpPr>
            <a:spLocks/>
          </p:cNvSpPr>
          <p:nvPr/>
        </p:nvSpPr>
        <p:spPr bwMode="auto">
          <a:xfrm rot="16200000" flipV="1">
            <a:off x="1427163" y="3606800"/>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Text Box 48"/>
          <p:cNvSpPr txBox="1">
            <a:spLocks noChangeArrowheads="1"/>
          </p:cNvSpPr>
          <p:nvPr/>
        </p:nvSpPr>
        <p:spPr bwMode="auto">
          <a:xfrm>
            <a:off x="1905000" y="3352800"/>
            <a:ext cx="819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Circle</a:t>
            </a:r>
          </a:p>
        </p:txBody>
      </p:sp>
      <p:sp>
        <p:nvSpPr>
          <p:cNvPr id="45" name="Oval 56"/>
          <p:cNvSpPr>
            <a:spLocks noChangeArrowheads="1"/>
          </p:cNvSpPr>
          <p:nvPr/>
        </p:nvSpPr>
        <p:spPr bwMode="auto">
          <a:xfrm>
            <a:off x="1437504" y="6096000"/>
            <a:ext cx="457200" cy="457200"/>
          </a:xfrm>
          <a:prstGeom prst="ellipse">
            <a:avLst/>
          </a:prstGeom>
          <a:gradFill rotWithShape="1">
            <a:gsLst>
              <a:gs pos="0">
                <a:srgbClr val="CCFF33"/>
              </a:gs>
              <a:gs pos="100000">
                <a:schemeClr val="fo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smtClean="0"/>
              <a:t>Amy</a:t>
            </a:r>
            <a:endParaRPr lang="en-US" altLang="en-US" sz="2400" dirty="0"/>
          </a:p>
        </p:txBody>
      </p:sp>
      <p:sp>
        <p:nvSpPr>
          <p:cNvPr id="48" name="Rectangle 2"/>
          <p:cNvSpPr>
            <a:spLocks noChangeArrowheads="1"/>
          </p:cNvSpPr>
          <p:nvPr/>
        </p:nvSpPr>
        <p:spPr bwMode="auto">
          <a:xfrm>
            <a:off x="5709589" y="1424782"/>
            <a:ext cx="2570305" cy="5047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Unicode MS"/>
              </a:rPr>
              <a:t>Communication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Unicode MS"/>
              </a:rPr>
              <a:t>designer Amy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Unicode MS"/>
              </a:rPr>
              <a:t>Project is divided into three subprojects. I am working within one of those sub-projects. The project team has a project leader for each sub-project. There is a sub-project meeting every week.</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Unicode MS"/>
              </a:rPr>
              <a:t>Periodically, the three project leaders meet with the client. Problem communication. Despite the weekly</a:t>
            </a:r>
            <a:r>
              <a:rPr kumimoji="0" lang="en-US" altLang="en-US" sz="1400" b="0" i="0" u="none" strike="noStrike" cap="none" normalizeH="0" dirty="0" smtClean="0">
                <a:ln>
                  <a:noFill/>
                </a:ln>
                <a:solidFill>
                  <a:schemeClr val="tx1"/>
                </a:solidFill>
                <a:effectLst/>
                <a:latin typeface="Arial Unicode MS"/>
              </a:rPr>
              <a:t> client consultation</a:t>
            </a:r>
            <a:r>
              <a:rPr kumimoji="0" lang="en-US" altLang="en-US" sz="1400" b="0" i="0" u="none" strike="noStrike" cap="none" normalizeH="0" baseline="0" dirty="0" smtClean="0">
                <a:ln>
                  <a:noFill/>
                </a:ln>
                <a:solidFill>
                  <a:schemeClr val="tx1"/>
                </a:solidFill>
                <a:effectLst/>
                <a:latin typeface="Arial Unicode MS"/>
              </a:rPr>
              <a:t>, things are not done or done differently.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Unicode MS"/>
              </a:rPr>
              <a:t>Causes unnecessary confusion. Straightening out of what goes wrong takes a lot of time </a:t>
            </a:r>
            <a:r>
              <a:rPr kumimoji="0" lang="en-US" altLang="en-US" sz="1400" b="0" i="0" u="none" strike="noStrike" cap="none" normalizeH="0" baseline="0" smtClean="0">
                <a:ln>
                  <a:noFill/>
                </a:ln>
                <a:solidFill>
                  <a:schemeClr val="tx1"/>
                </a:solidFill>
                <a:effectLst/>
                <a:latin typeface="Arial Unicode MS"/>
              </a:rPr>
              <a:t>and energy, </a:t>
            </a:r>
            <a:r>
              <a:rPr kumimoji="0" lang="en-US" altLang="en-US" sz="1400" b="0" i="0" u="none" strike="noStrike" cap="none" normalizeH="0" baseline="0" dirty="0" smtClean="0">
                <a:ln>
                  <a:noFill/>
                </a:ln>
                <a:solidFill>
                  <a:schemeClr val="tx1"/>
                </a:solidFill>
                <a:effectLst/>
                <a:latin typeface="Arial Unicode MS"/>
              </a:rPr>
              <a:t>and is bad for planning.</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49" name="Picture 4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7272007" y="172178"/>
            <a:ext cx="1527614"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 name="Rectangle 49"/>
          <p:cNvSpPr/>
          <p:nvPr/>
        </p:nvSpPr>
        <p:spPr>
          <a:xfrm rot="16200000">
            <a:off x="-3501487" y="3541703"/>
            <a:ext cx="6469834" cy="261610"/>
          </a:xfrm>
          <a:prstGeom prst="rect">
            <a:avLst/>
          </a:prstGeom>
        </p:spPr>
        <p:txBody>
          <a:bodyPr wrap="square">
            <a:spAutoFit/>
          </a:bodyPr>
          <a:lstStyle/>
          <a:p>
            <a:r>
              <a:rPr lang="en-US" sz="1100" dirty="0"/>
              <a:t>http://i.dailymail.co.uk/i/pix/2017/06/21/08/41941D9C00000578-4624316-image-a-10_1498028665880.jpg</a:t>
            </a:r>
          </a:p>
        </p:txBody>
      </p:sp>
    </p:spTree>
    <p:extLst>
      <p:ext uri="{BB962C8B-B14F-4D97-AF65-F5344CB8AC3E}">
        <p14:creationId xmlns="" xmlns:p14="http://schemas.microsoft.com/office/powerpoint/2010/main" val="3597798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216" y="1853514"/>
            <a:ext cx="150715"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49824" y="-8617"/>
            <a:ext cx="3456864" cy="194752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3" name="Rectangle 1"/>
          <p:cNvSpPr>
            <a:spLocks noChangeArrowheads="1"/>
          </p:cNvSpPr>
          <p:nvPr/>
        </p:nvSpPr>
        <p:spPr bwMode="auto">
          <a:xfrm>
            <a:off x="5248679" y="2148973"/>
            <a:ext cx="3771753" cy="4401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b="1" dirty="0" smtClean="0">
                <a:latin typeface="Arial Unicode MS"/>
              </a:rPr>
              <a:t>Paula (Chi Nan), </a:t>
            </a:r>
            <a:r>
              <a:rPr lang="en-US" altLang="en-US" sz="1400" b="1" dirty="0">
                <a:latin typeface="Arial Unicode MS"/>
              </a:rPr>
              <a:t>service </a:t>
            </a:r>
            <a:r>
              <a:rPr lang="en-US" altLang="en-US" sz="1400" b="1" dirty="0" smtClean="0">
                <a:latin typeface="Arial Unicode MS"/>
              </a:rPr>
              <a:t>designer</a:t>
            </a:r>
          </a:p>
          <a:p>
            <a:pPr eaLnBrk="0" fontAlgn="base" hangingPunct="0">
              <a:spcBef>
                <a:spcPct val="0"/>
              </a:spcBef>
              <a:spcAft>
                <a:spcPct val="0"/>
              </a:spcAft>
            </a:pPr>
            <a:endParaRPr lang="en-US" altLang="en-US" sz="1400" dirty="0">
              <a:latin typeface="Arial Unicode MS"/>
            </a:endParaRPr>
          </a:p>
          <a:p>
            <a:pPr eaLnBrk="0" fontAlgn="base" hangingPunct="0">
              <a:spcBef>
                <a:spcPct val="0"/>
              </a:spcBef>
              <a:spcAft>
                <a:spcPct val="0"/>
              </a:spcAft>
            </a:pPr>
            <a:r>
              <a:rPr lang="en-US" altLang="en-US" sz="1400" dirty="0" smtClean="0">
                <a:latin typeface="Arial Unicode MS"/>
              </a:rPr>
              <a:t>Domain</a:t>
            </a:r>
            <a:r>
              <a:rPr lang="en-US" altLang="en-US" sz="1400" dirty="0">
                <a:latin typeface="Arial Unicode MS"/>
              </a:rPr>
              <a:t>: Adaptations and extensions to a product-service system with a </a:t>
            </a:r>
            <a:r>
              <a:rPr lang="en-US" altLang="en-US" sz="1400" u="sng" dirty="0">
                <a:latin typeface="Arial Unicode MS"/>
              </a:rPr>
              <a:t>fixed project team</a:t>
            </a:r>
            <a:r>
              <a:rPr lang="en-US" altLang="en-US" sz="1400" dirty="0">
                <a:latin typeface="Arial Unicode MS"/>
              </a:rPr>
              <a:t> with quite different characters. Nature </a:t>
            </a:r>
            <a:r>
              <a:rPr lang="en-US" altLang="en-US" sz="1400" dirty="0" smtClean="0">
                <a:latin typeface="Arial Unicode MS"/>
              </a:rPr>
              <a:t>of the problem</a:t>
            </a:r>
            <a:r>
              <a:rPr lang="en-US" altLang="en-US" sz="1400" dirty="0">
                <a:latin typeface="Arial Unicode MS"/>
              </a:rPr>
              <a:t>: The </a:t>
            </a:r>
            <a:r>
              <a:rPr lang="en-US" altLang="en-US" sz="1400" dirty="0" smtClean="0">
                <a:latin typeface="Arial Unicode MS"/>
              </a:rPr>
              <a:t>block-chain developers </a:t>
            </a:r>
            <a:r>
              <a:rPr lang="en-US" altLang="en-US" sz="1400" dirty="0">
                <a:latin typeface="Arial Unicode MS"/>
              </a:rPr>
              <a:t>in particular </a:t>
            </a:r>
            <a:r>
              <a:rPr lang="en-US" altLang="en-US" sz="1400" dirty="0" smtClean="0">
                <a:latin typeface="Arial Unicode MS"/>
              </a:rPr>
              <a:t>I had </a:t>
            </a:r>
            <a:r>
              <a:rPr lang="en-US" altLang="en-US" sz="1400" dirty="0">
                <a:latin typeface="Arial Unicode MS"/>
              </a:rPr>
              <a:t>to </a:t>
            </a:r>
            <a:r>
              <a:rPr lang="en-US" altLang="en-US" sz="1400" dirty="0" smtClean="0">
                <a:latin typeface="Arial Unicode MS"/>
              </a:rPr>
              <a:t>approach ‘cautiously.’</a:t>
            </a:r>
          </a:p>
          <a:p>
            <a:pPr eaLnBrk="0" fontAlgn="base" hangingPunct="0">
              <a:spcBef>
                <a:spcPct val="0"/>
              </a:spcBef>
              <a:spcAft>
                <a:spcPct val="0"/>
              </a:spcAft>
            </a:pPr>
            <a:endParaRPr lang="en-US" altLang="en-US" sz="1400" dirty="0">
              <a:latin typeface="Arial Unicode MS"/>
            </a:endParaRPr>
          </a:p>
          <a:p>
            <a:pPr eaLnBrk="0" fontAlgn="base" hangingPunct="0">
              <a:spcBef>
                <a:spcPct val="0"/>
              </a:spcBef>
              <a:spcAft>
                <a:spcPct val="0"/>
              </a:spcAft>
            </a:pPr>
            <a:r>
              <a:rPr lang="en-US" altLang="en-US" sz="1400" dirty="0" smtClean="0">
                <a:latin typeface="Arial Unicode MS"/>
              </a:rPr>
              <a:t>Occasionally, </a:t>
            </a:r>
            <a:r>
              <a:rPr lang="en-US" altLang="en-US" sz="1400" dirty="0">
                <a:latin typeface="Arial Unicode MS"/>
              </a:rPr>
              <a:t>they felt too much patronized on the one hand </a:t>
            </a:r>
            <a:r>
              <a:rPr lang="en-US" altLang="en-US" sz="1400" dirty="0" smtClean="0">
                <a:latin typeface="Arial Unicode MS"/>
              </a:rPr>
              <a:t>(I worked designs out in too much </a:t>
            </a:r>
            <a:r>
              <a:rPr lang="en-US" altLang="en-US" sz="1400" dirty="0">
                <a:latin typeface="Arial Unicode MS"/>
              </a:rPr>
              <a:t>detail</a:t>
            </a:r>
            <a:r>
              <a:rPr lang="en-US" altLang="en-US" sz="1400" dirty="0" smtClean="0">
                <a:latin typeface="Arial Unicode MS"/>
              </a:rPr>
              <a:t>); </a:t>
            </a:r>
            <a:r>
              <a:rPr lang="en-US" altLang="en-US" sz="1400" dirty="0">
                <a:latin typeface="Arial Unicode MS"/>
              </a:rPr>
              <a:t>on the other hand they </a:t>
            </a:r>
            <a:r>
              <a:rPr lang="en-US" altLang="en-US" sz="1400" dirty="0" smtClean="0">
                <a:latin typeface="Arial Unicode MS"/>
              </a:rPr>
              <a:t>felt they were </a:t>
            </a:r>
            <a:r>
              <a:rPr lang="en-US" altLang="en-US" sz="1400" dirty="0">
                <a:latin typeface="Arial Unicode MS"/>
              </a:rPr>
              <a:t>not heard </a:t>
            </a:r>
            <a:r>
              <a:rPr lang="en-US" altLang="en-US" sz="1400" dirty="0" smtClean="0">
                <a:latin typeface="Arial Unicode MS"/>
              </a:rPr>
              <a:t>(they came </a:t>
            </a:r>
            <a:r>
              <a:rPr lang="en-US" altLang="en-US" sz="1400" dirty="0">
                <a:latin typeface="Arial Unicode MS"/>
              </a:rPr>
              <a:t>up with ideas that did not always apply and </a:t>
            </a:r>
            <a:r>
              <a:rPr lang="en-US" altLang="en-US" sz="1400" dirty="0" smtClean="0">
                <a:latin typeface="Arial Unicode MS"/>
              </a:rPr>
              <a:t>therefore those ideas were not </a:t>
            </a:r>
            <a:r>
              <a:rPr lang="en-US" altLang="en-US" sz="1400" dirty="0">
                <a:latin typeface="Arial Unicode MS"/>
              </a:rPr>
              <a:t>worked out</a:t>
            </a:r>
            <a:r>
              <a:rPr lang="en-US" altLang="en-US" sz="1400" dirty="0" smtClean="0">
                <a:latin typeface="Arial Unicode MS"/>
              </a:rPr>
              <a:t>).</a:t>
            </a:r>
          </a:p>
          <a:p>
            <a:pPr eaLnBrk="0" fontAlgn="base" hangingPunct="0">
              <a:spcBef>
                <a:spcPct val="0"/>
              </a:spcBef>
              <a:spcAft>
                <a:spcPct val="0"/>
              </a:spcAft>
            </a:pPr>
            <a:endParaRPr lang="en-US" altLang="en-US" sz="1400" dirty="0">
              <a:latin typeface="Arial Unicode MS"/>
            </a:endParaRPr>
          </a:p>
          <a:p>
            <a:pPr eaLnBrk="0" fontAlgn="base" hangingPunct="0">
              <a:spcBef>
                <a:spcPct val="0"/>
              </a:spcBef>
              <a:spcAft>
                <a:spcPct val="0"/>
              </a:spcAft>
            </a:pPr>
            <a:r>
              <a:rPr lang="en-US" altLang="en-US" sz="1400" dirty="0" smtClean="0">
                <a:latin typeface="Arial Unicode MS"/>
              </a:rPr>
              <a:t>There </a:t>
            </a:r>
            <a:r>
              <a:rPr lang="en-US" altLang="en-US" sz="1400" dirty="0">
                <a:latin typeface="Arial Unicode MS"/>
              </a:rPr>
              <a:t>was also difficulty with the </a:t>
            </a:r>
            <a:r>
              <a:rPr lang="en-US" altLang="en-US" sz="1400" u="sng" dirty="0">
                <a:latin typeface="Arial Unicode MS"/>
              </a:rPr>
              <a:t>flexible</a:t>
            </a:r>
            <a:r>
              <a:rPr lang="en-US" altLang="en-US" sz="1400" dirty="0">
                <a:latin typeface="Arial Unicode MS"/>
              </a:rPr>
              <a:t> and </a:t>
            </a:r>
            <a:r>
              <a:rPr lang="en-US" altLang="en-US" sz="1400" u="sng" dirty="0">
                <a:latin typeface="Arial Unicode MS"/>
              </a:rPr>
              <a:t>dynamic</a:t>
            </a:r>
            <a:r>
              <a:rPr lang="en-US" altLang="en-US" sz="1400" dirty="0">
                <a:latin typeface="Arial Unicode MS"/>
              </a:rPr>
              <a:t> </a:t>
            </a:r>
            <a:r>
              <a:rPr lang="en-US" altLang="en-US" sz="1400" dirty="0" smtClean="0">
                <a:latin typeface="Arial Unicode MS"/>
              </a:rPr>
              <a:t>work </a:t>
            </a:r>
            <a:r>
              <a:rPr lang="en-US" altLang="en-US" sz="1400" dirty="0">
                <a:latin typeface="Arial Unicode MS"/>
              </a:rPr>
              <a:t>environment and </a:t>
            </a:r>
            <a:r>
              <a:rPr lang="en-US" altLang="en-US" sz="1400" u="sng" dirty="0">
                <a:latin typeface="Arial Unicode MS"/>
              </a:rPr>
              <a:t>customer wishes</a:t>
            </a:r>
            <a:r>
              <a:rPr lang="en-US" altLang="en-US" sz="1400" dirty="0">
                <a:latin typeface="Arial Unicode MS"/>
              </a:rPr>
              <a:t>. This caused tension between the project members. Involved: FO staff, developers, </a:t>
            </a:r>
            <a:r>
              <a:rPr lang="en-US" altLang="en-US" sz="1400" dirty="0" smtClean="0">
                <a:latin typeface="Arial Unicode MS"/>
              </a:rPr>
              <a:t>testers, </a:t>
            </a:r>
            <a:r>
              <a:rPr lang="en-US" altLang="en-US" sz="1400" dirty="0">
                <a:latin typeface="Arial Unicode MS"/>
              </a:rPr>
              <a:t>and PR </a:t>
            </a:r>
            <a:r>
              <a:rPr lang="en-US" altLang="en-US" sz="1400" dirty="0" smtClean="0">
                <a:latin typeface="Arial Unicode MS"/>
              </a:rPr>
              <a:t>officers</a:t>
            </a:r>
            <a:endParaRPr lang="en-US" altLang="en-US" sz="1400" dirty="0">
              <a:latin typeface="Arial Unicode MS"/>
            </a:endParaRPr>
          </a:p>
        </p:txBody>
      </p:sp>
      <p:sp>
        <p:nvSpPr>
          <p:cNvPr id="7" name="Rectangle 2"/>
          <p:cNvSpPr>
            <a:spLocks noChangeArrowheads="1"/>
          </p:cNvSpPr>
          <p:nvPr/>
        </p:nvSpPr>
        <p:spPr bwMode="auto">
          <a:xfrm>
            <a:off x="225921" y="1157153"/>
            <a:ext cx="1790204"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Unicode MS"/>
              </a:rPr>
              <a:t>Not taken seriously! (communication from the inside out)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2091679" y="1154419"/>
            <a:ext cx="1421022"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Unicode MS"/>
              </a:rPr>
              <a:t>Patronizing! (communication from the outside in)</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56" name="Group 48"/>
          <p:cNvGrpSpPr>
            <a:grpSpLocks/>
          </p:cNvGrpSpPr>
          <p:nvPr/>
        </p:nvGrpSpPr>
        <p:grpSpPr bwMode="auto">
          <a:xfrm>
            <a:off x="2019300" y="5410200"/>
            <a:ext cx="533400" cy="533400"/>
            <a:chOff x="192" y="768"/>
            <a:chExt cx="1104" cy="1104"/>
          </a:xfrm>
        </p:grpSpPr>
        <p:sp>
          <p:nvSpPr>
            <p:cNvPr id="57" name="Oval 39"/>
            <p:cNvSpPr>
              <a:spLocks noChangeArrowheads="1"/>
            </p:cNvSpPr>
            <p:nvPr/>
          </p:nvSpPr>
          <p:spPr bwMode="auto">
            <a:xfrm>
              <a:off x="624" y="768"/>
              <a:ext cx="240" cy="24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Phil</a:t>
              </a:r>
              <a:endParaRPr lang="en-US" altLang="en-US" sz="1200"/>
            </a:p>
          </p:txBody>
        </p:sp>
        <p:sp>
          <p:nvSpPr>
            <p:cNvPr id="58" name="Oval 40"/>
            <p:cNvSpPr>
              <a:spLocks noChangeArrowheads="1"/>
            </p:cNvSpPr>
            <p:nvPr/>
          </p:nvSpPr>
          <p:spPr bwMode="auto">
            <a:xfrm>
              <a:off x="624" y="1200"/>
              <a:ext cx="240" cy="24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Kate</a:t>
              </a:r>
              <a:endParaRPr lang="en-US" altLang="en-US" sz="1200"/>
            </a:p>
          </p:txBody>
        </p:sp>
        <p:sp>
          <p:nvSpPr>
            <p:cNvPr id="59" name="Oval 41"/>
            <p:cNvSpPr>
              <a:spLocks noChangeArrowheads="1"/>
            </p:cNvSpPr>
            <p:nvPr/>
          </p:nvSpPr>
          <p:spPr bwMode="auto">
            <a:xfrm>
              <a:off x="192" y="1200"/>
              <a:ext cx="240" cy="24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Tony</a:t>
              </a:r>
              <a:endParaRPr lang="en-US" altLang="en-US" sz="1200"/>
            </a:p>
          </p:txBody>
        </p:sp>
        <p:sp>
          <p:nvSpPr>
            <p:cNvPr id="60" name="Oval 42"/>
            <p:cNvSpPr>
              <a:spLocks noChangeArrowheads="1"/>
            </p:cNvSpPr>
            <p:nvPr/>
          </p:nvSpPr>
          <p:spPr bwMode="auto">
            <a:xfrm>
              <a:off x="1056" y="1200"/>
              <a:ext cx="240" cy="24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Sara</a:t>
              </a:r>
              <a:endParaRPr lang="en-US" altLang="en-US" sz="1200"/>
            </a:p>
          </p:txBody>
        </p:sp>
        <p:sp>
          <p:nvSpPr>
            <p:cNvPr id="61" name="Oval 43"/>
            <p:cNvSpPr>
              <a:spLocks noChangeArrowheads="1"/>
            </p:cNvSpPr>
            <p:nvPr/>
          </p:nvSpPr>
          <p:spPr bwMode="auto">
            <a:xfrm>
              <a:off x="624" y="1632"/>
              <a:ext cx="240" cy="24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Joe</a:t>
              </a:r>
              <a:endParaRPr lang="en-US" altLang="en-US" sz="1200"/>
            </a:p>
          </p:txBody>
        </p:sp>
        <p:sp>
          <p:nvSpPr>
            <p:cNvPr id="62" name="Line 44"/>
            <p:cNvSpPr>
              <a:spLocks noChangeShapeType="1"/>
            </p:cNvSpPr>
            <p:nvPr/>
          </p:nvSpPr>
          <p:spPr bwMode="auto">
            <a:xfrm>
              <a:off x="432" y="1316"/>
              <a:ext cx="192" cy="0"/>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45"/>
            <p:cNvSpPr>
              <a:spLocks noChangeShapeType="1"/>
            </p:cNvSpPr>
            <p:nvPr/>
          </p:nvSpPr>
          <p:spPr bwMode="auto">
            <a:xfrm>
              <a:off x="864" y="1316"/>
              <a:ext cx="192" cy="0"/>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46"/>
            <p:cNvSpPr>
              <a:spLocks noChangeShapeType="1"/>
            </p:cNvSpPr>
            <p:nvPr/>
          </p:nvSpPr>
          <p:spPr bwMode="auto">
            <a:xfrm>
              <a:off x="753" y="1440"/>
              <a:ext cx="0" cy="192"/>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47"/>
            <p:cNvSpPr>
              <a:spLocks noChangeShapeType="1"/>
            </p:cNvSpPr>
            <p:nvPr/>
          </p:nvSpPr>
          <p:spPr bwMode="auto">
            <a:xfrm flipV="1">
              <a:off x="753" y="1008"/>
              <a:ext cx="0" cy="192"/>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 name="Oval 6"/>
          <p:cNvSpPr>
            <a:spLocks noChangeArrowheads="1"/>
          </p:cNvSpPr>
          <p:nvPr/>
        </p:nvSpPr>
        <p:spPr bwMode="auto">
          <a:xfrm>
            <a:off x="1635125" y="1981200"/>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67" name="Oval 7"/>
          <p:cNvSpPr>
            <a:spLocks noChangeArrowheads="1"/>
          </p:cNvSpPr>
          <p:nvPr/>
        </p:nvSpPr>
        <p:spPr bwMode="auto">
          <a:xfrm>
            <a:off x="949325" y="2667000"/>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68" name="Oval 8"/>
          <p:cNvSpPr>
            <a:spLocks noChangeArrowheads="1"/>
          </p:cNvSpPr>
          <p:nvPr/>
        </p:nvSpPr>
        <p:spPr bwMode="auto">
          <a:xfrm>
            <a:off x="2320925" y="2667000"/>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69" name="Oval 9"/>
          <p:cNvSpPr>
            <a:spLocks noChangeArrowheads="1"/>
          </p:cNvSpPr>
          <p:nvPr/>
        </p:nvSpPr>
        <p:spPr bwMode="auto">
          <a:xfrm>
            <a:off x="1635125" y="3352800"/>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70" name="Arc 10"/>
          <p:cNvSpPr>
            <a:spLocks/>
          </p:cNvSpPr>
          <p:nvPr/>
        </p:nvSpPr>
        <p:spPr bwMode="auto">
          <a:xfrm flipV="1">
            <a:off x="2000250" y="3048000"/>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rc 11"/>
          <p:cNvSpPr>
            <a:spLocks/>
          </p:cNvSpPr>
          <p:nvPr/>
        </p:nvSpPr>
        <p:spPr bwMode="auto">
          <a:xfrm rot="-5400000">
            <a:off x="1141413" y="2170112"/>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rc 12"/>
          <p:cNvSpPr>
            <a:spLocks/>
          </p:cNvSpPr>
          <p:nvPr/>
        </p:nvSpPr>
        <p:spPr bwMode="auto">
          <a:xfrm rot="5400000" flipV="1">
            <a:off x="1141413" y="3008312"/>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2400"/>
          </a:p>
        </p:txBody>
      </p:sp>
      <p:sp>
        <p:nvSpPr>
          <p:cNvPr id="73" name="Arc 13"/>
          <p:cNvSpPr>
            <a:spLocks/>
          </p:cNvSpPr>
          <p:nvPr/>
        </p:nvSpPr>
        <p:spPr bwMode="auto">
          <a:xfrm rot="16200000" flipV="1">
            <a:off x="2055813" y="2170112"/>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Text Box 14"/>
          <p:cNvSpPr txBox="1">
            <a:spLocks noChangeArrowheads="1"/>
          </p:cNvSpPr>
          <p:nvPr/>
        </p:nvSpPr>
        <p:spPr bwMode="auto">
          <a:xfrm>
            <a:off x="264112" y="4311650"/>
            <a:ext cx="140852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smtClean="0"/>
              <a:t>Fixed</a:t>
            </a:r>
            <a:endParaRPr lang="en-US" altLang="en-US" dirty="0"/>
          </a:p>
          <a:p>
            <a:pPr algn="ctr"/>
            <a:r>
              <a:rPr lang="en-US" altLang="en-US" dirty="0" smtClean="0"/>
              <a:t>project team</a:t>
            </a:r>
            <a:endParaRPr lang="en-US" altLang="en-US" dirty="0"/>
          </a:p>
        </p:txBody>
      </p:sp>
      <p:sp>
        <p:nvSpPr>
          <p:cNvPr id="75" name="Oval 15"/>
          <p:cNvSpPr>
            <a:spLocks noChangeArrowheads="1"/>
          </p:cNvSpPr>
          <p:nvPr/>
        </p:nvSpPr>
        <p:spPr bwMode="auto">
          <a:xfrm>
            <a:off x="3409950" y="4038600"/>
            <a:ext cx="457200" cy="457200"/>
          </a:xfrm>
          <a:prstGeom prst="ellipse">
            <a:avLst/>
          </a:prstGeom>
          <a:gradFill rotWithShape="1">
            <a:gsLst>
              <a:gs pos="0">
                <a:srgbClr val="CCFF33"/>
              </a:gs>
              <a:gs pos="100000">
                <a:schemeClr val="fo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smtClean="0"/>
              <a:t>Paula</a:t>
            </a:r>
            <a:endParaRPr lang="en-US" altLang="en-US" sz="2400" dirty="0"/>
          </a:p>
        </p:txBody>
      </p:sp>
      <p:sp>
        <p:nvSpPr>
          <p:cNvPr id="76" name="Line 16"/>
          <p:cNvSpPr>
            <a:spLocks noChangeShapeType="1"/>
          </p:cNvSpPr>
          <p:nvPr/>
        </p:nvSpPr>
        <p:spPr bwMode="auto">
          <a:xfrm flipH="1" flipV="1">
            <a:off x="2266950" y="3886200"/>
            <a:ext cx="10668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7" name="Line 17"/>
          <p:cNvSpPr>
            <a:spLocks noChangeShapeType="1"/>
          </p:cNvSpPr>
          <p:nvPr/>
        </p:nvSpPr>
        <p:spPr bwMode="auto">
          <a:xfrm flipH="1" flipV="1">
            <a:off x="2508250" y="3467100"/>
            <a:ext cx="8382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8" name="Line 18"/>
          <p:cNvSpPr>
            <a:spLocks noChangeShapeType="1"/>
          </p:cNvSpPr>
          <p:nvPr/>
        </p:nvSpPr>
        <p:spPr bwMode="auto">
          <a:xfrm flipH="1" flipV="1">
            <a:off x="2952750" y="3048000"/>
            <a:ext cx="533400" cy="914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9" name="Text Box 19"/>
          <p:cNvSpPr txBox="1">
            <a:spLocks noChangeArrowheads="1"/>
          </p:cNvSpPr>
          <p:nvPr/>
        </p:nvSpPr>
        <p:spPr bwMode="auto">
          <a:xfrm>
            <a:off x="3232150" y="2743200"/>
            <a:ext cx="155959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Who receives?</a:t>
            </a:r>
            <a:endParaRPr lang="en-US" altLang="en-US" dirty="0"/>
          </a:p>
          <a:p>
            <a:r>
              <a:rPr lang="en-US" altLang="en-US" dirty="0" smtClean="0"/>
              <a:t>Much </a:t>
            </a:r>
            <a:r>
              <a:rPr lang="en-US" altLang="en-US" dirty="0" err="1"/>
              <a:t>comm</a:t>
            </a:r>
            <a:r>
              <a:rPr lang="en-US" altLang="en-US" dirty="0"/>
              <a:t>!</a:t>
            </a:r>
          </a:p>
        </p:txBody>
      </p:sp>
      <p:cxnSp>
        <p:nvCxnSpPr>
          <p:cNvPr id="80" name="AutoShape 22"/>
          <p:cNvCxnSpPr>
            <a:cxnSpLocks noChangeShapeType="1"/>
          </p:cNvCxnSpPr>
          <p:nvPr/>
        </p:nvCxnSpPr>
        <p:spPr bwMode="auto">
          <a:xfrm rot="16200000" flipH="1">
            <a:off x="1008062" y="3006726"/>
            <a:ext cx="1808163" cy="1814512"/>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1" name="Text Box 23"/>
          <p:cNvSpPr txBox="1">
            <a:spLocks noChangeArrowheads="1"/>
          </p:cNvSpPr>
          <p:nvPr/>
        </p:nvSpPr>
        <p:spPr bwMode="auto">
          <a:xfrm>
            <a:off x="2819400" y="4616450"/>
            <a:ext cx="155959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Who receives?</a:t>
            </a:r>
            <a:endParaRPr lang="en-US" altLang="en-US" dirty="0"/>
          </a:p>
          <a:p>
            <a:r>
              <a:rPr lang="en-US" altLang="en-US" dirty="0" smtClean="0"/>
              <a:t>Not Paula!</a:t>
            </a:r>
            <a:endParaRPr lang="en-US" altLang="en-US" dirty="0"/>
          </a:p>
        </p:txBody>
      </p:sp>
      <p:sp>
        <p:nvSpPr>
          <p:cNvPr id="82" name="AutoShape 24"/>
          <p:cNvSpPr>
            <a:spLocks noChangeArrowheads="1"/>
          </p:cNvSpPr>
          <p:nvPr/>
        </p:nvSpPr>
        <p:spPr bwMode="auto">
          <a:xfrm>
            <a:off x="685800" y="5867400"/>
            <a:ext cx="38862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83" name="Text Box 25"/>
          <p:cNvSpPr txBox="1">
            <a:spLocks noChangeArrowheads="1"/>
          </p:cNvSpPr>
          <p:nvPr/>
        </p:nvSpPr>
        <p:spPr bwMode="auto">
          <a:xfrm>
            <a:off x="1913234" y="6019800"/>
            <a:ext cx="10275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Changes </a:t>
            </a:r>
            <a:endParaRPr lang="en-US" altLang="en-US" dirty="0"/>
          </a:p>
        </p:txBody>
      </p:sp>
      <p:sp>
        <p:nvSpPr>
          <p:cNvPr id="84" name="Oval 26"/>
          <p:cNvSpPr>
            <a:spLocks noChangeArrowheads="1"/>
          </p:cNvSpPr>
          <p:nvPr/>
        </p:nvSpPr>
        <p:spPr bwMode="auto">
          <a:xfrm>
            <a:off x="521044" y="4267200"/>
            <a:ext cx="914400" cy="457200"/>
          </a:xfrm>
          <a:prstGeom prst="ellipse">
            <a:avLst/>
          </a:prstGeom>
          <a:noFill/>
          <a:ln w="28575" algn="ctr">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5" name="Oval 27"/>
          <p:cNvSpPr>
            <a:spLocks noChangeArrowheads="1"/>
          </p:cNvSpPr>
          <p:nvPr/>
        </p:nvSpPr>
        <p:spPr bwMode="auto">
          <a:xfrm>
            <a:off x="1465308" y="5994400"/>
            <a:ext cx="1943100" cy="457200"/>
          </a:xfrm>
          <a:prstGeom prst="ellipse">
            <a:avLst/>
          </a:prstGeom>
          <a:noFill/>
          <a:ln w="28575" algn="ctr">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6" name="Oval 28"/>
          <p:cNvSpPr>
            <a:spLocks noChangeArrowheads="1"/>
          </p:cNvSpPr>
          <p:nvPr/>
        </p:nvSpPr>
        <p:spPr bwMode="auto">
          <a:xfrm>
            <a:off x="3429000" y="2057400"/>
            <a:ext cx="457200" cy="4572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smtClean="0"/>
              <a:t>Client</a:t>
            </a:r>
            <a:endParaRPr lang="en-US" altLang="en-US" sz="1200" dirty="0"/>
          </a:p>
        </p:txBody>
      </p:sp>
      <p:sp>
        <p:nvSpPr>
          <p:cNvPr id="87" name="Line 29"/>
          <p:cNvSpPr>
            <a:spLocks noChangeShapeType="1"/>
          </p:cNvSpPr>
          <p:nvPr/>
        </p:nvSpPr>
        <p:spPr bwMode="auto">
          <a:xfrm flipH="1">
            <a:off x="2895600" y="2438400"/>
            <a:ext cx="533400" cy="30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88" name="Group 38"/>
          <p:cNvGrpSpPr>
            <a:grpSpLocks/>
          </p:cNvGrpSpPr>
          <p:nvPr/>
        </p:nvGrpSpPr>
        <p:grpSpPr bwMode="auto">
          <a:xfrm>
            <a:off x="838200" y="5384800"/>
            <a:ext cx="625475" cy="598488"/>
            <a:chOff x="202" y="2153"/>
            <a:chExt cx="1104" cy="1104"/>
          </a:xfrm>
        </p:grpSpPr>
        <p:sp>
          <p:nvSpPr>
            <p:cNvPr id="89" name="Oval 30"/>
            <p:cNvSpPr>
              <a:spLocks noChangeArrowheads="1"/>
            </p:cNvSpPr>
            <p:nvPr/>
          </p:nvSpPr>
          <p:spPr bwMode="auto">
            <a:xfrm>
              <a:off x="634" y="2153"/>
              <a:ext cx="240" cy="24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Joe</a:t>
              </a:r>
              <a:endParaRPr lang="en-US" altLang="en-US" sz="1200"/>
            </a:p>
          </p:txBody>
        </p:sp>
        <p:sp>
          <p:nvSpPr>
            <p:cNvPr id="90" name="Oval 31"/>
            <p:cNvSpPr>
              <a:spLocks noChangeArrowheads="1"/>
            </p:cNvSpPr>
            <p:nvPr/>
          </p:nvSpPr>
          <p:spPr bwMode="auto">
            <a:xfrm>
              <a:off x="202" y="2585"/>
              <a:ext cx="240" cy="24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Tony</a:t>
              </a:r>
              <a:endParaRPr lang="en-US" altLang="en-US" sz="1200"/>
            </a:p>
          </p:txBody>
        </p:sp>
        <p:sp>
          <p:nvSpPr>
            <p:cNvPr id="91" name="Oval 32"/>
            <p:cNvSpPr>
              <a:spLocks noChangeArrowheads="1"/>
            </p:cNvSpPr>
            <p:nvPr/>
          </p:nvSpPr>
          <p:spPr bwMode="auto">
            <a:xfrm>
              <a:off x="1066" y="2585"/>
              <a:ext cx="240" cy="24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Sara</a:t>
              </a:r>
              <a:endParaRPr lang="en-US" altLang="en-US" sz="1200"/>
            </a:p>
          </p:txBody>
        </p:sp>
        <p:sp>
          <p:nvSpPr>
            <p:cNvPr id="92" name="Oval 33"/>
            <p:cNvSpPr>
              <a:spLocks noChangeArrowheads="1"/>
            </p:cNvSpPr>
            <p:nvPr/>
          </p:nvSpPr>
          <p:spPr bwMode="auto">
            <a:xfrm>
              <a:off x="634" y="3017"/>
              <a:ext cx="240" cy="24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635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Phil</a:t>
              </a:r>
              <a:endParaRPr lang="en-US" altLang="en-US" sz="1200"/>
            </a:p>
          </p:txBody>
        </p:sp>
        <p:sp>
          <p:nvSpPr>
            <p:cNvPr id="93" name="Arc 34"/>
            <p:cNvSpPr>
              <a:spLocks/>
            </p:cNvSpPr>
            <p:nvPr/>
          </p:nvSpPr>
          <p:spPr bwMode="auto">
            <a:xfrm flipV="1">
              <a:off x="864" y="2825"/>
              <a:ext cx="304" cy="354"/>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6350">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rc 35"/>
            <p:cNvSpPr>
              <a:spLocks/>
            </p:cNvSpPr>
            <p:nvPr/>
          </p:nvSpPr>
          <p:spPr bwMode="auto">
            <a:xfrm rot="-5400000">
              <a:off x="323" y="2272"/>
              <a:ext cx="304" cy="354"/>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6350">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Arc 36"/>
            <p:cNvSpPr>
              <a:spLocks/>
            </p:cNvSpPr>
            <p:nvPr/>
          </p:nvSpPr>
          <p:spPr bwMode="auto">
            <a:xfrm rot="5400000" flipV="1">
              <a:off x="323" y="2800"/>
              <a:ext cx="304" cy="354"/>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6350">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1200"/>
            </a:p>
          </p:txBody>
        </p:sp>
        <p:sp>
          <p:nvSpPr>
            <p:cNvPr id="96" name="Arc 37"/>
            <p:cNvSpPr>
              <a:spLocks/>
            </p:cNvSpPr>
            <p:nvPr/>
          </p:nvSpPr>
          <p:spPr bwMode="auto">
            <a:xfrm rot="16200000" flipV="1">
              <a:off x="899" y="2272"/>
              <a:ext cx="304" cy="354"/>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6350">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75"/>
          <p:cNvGrpSpPr>
            <a:grpSpLocks/>
          </p:cNvGrpSpPr>
          <p:nvPr/>
        </p:nvGrpSpPr>
        <p:grpSpPr bwMode="auto">
          <a:xfrm>
            <a:off x="3048000" y="5410200"/>
            <a:ext cx="625475" cy="544513"/>
            <a:chOff x="2314" y="761"/>
            <a:chExt cx="1296" cy="1104"/>
          </a:xfrm>
        </p:grpSpPr>
        <p:sp>
          <p:nvSpPr>
            <p:cNvPr id="98" name="Oval 62"/>
            <p:cNvSpPr>
              <a:spLocks noChangeArrowheads="1"/>
            </p:cNvSpPr>
            <p:nvPr/>
          </p:nvSpPr>
          <p:spPr bwMode="auto">
            <a:xfrm>
              <a:off x="2842" y="761"/>
              <a:ext cx="240" cy="24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600" dirty="0"/>
                <a:t>Joe</a:t>
              </a:r>
              <a:endParaRPr lang="en-US" altLang="en-US" sz="1200" dirty="0"/>
            </a:p>
          </p:txBody>
        </p:sp>
        <p:sp>
          <p:nvSpPr>
            <p:cNvPr id="99" name="Oval 63"/>
            <p:cNvSpPr>
              <a:spLocks noChangeArrowheads="1"/>
            </p:cNvSpPr>
            <p:nvPr/>
          </p:nvSpPr>
          <p:spPr bwMode="auto">
            <a:xfrm>
              <a:off x="2314" y="1193"/>
              <a:ext cx="240" cy="24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600"/>
                <a:t>Sara</a:t>
              </a:r>
              <a:endParaRPr lang="en-US" altLang="en-US" sz="1200"/>
            </a:p>
          </p:txBody>
        </p:sp>
        <p:sp>
          <p:nvSpPr>
            <p:cNvPr id="100" name="Oval 64"/>
            <p:cNvSpPr>
              <a:spLocks noChangeArrowheads="1"/>
            </p:cNvSpPr>
            <p:nvPr/>
          </p:nvSpPr>
          <p:spPr bwMode="auto">
            <a:xfrm>
              <a:off x="3370" y="1193"/>
              <a:ext cx="240" cy="24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600"/>
                <a:t>Kate</a:t>
              </a:r>
              <a:endParaRPr lang="en-US" altLang="en-US" sz="1200"/>
            </a:p>
          </p:txBody>
        </p:sp>
        <p:sp>
          <p:nvSpPr>
            <p:cNvPr id="101" name="Oval 65"/>
            <p:cNvSpPr>
              <a:spLocks noChangeArrowheads="1"/>
            </p:cNvSpPr>
            <p:nvPr/>
          </p:nvSpPr>
          <p:spPr bwMode="auto">
            <a:xfrm>
              <a:off x="2602" y="1625"/>
              <a:ext cx="240" cy="24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600"/>
                <a:t>Tony</a:t>
              </a:r>
              <a:endParaRPr lang="en-US" altLang="en-US" sz="1200"/>
            </a:p>
          </p:txBody>
        </p:sp>
        <p:sp>
          <p:nvSpPr>
            <p:cNvPr id="102" name="Oval 66"/>
            <p:cNvSpPr>
              <a:spLocks noChangeArrowheads="1"/>
            </p:cNvSpPr>
            <p:nvPr/>
          </p:nvSpPr>
          <p:spPr bwMode="auto">
            <a:xfrm>
              <a:off x="3082" y="1625"/>
              <a:ext cx="240" cy="24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600"/>
                <a:t>Phil</a:t>
              </a:r>
              <a:endParaRPr lang="en-US" altLang="en-US" sz="1200"/>
            </a:p>
          </p:txBody>
        </p:sp>
        <p:sp>
          <p:nvSpPr>
            <p:cNvPr id="103" name="Line 67"/>
            <p:cNvSpPr>
              <a:spLocks noChangeShapeType="1"/>
            </p:cNvSpPr>
            <p:nvPr/>
          </p:nvSpPr>
          <p:spPr bwMode="auto">
            <a:xfrm>
              <a:off x="3082" y="953"/>
              <a:ext cx="288" cy="288"/>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68"/>
            <p:cNvSpPr>
              <a:spLocks noChangeShapeType="1"/>
            </p:cNvSpPr>
            <p:nvPr/>
          </p:nvSpPr>
          <p:spPr bwMode="auto">
            <a:xfrm flipH="1">
              <a:off x="2554" y="953"/>
              <a:ext cx="288" cy="288"/>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69"/>
            <p:cNvSpPr>
              <a:spLocks noChangeShapeType="1"/>
            </p:cNvSpPr>
            <p:nvPr/>
          </p:nvSpPr>
          <p:spPr bwMode="auto">
            <a:xfrm flipH="1">
              <a:off x="3226" y="1433"/>
              <a:ext cx="192" cy="192"/>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0"/>
            <p:cNvSpPr>
              <a:spLocks noChangeShapeType="1"/>
            </p:cNvSpPr>
            <p:nvPr/>
          </p:nvSpPr>
          <p:spPr bwMode="auto">
            <a:xfrm>
              <a:off x="2506" y="1433"/>
              <a:ext cx="192" cy="192"/>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1"/>
            <p:cNvSpPr>
              <a:spLocks noChangeShapeType="1"/>
            </p:cNvSpPr>
            <p:nvPr/>
          </p:nvSpPr>
          <p:spPr bwMode="auto">
            <a:xfrm>
              <a:off x="2842" y="1721"/>
              <a:ext cx="240" cy="0"/>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2"/>
            <p:cNvSpPr>
              <a:spLocks noChangeShapeType="1"/>
            </p:cNvSpPr>
            <p:nvPr/>
          </p:nvSpPr>
          <p:spPr bwMode="auto">
            <a:xfrm flipV="1">
              <a:off x="2746" y="1001"/>
              <a:ext cx="192" cy="624"/>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3"/>
            <p:cNvSpPr>
              <a:spLocks noChangeShapeType="1"/>
            </p:cNvSpPr>
            <p:nvPr/>
          </p:nvSpPr>
          <p:spPr bwMode="auto">
            <a:xfrm flipH="1" flipV="1">
              <a:off x="2986" y="1001"/>
              <a:ext cx="192" cy="624"/>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
            <p:cNvSpPr>
              <a:spLocks noChangeShapeType="1"/>
            </p:cNvSpPr>
            <p:nvPr/>
          </p:nvSpPr>
          <p:spPr bwMode="auto">
            <a:xfrm>
              <a:off x="2554" y="1337"/>
              <a:ext cx="816" cy="0"/>
            </a:xfrm>
            <a:prstGeom prst="line">
              <a:avLst/>
            </a:prstGeom>
            <a:noFill/>
            <a:ln w="63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TextBox 8"/>
          <p:cNvSpPr txBox="1"/>
          <p:nvPr/>
        </p:nvSpPr>
        <p:spPr>
          <a:xfrm>
            <a:off x="1407888" y="2667000"/>
            <a:ext cx="830676" cy="430887"/>
          </a:xfrm>
          <a:prstGeom prst="rect">
            <a:avLst/>
          </a:prstGeom>
          <a:noFill/>
        </p:spPr>
        <p:txBody>
          <a:bodyPr wrap="none" rtlCol="0">
            <a:spAutoFit/>
          </a:bodyPr>
          <a:lstStyle/>
          <a:p>
            <a:pPr algn="ctr"/>
            <a:r>
              <a:rPr lang="en-US" sz="1100" dirty="0" smtClean="0"/>
              <a:t>Developers</a:t>
            </a:r>
          </a:p>
          <a:p>
            <a:pPr algn="ctr"/>
            <a:r>
              <a:rPr lang="en-US" sz="1100" dirty="0" smtClean="0"/>
              <a:t>circle</a:t>
            </a:r>
            <a:endParaRPr lang="en-US" sz="1100" dirty="0"/>
          </a:p>
        </p:txBody>
      </p:sp>
      <p:cxnSp>
        <p:nvCxnSpPr>
          <p:cNvPr id="11" name="Straight Connector 10"/>
          <p:cNvCxnSpPr/>
          <p:nvPr/>
        </p:nvCxnSpPr>
        <p:spPr>
          <a:xfrm>
            <a:off x="1375335" y="1806787"/>
            <a:ext cx="258762" cy="158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2651471" y="1772228"/>
            <a:ext cx="120305" cy="740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5400000">
            <a:off x="7107964" y="4218768"/>
            <a:ext cx="4572000" cy="261610"/>
          </a:xfrm>
          <a:prstGeom prst="rect">
            <a:avLst/>
          </a:prstGeom>
        </p:spPr>
        <p:txBody>
          <a:bodyPr>
            <a:spAutoFit/>
          </a:bodyPr>
          <a:lstStyle/>
          <a:p>
            <a:r>
              <a:rPr lang="en-US" sz="1100" dirty="0"/>
              <a:t>https://ak9.picdn.net/shutterstock/videos/31710499/thumb/1.jpg</a:t>
            </a:r>
          </a:p>
        </p:txBody>
      </p:sp>
    </p:spTree>
    <p:extLst>
      <p:ext uri="{BB962C8B-B14F-4D97-AF65-F5344CB8AC3E}">
        <p14:creationId xmlns="" xmlns:p14="http://schemas.microsoft.com/office/powerpoint/2010/main" val="4250480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AutoShape 25"/>
          <p:cNvCxnSpPr>
            <a:cxnSpLocks noChangeShapeType="1"/>
            <a:stCxn id="9" idx="6"/>
            <a:endCxn id="10" idx="3"/>
          </p:cNvCxnSpPr>
          <p:nvPr/>
        </p:nvCxnSpPr>
        <p:spPr bwMode="auto">
          <a:xfrm flipV="1">
            <a:off x="2446639" y="5265738"/>
            <a:ext cx="1127125" cy="944562"/>
          </a:xfrm>
          <a:prstGeom prst="straightConnector1">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Rectangle 1"/>
          <p:cNvSpPr>
            <a:spLocks noChangeArrowheads="1"/>
          </p:cNvSpPr>
          <p:nvPr/>
        </p:nvSpPr>
        <p:spPr bwMode="auto">
          <a:xfrm>
            <a:off x="5582308" y="875925"/>
            <a:ext cx="3419586" cy="5909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b="1" dirty="0" smtClean="0">
                <a:latin typeface="Arial Unicode MS"/>
              </a:rPr>
              <a:t>Joyce (</a:t>
            </a:r>
            <a:r>
              <a:rPr lang="en-US" altLang="en-US" sz="1400" b="1" dirty="0" err="1" smtClean="0">
                <a:latin typeface="Arial Unicode MS"/>
              </a:rPr>
              <a:t>Meifeng</a:t>
            </a:r>
            <a:r>
              <a:rPr lang="en-US" altLang="en-US" sz="1400" b="1" dirty="0" smtClean="0">
                <a:latin typeface="Arial Unicode MS"/>
              </a:rPr>
              <a:t>),</a:t>
            </a:r>
          </a:p>
          <a:p>
            <a:pPr eaLnBrk="0" fontAlgn="base" hangingPunct="0">
              <a:spcBef>
                <a:spcPct val="0"/>
              </a:spcBef>
              <a:spcAft>
                <a:spcPct val="0"/>
              </a:spcAft>
            </a:pPr>
            <a:r>
              <a:rPr lang="en-US" altLang="en-US" sz="1400" b="1" dirty="0" smtClean="0">
                <a:latin typeface="Arial Unicode MS"/>
              </a:rPr>
              <a:t>urban designer</a:t>
            </a:r>
          </a:p>
          <a:p>
            <a:pPr eaLnBrk="0" fontAlgn="base" hangingPunct="0">
              <a:spcBef>
                <a:spcPct val="0"/>
              </a:spcBef>
              <a:spcAft>
                <a:spcPct val="0"/>
              </a:spcAft>
            </a:pPr>
            <a:endParaRPr lang="en-US" altLang="en-US" sz="1400" dirty="0">
              <a:latin typeface="Arial Unicode MS"/>
            </a:endParaRPr>
          </a:p>
          <a:p>
            <a:pPr lvl="0" eaLnBrk="0" fontAlgn="base" hangingPunct="0">
              <a:spcBef>
                <a:spcPct val="0"/>
              </a:spcBef>
              <a:spcAft>
                <a:spcPct val="0"/>
              </a:spcAft>
            </a:pPr>
            <a:r>
              <a:rPr lang="en-US" altLang="en-US" sz="1400" dirty="0">
                <a:latin typeface="Arial Unicode MS"/>
              </a:rPr>
              <a:t>In </a:t>
            </a:r>
            <a:r>
              <a:rPr lang="en-US" altLang="en-US" sz="1400" dirty="0" smtClean="0">
                <a:latin typeface="Arial Unicode MS"/>
              </a:rPr>
              <a:t>2017, </a:t>
            </a:r>
            <a:r>
              <a:rPr lang="en-US" altLang="en-US" sz="1400" dirty="0">
                <a:latin typeface="Arial Unicode MS"/>
              </a:rPr>
              <a:t>I was briefly involved as an urban designer at </a:t>
            </a:r>
            <a:r>
              <a:rPr lang="en-US" altLang="en-US" sz="1400" dirty="0" smtClean="0">
                <a:latin typeface="Arial Unicode MS"/>
              </a:rPr>
              <a:t>e-Government</a:t>
            </a:r>
            <a:r>
              <a:rPr lang="en-US" altLang="en-US" sz="1400" dirty="0">
                <a:latin typeface="Arial Unicode MS"/>
              </a:rPr>
              <a:t>, </a:t>
            </a:r>
            <a:r>
              <a:rPr lang="en-US" altLang="en-US" sz="1400" dirty="0" smtClean="0">
                <a:latin typeface="Arial Unicode MS"/>
              </a:rPr>
              <a:t>Basic Registration </a:t>
            </a:r>
            <a:r>
              <a:rPr lang="en-US" altLang="en-US" sz="1400" dirty="0">
                <a:latin typeface="Arial Unicode MS"/>
              </a:rPr>
              <a:t>Addresses and Buildings under the responsibility of </a:t>
            </a:r>
            <a:r>
              <a:rPr lang="en-US" altLang="en-US" sz="1400" dirty="0" smtClean="0">
                <a:latin typeface="Arial Unicode MS"/>
              </a:rPr>
              <a:t>the Housing </a:t>
            </a:r>
            <a:r>
              <a:rPr lang="en-US" altLang="en-US" sz="1400" dirty="0">
                <a:latin typeface="Arial Unicode MS"/>
              </a:rPr>
              <a:t>Ministry and </a:t>
            </a:r>
            <a:r>
              <a:rPr lang="en-US" altLang="en-US" sz="1400" dirty="0" smtClean="0">
                <a:latin typeface="Arial Unicode MS"/>
              </a:rPr>
              <a:t>Land Registry.</a:t>
            </a:r>
          </a:p>
          <a:p>
            <a:pPr lvl="0" eaLnBrk="0" fontAlgn="base" hangingPunct="0">
              <a:spcBef>
                <a:spcPct val="0"/>
              </a:spcBef>
              <a:spcAft>
                <a:spcPct val="0"/>
              </a:spcAft>
            </a:pPr>
            <a:endParaRPr lang="en-US" altLang="en-US" sz="1400" dirty="0">
              <a:latin typeface="Arial Unicode MS"/>
            </a:endParaRPr>
          </a:p>
          <a:p>
            <a:pPr lvl="0" eaLnBrk="0" fontAlgn="base" hangingPunct="0">
              <a:spcBef>
                <a:spcPct val="0"/>
              </a:spcBef>
              <a:spcAft>
                <a:spcPct val="0"/>
              </a:spcAft>
            </a:pPr>
            <a:r>
              <a:rPr lang="en-US" altLang="en-US" sz="1400" dirty="0" smtClean="0">
                <a:latin typeface="Arial Unicode MS"/>
              </a:rPr>
              <a:t>I started urban planning </a:t>
            </a:r>
            <a:r>
              <a:rPr lang="en-US" altLang="en-US" sz="1400" dirty="0">
                <a:latin typeface="Arial Unicode MS"/>
              </a:rPr>
              <a:t>with </a:t>
            </a:r>
            <a:r>
              <a:rPr lang="en-US" altLang="en-US" sz="1400" dirty="0" smtClean="0">
                <a:latin typeface="Arial Unicode MS"/>
              </a:rPr>
              <a:t>analysis </a:t>
            </a:r>
            <a:r>
              <a:rPr lang="en-US" altLang="en-US" sz="1400" dirty="0">
                <a:latin typeface="Arial Unicode MS"/>
              </a:rPr>
              <a:t>and </a:t>
            </a:r>
            <a:r>
              <a:rPr lang="en-US" altLang="en-US" sz="1400" dirty="0" smtClean="0">
                <a:latin typeface="Arial Unicode MS"/>
              </a:rPr>
              <a:t>design</a:t>
            </a:r>
            <a:r>
              <a:rPr lang="en-US" altLang="en-US" sz="1400" dirty="0">
                <a:latin typeface="Arial Unicode MS"/>
              </a:rPr>
              <a:t>. </a:t>
            </a:r>
            <a:r>
              <a:rPr lang="en-US" altLang="en-US" sz="1400" dirty="0" smtClean="0">
                <a:latin typeface="Arial Unicode MS"/>
              </a:rPr>
              <a:t>Attempted </a:t>
            </a:r>
            <a:r>
              <a:rPr lang="en-US" altLang="en-US" sz="1400" dirty="0">
                <a:latin typeface="Arial Unicode MS"/>
              </a:rPr>
              <a:t>to draft </a:t>
            </a:r>
            <a:r>
              <a:rPr lang="en-US" altLang="en-US" sz="1400" dirty="0" smtClean="0">
                <a:latin typeface="Arial Unicode MS"/>
              </a:rPr>
              <a:t>an Urban </a:t>
            </a:r>
            <a:r>
              <a:rPr lang="en-US" altLang="en-US" sz="1400" dirty="0">
                <a:latin typeface="Arial Unicode MS"/>
              </a:rPr>
              <a:t>Vision </a:t>
            </a:r>
            <a:r>
              <a:rPr lang="en-US" altLang="en-US" sz="1400" dirty="0" smtClean="0">
                <a:latin typeface="Arial Unicode MS"/>
              </a:rPr>
              <a:t>document. Main bottlenecks:</a:t>
            </a:r>
          </a:p>
          <a:p>
            <a:pPr lvl="0" eaLnBrk="0" fontAlgn="base" hangingPunct="0">
              <a:spcBef>
                <a:spcPct val="0"/>
              </a:spcBef>
              <a:spcAft>
                <a:spcPct val="0"/>
              </a:spcAft>
            </a:pPr>
            <a:endParaRPr lang="en-US" altLang="en-US" sz="1400" dirty="0" smtClean="0">
              <a:latin typeface="Arial Unicode MS"/>
            </a:endParaRPr>
          </a:p>
          <a:p>
            <a:pPr lvl="0" eaLnBrk="0" fontAlgn="base" hangingPunct="0">
              <a:spcBef>
                <a:spcPct val="0"/>
              </a:spcBef>
              <a:spcAft>
                <a:spcPct val="0"/>
              </a:spcAft>
            </a:pPr>
            <a:r>
              <a:rPr lang="en-US" altLang="en-US" sz="1400" dirty="0" smtClean="0">
                <a:latin typeface="Arial Unicode MS"/>
              </a:rPr>
              <a:t>1. Positioning</a:t>
            </a:r>
            <a:r>
              <a:rPr lang="en-US" altLang="en-US" sz="1400" dirty="0">
                <a:latin typeface="Arial Unicode MS"/>
              </a:rPr>
              <a:t>: Current </a:t>
            </a:r>
            <a:r>
              <a:rPr lang="en-US" altLang="en-US" sz="1400" dirty="0" smtClean="0">
                <a:latin typeface="Arial Unicode MS"/>
              </a:rPr>
              <a:t>situation, problem </a:t>
            </a:r>
            <a:r>
              <a:rPr lang="en-US" altLang="en-US" sz="1400" dirty="0">
                <a:latin typeface="Arial Unicode MS"/>
              </a:rPr>
              <a:t>definition, </a:t>
            </a:r>
            <a:r>
              <a:rPr lang="en-US" altLang="en-US" sz="1400" dirty="0" smtClean="0">
                <a:latin typeface="Arial Unicode MS"/>
              </a:rPr>
              <a:t>added </a:t>
            </a:r>
            <a:r>
              <a:rPr lang="en-US" altLang="en-US" sz="1400" dirty="0">
                <a:latin typeface="Arial Unicode MS"/>
              </a:rPr>
              <a:t>value of </a:t>
            </a:r>
            <a:r>
              <a:rPr lang="en-US" altLang="en-US" sz="1400" dirty="0" smtClean="0">
                <a:latin typeface="Arial Unicode MS"/>
              </a:rPr>
              <a:t>the design unclear</a:t>
            </a:r>
          </a:p>
          <a:p>
            <a:pPr lvl="0" eaLnBrk="0" fontAlgn="base" hangingPunct="0">
              <a:spcBef>
                <a:spcPct val="0"/>
              </a:spcBef>
              <a:spcAft>
                <a:spcPct val="0"/>
              </a:spcAft>
            </a:pPr>
            <a:r>
              <a:rPr lang="en-US" altLang="en-US" sz="1400" dirty="0" smtClean="0">
                <a:latin typeface="Arial Unicode MS"/>
              </a:rPr>
              <a:t>2</a:t>
            </a:r>
            <a:r>
              <a:rPr lang="en-US" altLang="en-US" sz="1400" dirty="0">
                <a:latin typeface="Arial Unicode MS"/>
              </a:rPr>
              <a:t>. Who are stakeholders and what is their </a:t>
            </a:r>
            <a:r>
              <a:rPr lang="en-US" altLang="en-US" sz="1400" dirty="0" smtClean="0">
                <a:latin typeface="Arial Unicode MS"/>
              </a:rPr>
              <a:t>role? </a:t>
            </a:r>
            <a:r>
              <a:rPr lang="en-US" altLang="en-US" sz="1400" dirty="0">
                <a:latin typeface="Arial Unicode MS"/>
              </a:rPr>
              <a:t>How to determine functionality and </a:t>
            </a:r>
            <a:r>
              <a:rPr lang="en-US" altLang="en-US" sz="1400" dirty="0" smtClean="0">
                <a:latin typeface="Arial Unicode MS"/>
              </a:rPr>
              <a:t>priority?</a:t>
            </a:r>
          </a:p>
          <a:p>
            <a:pPr lvl="0" eaLnBrk="0" fontAlgn="base" hangingPunct="0">
              <a:spcBef>
                <a:spcPct val="0"/>
              </a:spcBef>
              <a:spcAft>
                <a:spcPct val="0"/>
              </a:spcAft>
            </a:pPr>
            <a:r>
              <a:rPr lang="en-US" altLang="en-US" sz="1400" dirty="0" smtClean="0">
                <a:latin typeface="Arial Unicode MS"/>
              </a:rPr>
              <a:t>3</a:t>
            </a:r>
            <a:r>
              <a:rPr lang="en-US" altLang="en-US" sz="1400" dirty="0">
                <a:latin typeface="Arial Unicode MS"/>
              </a:rPr>
              <a:t>. Previous infrastructure </a:t>
            </a:r>
            <a:r>
              <a:rPr lang="en-US" altLang="en-US" sz="1400" dirty="0" smtClean="0">
                <a:latin typeface="Arial Unicode MS"/>
              </a:rPr>
              <a:t>decisions </a:t>
            </a:r>
            <a:r>
              <a:rPr lang="en-US" altLang="en-US" sz="1400" dirty="0">
                <a:latin typeface="Arial Unicode MS"/>
              </a:rPr>
              <a:t>to divide </a:t>
            </a:r>
            <a:r>
              <a:rPr lang="en-US" altLang="en-US" sz="1400" dirty="0" smtClean="0">
                <a:latin typeface="Arial Unicode MS"/>
              </a:rPr>
              <a:t>area into </a:t>
            </a:r>
            <a:r>
              <a:rPr lang="en-US" altLang="en-US" sz="1400" dirty="0">
                <a:latin typeface="Arial Unicode MS"/>
              </a:rPr>
              <a:t>separate </a:t>
            </a:r>
            <a:r>
              <a:rPr lang="en-US" altLang="en-US" sz="1400" dirty="0" smtClean="0">
                <a:latin typeface="Arial Unicode MS"/>
              </a:rPr>
              <a:t>centers </a:t>
            </a:r>
            <a:r>
              <a:rPr lang="en-US" altLang="en-US" sz="1400" dirty="0">
                <a:latin typeface="Arial Unicode MS"/>
              </a:rPr>
              <a:t>and the provision of </a:t>
            </a:r>
            <a:r>
              <a:rPr lang="en-US" altLang="en-US" sz="1400" dirty="0" smtClean="0">
                <a:latin typeface="Arial Unicode MS"/>
              </a:rPr>
              <a:t>buildings.</a:t>
            </a:r>
          </a:p>
          <a:p>
            <a:pPr lvl="0" eaLnBrk="0" fontAlgn="base" hangingPunct="0">
              <a:spcBef>
                <a:spcPct val="0"/>
              </a:spcBef>
              <a:spcAft>
                <a:spcPct val="0"/>
              </a:spcAft>
            </a:pPr>
            <a:endParaRPr lang="en-US" altLang="en-US" sz="1400" dirty="0">
              <a:latin typeface="Arial Unicode MS"/>
            </a:endParaRPr>
          </a:p>
          <a:p>
            <a:pPr lvl="0" eaLnBrk="0" fontAlgn="base" hangingPunct="0">
              <a:spcBef>
                <a:spcPct val="0"/>
              </a:spcBef>
              <a:spcAft>
                <a:spcPct val="0"/>
              </a:spcAft>
            </a:pPr>
            <a:r>
              <a:rPr lang="en-US" altLang="en-US" sz="1400" dirty="0" smtClean="0">
                <a:latin typeface="Arial Unicode MS"/>
              </a:rPr>
              <a:t>You </a:t>
            </a:r>
            <a:r>
              <a:rPr lang="en-US" altLang="en-US" sz="1400" dirty="0">
                <a:latin typeface="Arial Unicode MS"/>
              </a:rPr>
              <a:t>will encounter this with more, if not all, basic </a:t>
            </a:r>
            <a:r>
              <a:rPr lang="en-US" altLang="en-US" sz="1400" dirty="0" smtClean="0">
                <a:latin typeface="Arial Unicode MS"/>
              </a:rPr>
              <a:t>planning projects. </a:t>
            </a:r>
            <a:r>
              <a:rPr lang="en-US" altLang="en-US" sz="1400" dirty="0">
                <a:latin typeface="Arial Unicode MS"/>
              </a:rPr>
              <a:t>The question is whether this </a:t>
            </a:r>
            <a:r>
              <a:rPr lang="en-US" altLang="en-US" sz="1400" dirty="0" smtClean="0">
                <a:latin typeface="Arial Unicode MS"/>
              </a:rPr>
              <a:t>was </a:t>
            </a:r>
            <a:r>
              <a:rPr lang="en-US" altLang="en-US" sz="1400" dirty="0">
                <a:latin typeface="Arial Unicode MS"/>
              </a:rPr>
              <a:t>a correct </a:t>
            </a:r>
            <a:r>
              <a:rPr lang="en-US" altLang="en-US" sz="1400" dirty="0" smtClean="0">
                <a:latin typeface="Arial Unicode MS"/>
              </a:rPr>
              <a:t>infra-structure </a:t>
            </a:r>
            <a:r>
              <a:rPr lang="en-US" altLang="en-US" sz="1400" dirty="0">
                <a:latin typeface="Arial Unicode MS"/>
              </a:rPr>
              <a:t>and </a:t>
            </a:r>
            <a:r>
              <a:rPr lang="en-US" altLang="en-US" sz="1400" dirty="0" smtClean="0">
                <a:latin typeface="Arial Unicode MS"/>
              </a:rPr>
              <a:t>architectural choice</a:t>
            </a:r>
            <a:r>
              <a:rPr lang="en-US" altLang="en-US" sz="1400" dirty="0">
                <a:latin typeface="Arial Unicode MS"/>
              </a:rPr>
              <a:t>?</a:t>
            </a:r>
            <a:endParaRPr lang="en-US" altLang="en-US" sz="3200" dirty="0">
              <a:latin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84733" y="129750"/>
            <a:ext cx="1365422" cy="136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rot="5400000">
            <a:off x="7241063" y="2614139"/>
            <a:ext cx="4572000" cy="369332"/>
          </a:xfrm>
          <a:prstGeom prst="rect">
            <a:avLst/>
          </a:prstGeom>
        </p:spPr>
        <p:txBody>
          <a:bodyPr>
            <a:spAutoFit/>
          </a:bodyPr>
          <a:lstStyle/>
          <a:p>
            <a:r>
              <a:rPr lang="en-US" sz="900" dirty="0"/>
              <a:t>https://static1.squarespace.com/static/5744a9e762cd94df457ddd8c/584e0e83b8a79bf389e98d09/584e0e84b8a79bf389e98d0a/1481510680426/Ada.jpg</a:t>
            </a:r>
          </a:p>
        </p:txBody>
      </p:sp>
      <p:sp>
        <p:nvSpPr>
          <p:cNvPr id="7" name="Rectangle 6"/>
          <p:cNvSpPr/>
          <p:nvPr/>
        </p:nvSpPr>
        <p:spPr>
          <a:xfrm>
            <a:off x="363845" y="4572018"/>
            <a:ext cx="2972480" cy="923330"/>
          </a:xfrm>
          <a:prstGeom prst="rect">
            <a:avLst/>
          </a:prstGeom>
        </p:spPr>
        <p:txBody>
          <a:bodyPr wrap="square">
            <a:spAutoFit/>
          </a:bodyPr>
          <a:lstStyle/>
          <a:p>
            <a:pPr lvl="0" eaLnBrk="0" fontAlgn="base" hangingPunct="0">
              <a:spcBef>
                <a:spcPct val="0"/>
              </a:spcBef>
              <a:spcAft>
                <a:spcPct val="0"/>
              </a:spcAft>
            </a:pPr>
            <a:r>
              <a:rPr lang="en-US" altLang="en-US" dirty="0" smtClean="0">
                <a:latin typeface="Arial Unicode MS"/>
              </a:rPr>
              <a:t>Managerial, a process may be in </a:t>
            </a:r>
            <a:r>
              <a:rPr lang="en-US" altLang="en-US" dirty="0">
                <a:latin typeface="Arial Unicode MS"/>
              </a:rPr>
              <a:t>control, </a:t>
            </a:r>
            <a:r>
              <a:rPr lang="en-US" altLang="en-US" dirty="0" smtClean="0">
                <a:latin typeface="Arial Unicode MS"/>
              </a:rPr>
              <a:t>whereas </a:t>
            </a:r>
            <a:r>
              <a:rPr lang="en-US" altLang="en-US" dirty="0">
                <a:latin typeface="Arial Unicode MS"/>
              </a:rPr>
              <a:t>it is derailed </a:t>
            </a:r>
            <a:r>
              <a:rPr lang="en-US" altLang="en-US" dirty="0" smtClean="0">
                <a:latin typeface="Arial Unicode MS"/>
              </a:rPr>
              <a:t>purpose-wise</a:t>
            </a:r>
            <a:r>
              <a:rPr lang="en-US" altLang="en-US" sz="1000" dirty="0" smtClean="0"/>
              <a:t> </a:t>
            </a:r>
            <a:endParaRPr lang="en-US" altLang="en-US" sz="4000" dirty="0">
              <a:latin typeface="Arial" panose="020B0604020202020204" pitchFamily="34" charset="0"/>
            </a:endParaRPr>
          </a:p>
        </p:txBody>
      </p:sp>
      <p:sp>
        <p:nvSpPr>
          <p:cNvPr id="8" name="Oval 20"/>
          <p:cNvSpPr>
            <a:spLocks noChangeArrowheads="1"/>
          </p:cNvSpPr>
          <p:nvPr/>
        </p:nvSpPr>
        <p:spPr bwMode="auto">
          <a:xfrm>
            <a:off x="3361039" y="5715000"/>
            <a:ext cx="1447800" cy="9906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600"/>
              <a:t>Effectiveness</a:t>
            </a:r>
            <a:endParaRPr lang="en-US" altLang="en-US" sz="3200"/>
          </a:p>
        </p:txBody>
      </p:sp>
      <p:sp>
        <p:nvSpPr>
          <p:cNvPr id="9" name="Oval 21"/>
          <p:cNvSpPr>
            <a:spLocks noChangeArrowheads="1"/>
          </p:cNvSpPr>
          <p:nvPr/>
        </p:nvSpPr>
        <p:spPr bwMode="auto">
          <a:xfrm>
            <a:off x="998839" y="5715000"/>
            <a:ext cx="1447800" cy="9906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600"/>
              <a:t>Efficiency</a:t>
            </a:r>
            <a:endParaRPr lang="en-US" altLang="en-US" sz="3200"/>
          </a:p>
        </p:txBody>
      </p:sp>
      <p:sp>
        <p:nvSpPr>
          <p:cNvPr id="10" name="Oval 22"/>
          <p:cNvSpPr>
            <a:spLocks noChangeArrowheads="1"/>
          </p:cNvSpPr>
          <p:nvPr/>
        </p:nvSpPr>
        <p:spPr bwMode="auto">
          <a:xfrm>
            <a:off x="3361039" y="4419600"/>
            <a:ext cx="1447800" cy="9906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600"/>
              <a:t>Customer</a:t>
            </a:r>
          </a:p>
          <a:p>
            <a:pPr algn="ctr"/>
            <a:r>
              <a:rPr lang="en-US" altLang="en-US" sz="1600"/>
              <a:t>satisfaction</a:t>
            </a:r>
            <a:endParaRPr lang="en-US" altLang="en-US" sz="3200"/>
          </a:p>
        </p:txBody>
      </p:sp>
      <p:cxnSp>
        <p:nvCxnSpPr>
          <p:cNvPr id="11" name="AutoShape 23"/>
          <p:cNvCxnSpPr>
            <a:cxnSpLocks noChangeShapeType="1"/>
            <a:stCxn id="9" idx="6"/>
            <a:endCxn id="8" idx="2"/>
          </p:cNvCxnSpPr>
          <p:nvPr/>
        </p:nvCxnSpPr>
        <p:spPr bwMode="auto">
          <a:xfrm>
            <a:off x="2446639" y="6210300"/>
            <a:ext cx="914400" cy="0"/>
          </a:xfrm>
          <a:prstGeom prst="straightConnector1">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AutoShape 24"/>
          <p:cNvCxnSpPr>
            <a:cxnSpLocks noChangeShapeType="1"/>
            <a:stCxn id="8" idx="0"/>
            <a:endCxn id="10" idx="4"/>
          </p:cNvCxnSpPr>
          <p:nvPr/>
        </p:nvCxnSpPr>
        <p:spPr bwMode="auto">
          <a:xfrm flipV="1">
            <a:off x="4084939" y="5410200"/>
            <a:ext cx="0" cy="304800"/>
          </a:xfrm>
          <a:prstGeom prst="straightConnector1">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4" name="Picture 26" descr="salesperson"/>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998839" y="5791200"/>
            <a:ext cx="41275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7" descr="board_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4726289" y="5791200"/>
            <a:ext cx="234950" cy="8382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p:cNvPicPr>
            <a:picLocks noChangeAspect="1"/>
          </p:cNvPicPr>
          <p:nvPr/>
        </p:nvPicPr>
        <p:blipFill>
          <a:blip r:embed="rId5" cstate="print"/>
          <a:stretch>
            <a:fillRect/>
          </a:stretch>
        </p:blipFill>
        <p:spPr>
          <a:xfrm>
            <a:off x="674018" y="977948"/>
            <a:ext cx="4324882" cy="3264558"/>
          </a:xfrm>
          <a:prstGeom prst="rect">
            <a:avLst/>
          </a:prstGeom>
        </p:spPr>
      </p:pic>
      <p:sp>
        <p:nvSpPr>
          <p:cNvPr id="20" name="Rectangle 19"/>
          <p:cNvSpPr/>
          <p:nvPr/>
        </p:nvSpPr>
        <p:spPr>
          <a:xfrm>
            <a:off x="720471" y="915081"/>
            <a:ext cx="1374001" cy="738664"/>
          </a:xfrm>
          <a:prstGeom prst="rect">
            <a:avLst/>
          </a:prstGeom>
          <a:solidFill>
            <a:schemeClr val="bg1"/>
          </a:solidFill>
          <a:ln>
            <a:solidFill>
              <a:schemeClr val="tx1"/>
            </a:solidFill>
          </a:ln>
        </p:spPr>
        <p:txBody>
          <a:bodyPr wrap="square">
            <a:spAutoFit/>
          </a:bodyPr>
          <a:lstStyle/>
          <a:p>
            <a:pPr algn="ctr"/>
            <a:r>
              <a:rPr lang="en-GB" altLang="en-US" sz="1400" dirty="0"/>
              <a:t>Content, purpose, vision, mission, change</a:t>
            </a:r>
            <a:endParaRPr lang="en-US" sz="1400" dirty="0"/>
          </a:p>
        </p:txBody>
      </p:sp>
      <p:pic>
        <p:nvPicPr>
          <p:cNvPr id="21" name="Picture 16" descr="board_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5" t="1225" r="66374" b="1991"/>
          <a:stretch>
            <a:fillRect/>
          </a:stretch>
        </p:blipFill>
        <p:spPr bwMode="auto">
          <a:xfrm>
            <a:off x="2031804" y="1238229"/>
            <a:ext cx="341312"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3286897" y="1445748"/>
            <a:ext cx="1208216" cy="369332"/>
          </a:xfrm>
          <a:prstGeom prst="rect">
            <a:avLst/>
          </a:prstGeom>
          <a:noFill/>
        </p:spPr>
        <p:txBody>
          <a:bodyPr wrap="none" rtlCol="0">
            <a:spAutoFit/>
          </a:bodyPr>
          <a:lstStyle/>
          <a:p>
            <a:r>
              <a:rPr lang="en-US" dirty="0" smtClean="0"/>
              <a:t>Leadership</a:t>
            </a:r>
            <a:endParaRPr lang="en-US" dirty="0"/>
          </a:p>
        </p:txBody>
      </p:sp>
      <p:sp>
        <p:nvSpPr>
          <p:cNvPr id="23" name="Rectangle 22"/>
          <p:cNvSpPr/>
          <p:nvPr/>
        </p:nvSpPr>
        <p:spPr>
          <a:xfrm>
            <a:off x="88217" y="2210469"/>
            <a:ext cx="1796188" cy="738664"/>
          </a:xfrm>
          <a:prstGeom prst="rect">
            <a:avLst/>
          </a:prstGeom>
          <a:solidFill>
            <a:schemeClr val="bg1"/>
          </a:solidFill>
          <a:ln>
            <a:solidFill>
              <a:schemeClr val="tx1"/>
            </a:solidFill>
          </a:ln>
        </p:spPr>
        <p:txBody>
          <a:bodyPr wrap="square">
            <a:spAutoFit/>
          </a:bodyPr>
          <a:lstStyle/>
          <a:p>
            <a:pPr algn="ctr"/>
            <a:r>
              <a:rPr lang="en-GB" altLang="en-US" sz="1400" dirty="0" smtClean="0"/>
              <a:t>Format, process, rules, regulations, procedure, status quo</a:t>
            </a:r>
            <a:endParaRPr lang="en-US" sz="1400" dirty="0"/>
          </a:p>
        </p:txBody>
      </p:sp>
      <p:sp>
        <p:nvSpPr>
          <p:cNvPr id="25" name="TextBox 24"/>
          <p:cNvSpPr txBox="1"/>
          <p:nvPr/>
        </p:nvSpPr>
        <p:spPr>
          <a:xfrm>
            <a:off x="1103882" y="3371343"/>
            <a:ext cx="1483868" cy="369332"/>
          </a:xfrm>
          <a:prstGeom prst="rect">
            <a:avLst/>
          </a:prstGeom>
          <a:solidFill>
            <a:schemeClr val="bg1"/>
          </a:solidFill>
        </p:spPr>
        <p:txBody>
          <a:bodyPr wrap="none" rtlCol="0">
            <a:spAutoFit/>
          </a:bodyPr>
          <a:lstStyle/>
          <a:p>
            <a:r>
              <a:rPr lang="en-US" dirty="0" smtClean="0"/>
              <a:t>Management</a:t>
            </a:r>
            <a:endParaRPr lang="en-US" dirty="0"/>
          </a:p>
        </p:txBody>
      </p:sp>
      <p:pic>
        <p:nvPicPr>
          <p:cNvPr id="26" name="Picture 15" descr="salesperson"/>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856202" y="2852991"/>
            <a:ext cx="623887" cy="1152525"/>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Oval 6"/>
          <p:cNvSpPr>
            <a:spLocks noChangeArrowheads="1"/>
          </p:cNvSpPr>
          <p:nvPr/>
        </p:nvSpPr>
        <p:spPr bwMode="auto">
          <a:xfrm>
            <a:off x="4868563" y="131599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28" name="Oval 7"/>
          <p:cNvSpPr>
            <a:spLocks noChangeArrowheads="1"/>
          </p:cNvSpPr>
          <p:nvPr/>
        </p:nvSpPr>
        <p:spPr bwMode="auto">
          <a:xfrm>
            <a:off x="4868563" y="200179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29" name="Oval 8"/>
          <p:cNvSpPr>
            <a:spLocks noChangeArrowheads="1"/>
          </p:cNvSpPr>
          <p:nvPr/>
        </p:nvSpPr>
        <p:spPr bwMode="auto">
          <a:xfrm>
            <a:off x="4868563" y="268759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30" name="Oval 9"/>
          <p:cNvSpPr>
            <a:spLocks noChangeArrowheads="1"/>
          </p:cNvSpPr>
          <p:nvPr/>
        </p:nvSpPr>
        <p:spPr bwMode="auto">
          <a:xfrm>
            <a:off x="4868563" y="3373399"/>
            <a:ext cx="381000" cy="381000"/>
          </a:xfrm>
          <a:prstGeom prst="ellipse">
            <a:avLst/>
          </a:prstGeom>
          <a:gradFill rotWithShape="1">
            <a:gsLst>
              <a:gs pos="0">
                <a:srgbClr val="CCFF33"/>
              </a:gs>
              <a:gs pos="100000">
                <a:schemeClr val="fo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Joyce</a:t>
            </a:r>
          </a:p>
        </p:txBody>
      </p:sp>
      <p:sp>
        <p:nvSpPr>
          <p:cNvPr id="31" name="Line 10"/>
          <p:cNvSpPr>
            <a:spLocks noChangeShapeType="1"/>
          </p:cNvSpPr>
          <p:nvPr/>
        </p:nvSpPr>
        <p:spPr bwMode="auto">
          <a:xfrm>
            <a:off x="5057476" y="169699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1"/>
          <p:cNvSpPr>
            <a:spLocks noChangeShapeType="1"/>
          </p:cNvSpPr>
          <p:nvPr/>
        </p:nvSpPr>
        <p:spPr bwMode="auto">
          <a:xfrm>
            <a:off x="5073351" y="238279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2"/>
          <p:cNvSpPr>
            <a:spLocks noChangeShapeType="1"/>
          </p:cNvSpPr>
          <p:nvPr/>
        </p:nvSpPr>
        <p:spPr bwMode="auto">
          <a:xfrm>
            <a:off x="5073351" y="306859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p14="http://schemas.microsoft.com/office/powerpoint/2010/main" val="2073822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500"/>
                            </p:stCondLst>
                            <p:childTnLst>
                              <p:par>
                                <p:cTn id="48" presetID="10" presetClass="entr" presetSubtype="0" fill="hold" grpId="0" nodeType="afterEffect">
                                  <p:stCondLst>
                                    <p:cond delay="75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2" grpId="0"/>
      <p:bldP spid="23"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Discussion</a:t>
            </a:r>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Types</a:t>
            </a:r>
            <a:endParaRPr lang="en-US" dirty="0"/>
          </a:p>
        </p:txBody>
      </p:sp>
      <p:sp>
        <p:nvSpPr>
          <p:cNvPr id="13" name="Oval 43"/>
          <p:cNvSpPr>
            <a:spLocks noChangeArrowheads="1"/>
          </p:cNvSpPr>
          <p:nvPr/>
        </p:nvSpPr>
        <p:spPr bwMode="auto">
          <a:xfrm>
            <a:off x="1461872" y="2758133"/>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14" name="Oval 44"/>
          <p:cNvSpPr>
            <a:spLocks noChangeArrowheads="1"/>
          </p:cNvSpPr>
          <p:nvPr/>
        </p:nvSpPr>
        <p:spPr bwMode="auto">
          <a:xfrm>
            <a:off x="776072" y="3443933"/>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15" name="Oval 45"/>
          <p:cNvSpPr>
            <a:spLocks noChangeArrowheads="1"/>
          </p:cNvSpPr>
          <p:nvPr/>
        </p:nvSpPr>
        <p:spPr bwMode="auto">
          <a:xfrm>
            <a:off x="2147672" y="3443933"/>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16" name="Oval 46"/>
          <p:cNvSpPr>
            <a:spLocks noChangeArrowheads="1"/>
          </p:cNvSpPr>
          <p:nvPr/>
        </p:nvSpPr>
        <p:spPr bwMode="auto">
          <a:xfrm>
            <a:off x="1461872" y="4129733"/>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7" name="Arc 47"/>
          <p:cNvSpPr>
            <a:spLocks/>
          </p:cNvSpPr>
          <p:nvPr/>
        </p:nvSpPr>
        <p:spPr bwMode="auto">
          <a:xfrm flipV="1">
            <a:off x="1826997" y="3824933"/>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rc 48"/>
          <p:cNvSpPr>
            <a:spLocks/>
          </p:cNvSpPr>
          <p:nvPr/>
        </p:nvSpPr>
        <p:spPr bwMode="auto">
          <a:xfrm rot="-5400000">
            <a:off x="968160" y="2947045"/>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rc 49"/>
          <p:cNvSpPr>
            <a:spLocks/>
          </p:cNvSpPr>
          <p:nvPr/>
        </p:nvSpPr>
        <p:spPr bwMode="auto">
          <a:xfrm rot="5400000" flipV="1">
            <a:off x="968160" y="3785245"/>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2400"/>
          </a:p>
        </p:txBody>
      </p:sp>
      <p:sp>
        <p:nvSpPr>
          <p:cNvPr id="20" name="Arc 50"/>
          <p:cNvSpPr>
            <a:spLocks/>
          </p:cNvSpPr>
          <p:nvPr/>
        </p:nvSpPr>
        <p:spPr bwMode="auto">
          <a:xfrm rot="16200000" flipV="1">
            <a:off x="1882560" y="2947045"/>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8"/>
          <p:cNvSpPr>
            <a:spLocks noChangeArrowheads="1"/>
          </p:cNvSpPr>
          <p:nvPr/>
        </p:nvSpPr>
        <p:spPr bwMode="auto">
          <a:xfrm>
            <a:off x="3543739" y="2764763"/>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Joe</a:t>
            </a:r>
            <a:endParaRPr lang="en-US" altLang="en-US" sz="2400" dirty="0"/>
          </a:p>
        </p:txBody>
      </p:sp>
      <p:sp>
        <p:nvSpPr>
          <p:cNvPr id="22" name="Oval 9"/>
          <p:cNvSpPr>
            <a:spLocks noChangeArrowheads="1"/>
          </p:cNvSpPr>
          <p:nvPr/>
        </p:nvSpPr>
        <p:spPr bwMode="auto">
          <a:xfrm>
            <a:off x="3543739" y="3450563"/>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Kate</a:t>
            </a:r>
            <a:endParaRPr lang="en-US" altLang="en-US" sz="2400" dirty="0"/>
          </a:p>
        </p:txBody>
      </p:sp>
      <p:sp>
        <p:nvSpPr>
          <p:cNvPr id="23" name="Oval 10"/>
          <p:cNvSpPr>
            <a:spLocks noChangeArrowheads="1"/>
          </p:cNvSpPr>
          <p:nvPr/>
        </p:nvSpPr>
        <p:spPr bwMode="auto">
          <a:xfrm>
            <a:off x="2857939" y="3450563"/>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24" name="Oval 11"/>
          <p:cNvSpPr>
            <a:spLocks noChangeArrowheads="1"/>
          </p:cNvSpPr>
          <p:nvPr/>
        </p:nvSpPr>
        <p:spPr bwMode="auto">
          <a:xfrm>
            <a:off x="4229539" y="3450563"/>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25" name="Oval 12"/>
          <p:cNvSpPr>
            <a:spLocks noChangeArrowheads="1"/>
          </p:cNvSpPr>
          <p:nvPr/>
        </p:nvSpPr>
        <p:spPr bwMode="auto">
          <a:xfrm>
            <a:off x="3543739" y="4136363"/>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26" name="Line 13"/>
          <p:cNvSpPr>
            <a:spLocks noChangeShapeType="1"/>
          </p:cNvSpPr>
          <p:nvPr/>
        </p:nvSpPr>
        <p:spPr bwMode="auto">
          <a:xfrm>
            <a:off x="3238939" y="3634713"/>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4"/>
          <p:cNvSpPr>
            <a:spLocks noChangeShapeType="1"/>
          </p:cNvSpPr>
          <p:nvPr/>
        </p:nvSpPr>
        <p:spPr bwMode="auto">
          <a:xfrm>
            <a:off x="3924739" y="3634713"/>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5"/>
          <p:cNvSpPr>
            <a:spLocks noChangeShapeType="1"/>
          </p:cNvSpPr>
          <p:nvPr/>
        </p:nvSpPr>
        <p:spPr bwMode="auto">
          <a:xfrm>
            <a:off x="3748527" y="3831563"/>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6"/>
          <p:cNvSpPr>
            <a:spLocks noChangeShapeType="1"/>
          </p:cNvSpPr>
          <p:nvPr/>
        </p:nvSpPr>
        <p:spPr bwMode="auto">
          <a:xfrm flipV="1">
            <a:off x="3748527" y="3145763"/>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8"/>
          <p:cNvSpPr>
            <a:spLocks noChangeArrowheads="1"/>
          </p:cNvSpPr>
          <p:nvPr/>
        </p:nvSpPr>
        <p:spPr bwMode="auto">
          <a:xfrm>
            <a:off x="5711143" y="2744687"/>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Joe</a:t>
            </a:r>
            <a:endParaRPr lang="en-US" altLang="en-US" sz="2400"/>
          </a:p>
        </p:txBody>
      </p:sp>
      <p:sp>
        <p:nvSpPr>
          <p:cNvPr id="31" name="Oval 29"/>
          <p:cNvSpPr>
            <a:spLocks noChangeArrowheads="1"/>
          </p:cNvSpPr>
          <p:nvPr/>
        </p:nvSpPr>
        <p:spPr bwMode="auto">
          <a:xfrm>
            <a:off x="4872943" y="3430487"/>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dirty="0" smtClean="0"/>
              <a:t>Sara</a:t>
            </a:r>
            <a:endParaRPr lang="en-US" altLang="en-US" sz="2400" dirty="0"/>
          </a:p>
        </p:txBody>
      </p:sp>
      <p:sp>
        <p:nvSpPr>
          <p:cNvPr id="32" name="Oval 30"/>
          <p:cNvSpPr>
            <a:spLocks noChangeArrowheads="1"/>
          </p:cNvSpPr>
          <p:nvPr/>
        </p:nvSpPr>
        <p:spPr bwMode="auto">
          <a:xfrm>
            <a:off x="6549343" y="3430487"/>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Kate</a:t>
            </a:r>
            <a:endParaRPr lang="en-US" altLang="en-US" sz="2400"/>
          </a:p>
        </p:txBody>
      </p:sp>
      <p:sp>
        <p:nvSpPr>
          <p:cNvPr id="33" name="Oval 31"/>
          <p:cNvSpPr>
            <a:spLocks noChangeArrowheads="1"/>
          </p:cNvSpPr>
          <p:nvPr/>
        </p:nvSpPr>
        <p:spPr bwMode="auto">
          <a:xfrm>
            <a:off x="5330143" y="4116287"/>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Tony</a:t>
            </a:r>
            <a:endParaRPr lang="en-US" altLang="en-US" sz="2400"/>
          </a:p>
        </p:txBody>
      </p:sp>
      <p:sp>
        <p:nvSpPr>
          <p:cNvPr id="34" name="Oval 32"/>
          <p:cNvSpPr>
            <a:spLocks noChangeArrowheads="1"/>
          </p:cNvSpPr>
          <p:nvPr/>
        </p:nvSpPr>
        <p:spPr bwMode="auto">
          <a:xfrm>
            <a:off x="6092143" y="4116287"/>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Phil</a:t>
            </a:r>
            <a:endParaRPr lang="en-US" altLang="en-US" sz="2400"/>
          </a:p>
        </p:txBody>
      </p:sp>
      <p:sp>
        <p:nvSpPr>
          <p:cNvPr id="35" name="Line 33"/>
          <p:cNvSpPr>
            <a:spLocks noChangeShapeType="1"/>
          </p:cNvSpPr>
          <p:nvPr/>
        </p:nvSpPr>
        <p:spPr bwMode="auto">
          <a:xfrm>
            <a:off x="6092143" y="3049487"/>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4"/>
          <p:cNvSpPr>
            <a:spLocks noChangeShapeType="1"/>
          </p:cNvSpPr>
          <p:nvPr/>
        </p:nvSpPr>
        <p:spPr bwMode="auto">
          <a:xfrm flipH="1">
            <a:off x="5253943" y="3049487"/>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5"/>
          <p:cNvSpPr>
            <a:spLocks noChangeShapeType="1"/>
          </p:cNvSpPr>
          <p:nvPr/>
        </p:nvSpPr>
        <p:spPr bwMode="auto">
          <a:xfrm flipH="1">
            <a:off x="6320743" y="3811487"/>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6"/>
          <p:cNvSpPr>
            <a:spLocks noChangeShapeType="1"/>
          </p:cNvSpPr>
          <p:nvPr/>
        </p:nvSpPr>
        <p:spPr bwMode="auto">
          <a:xfrm>
            <a:off x="5177743" y="3811487"/>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7"/>
          <p:cNvSpPr>
            <a:spLocks noChangeShapeType="1"/>
          </p:cNvSpPr>
          <p:nvPr/>
        </p:nvSpPr>
        <p:spPr bwMode="auto">
          <a:xfrm>
            <a:off x="5711143" y="4268687"/>
            <a:ext cx="3810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8"/>
          <p:cNvSpPr>
            <a:spLocks noChangeShapeType="1"/>
          </p:cNvSpPr>
          <p:nvPr/>
        </p:nvSpPr>
        <p:spPr bwMode="auto">
          <a:xfrm flipV="1">
            <a:off x="5558743" y="3125687"/>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9"/>
          <p:cNvSpPr>
            <a:spLocks noChangeShapeType="1"/>
          </p:cNvSpPr>
          <p:nvPr/>
        </p:nvSpPr>
        <p:spPr bwMode="auto">
          <a:xfrm flipH="1" flipV="1">
            <a:off x="5939743" y="3125687"/>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40"/>
          <p:cNvSpPr>
            <a:spLocks noChangeShapeType="1"/>
          </p:cNvSpPr>
          <p:nvPr/>
        </p:nvSpPr>
        <p:spPr bwMode="auto">
          <a:xfrm>
            <a:off x="5253943" y="3659087"/>
            <a:ext cx="12954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9"/>
          <p:cNvSpPr>
            <a:spLocks noChangeArrowheads="1"/>
          </p:cNvSpPr>
          <p:nvPr/>
        </p:nvSpPr>
        <p:spPr bwMode="auto">
          <a:xfrm>
            <a:off x="7634072" y="2486857"/>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44" name="Oval 20"/>
          <p:cNvSpPr>
            <a:spLocks noChangeArrowheads="1"/>
          </p:cNvSpPr>
          <p:nvPr/>
        </p:nvSpPr>
        <p:spPr bwMode="auto">
          <a:xfrm>
            <a:off x="7634072" y="3172657"/>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45" name="Oval 21"/>
          <p:cNvSpPr>
            <a:spLocks noChangeArrowheads="1"/>
          </p:cNvSpPr>
          <p:nvPr/>
        </p:nvSpPr>
        <p:spPr bwMode="auto">
          <a:xfrm>
            <a:off x="7634072" y="3858457"/>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46" name="Oval 22"/>
          <p:cNvSpPr>
            <a:spLocks noChangeArrowheads="1"/>
          </p:cNvSpPr>
          <p:nvPr/>
        </p:nvSpPr>
        <p:spPr bwMode="auto">
          <a:xfrm>
            <a:off x="7634072" y="4544257"/>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47" name="Line 23"/>
          <p:cNvSpPr>
            <a:spLocks noChangeShapeType="1"/>
          </p:cNvSpPr>
          <p:nvPr/>
        </p:nvSpPr>
        <p:spPr bwMode="auto">
          <a:xfrm>
            <a:off x="7822985" y="2867857"/>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24"/>
          <p:cNvSpPr>
            <a:spLocks noChangeShapeType="1"/>
          </p:cNvSpPr>
          <p:nvPr/>
        </p:nvSpPr>
        <p:spPr bwMode="auto">
          <a:xfrm>
            <a:off x="7838860" y="3553657"/>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25"/>
          <p:cNvSpPr>
            <a:spLocks noChangeShapeType="1"/>
          </p:cNvSpPr>
          <p:nvPr/>
        </p:nvSpPr>
        <p:spPr bwMode="auto">
          <a:xfrm>
            <a:off x="7838860" y="4239457"/>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500"/>
                                        <p:tgtEl>
                                          <p:spTgt spid="4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a:t>
            </a:r>
            <a:endParaRPr lang="en-US" dirty="0"/>
          </a:p>
        </p:txBody>
      </p:sp>
      <p:grpSp>
        <p:nvGrpSpPr>
          <p:cNvPr id="13" name="Group 12"/>
          <p:cNvGrpSpPr/>
          <p:nvPr/>
        </p:nvGrpSpPr>
        <p:grpSpPr>
          <a:xfrm>
            <a:off x="815811" y="1431357"/>
            <a:ext cx="1752600" cy="1752600"/>
            <a:chOff x="3447541" y="2740204"/>
            <a:chExt cx="1752600" cy="1752600"/>
          </a:xfrm>
        </p:grpSpPr>
        <p:sp>
          <p:nvSpPr>
            <p:cNvPr id="4" name="Oval 43"/>
            <p:cNvSpPr>
              <a:spLocks noChangeArrowheads="1"/>
            </p:cNvSpPr>
            <p:nvPr/>
          </p:nvSpPr>
          <p:spPr bwMode="auto">
            <a:xfrm>
              <a:off x="4133341" y="2740204"/>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5" name="Oval 44"/>
            <p:cNvSpPr>
              <a:spLocks noChangeArrowheads="1"/>
            </p:cNvSpPr>
            <p:nvPr/>
          </p:nvSpPr>
          <p:spPr bwMode="auto">
            <a:xfrm>
              <a:off x="3447541" y="3426004"/>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6" name="Oval 45"/>
            <p:cNvSpPr>
              <a:spLocks noChangeArrowheads="1"/>
            </p:cNvSpPr>
            <p:nvPr/>
          </p:nvSpPr>
          <p:spPr bwMode="auto">
            <a:xfrm>
              <a:off x="4819141" y="3426004"/>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7" name="Oval 46"/>
            <p:cNvSpPr>
              <a:spLocks noChangeArrowheads="1"/>
            </p:cNvSpPr>
            <p:nvPr/>
          </p:nvSpPr>
          <p:spPr bwMode="auto">
            <a:xfrm>
              <a:off x="4133341" y="4111804"/>
              <a:ext cx="381000" cy="381000"/>
            </a:xfrm>
            <a:prstGeom prst="ellipse">
              <a:avLst/>
            </a:prstGeom>
            <a:gradFill rotWithShape="0">
              <a:gsLst>
                <a:gs pos="0">
                  <a:srgbClr val="FF6600"/>
                </a:gs>
                <a:gs pos="100000">
                  <a:srgbClr val="FF0066"/>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8" name="Arc 47"/>
            <p:cNvSpPr>
              <a:spLocks/>
            </p:cNvSpPr>
            <p:nvPr/>
          </p:nvSpPr>
          <p:spPr bwMode="auto">
            <a:xfrm flipV="1">
              <a:off x="4498466" y="3807004"/>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8"/>
            <p:cNvSpPr>
              <a:spLocks/>
            </p:cNvSpPr>
            <p:nvPr/>
          </p:nvSpPr>
          <p:spPr bwMode="auto">
            <a:xfrm rot="-5400000">
              <a:off x="3639629" y="2929116"/>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49"/>
            <p:cNvSpPr>
              <a:spLocks/>
            </p:cNvSpPr>
            <p:nvPr/>
          </p:nvSpPr>
          <p:spPr bwMode="auto">
            <a:xfrm rot="5400000" flipV="1">
              <a:off x="3639629" y="3767316"/>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2400"/>
            </a:p>
          </p:txBody>
        </p:sp>
        <p:sp>
          <p:nvSpPr>
            <p:cNvPr id="11" name="Arc 50"/>
            <p:cNvSpPr>
              <a:spLocks/>
            </p:cNvSpPr>
            <p:nvPr/>
          </p:nvSpPr>
          <p:spPr bwMode="auto">
            <a:xfrm rot="16200000" flipV="1">
              <a:off x="4554029" y="2929116"/>
              <a:ext cx="482600" cy="561975"/>
            </a:xfrm>
            <a:custGeom>
              <a:avLst/>
              <a:gdLst>
                <a:gd name="G0" fmla="+- 678 0 0"/>
                <a:gd name="G1" fmla="+- 21600 0 0"/>
                <a:gd name="G2" fmla="+- 21600 0 0"/>
                <a:gd name="T0" fmla="*/ 0 w 22263"/>
                <a:gd name="T1" fmla="*/ 11 h 21600"/>
                <a:gd name="T2" fmla="*/ 22263 w 22263"/>
                <a:gd name="T3" fmla="*/ 20788 h 21600"/>
                <a:gd name="T4" fmla="*/ 678 w 22263"/>
                <a:gd name="T5" fmla="*/ 21600 h 21600"/>
              </a:gdLst>
              <a:ahLst/>
              <a:cxnLst>
                <a:cxn ang="0">
                  <a:pos x="T0" y="T1"/>
                </a:cxn>
                <a:cxn ang="0">
                  <a:pos x="T2" y="T3"/>
                </a:cxn>
                <a:cxn ang="0">
                  <a:pos x="T4" y="T5"/>
                </a:cxn>
              </a:cxnLst>
              <a:rect l="0" t="0" r="r" b="b"/>
              <a:pathLst>
                <a:path w="22263" h="21600" fill="none" extrusionOk="0">
                  <a:moveTo>
                    <a:pt x="-1" y="10"/>
                  </a:moveTo>
                  <a:cubicBezTo>
                    <a:pt x="225" y="3"/>
                    <a:pt x="451" y="0"/>
                    <a:pt x="678" y="0"/>
                  </a:cubicBezTo>
                  <a:cubicBezTo>
                    <a:pt x="12291" y="0"/>
                    <a:pt x="21826" y="9182"/>
                    <a:pt x="22262" y="20788"/>
                  </a:cubicBezTo>
                </a:path>
                <a:path w="22263" h="21600" stroke="0" extrusionOk="0">
                  <a:moveTo>
                    <a:pt x="-1" y="10"/>
                  </a:moveTo>
                  <a:cubicBezTo>
                    <a:pt x="225" y="3"/>
                    <a:pt x="451" y="0"/>
                    <a:pt x="678" y="0"/>
                  </a:cubicBezTo>
                  <a:cubicBezTo>
                    <a:pt x="12291" y="0"/>
                    <a:pt x="21826" y="9182"/>
                    <a:pt x="22262" y="20788"/>
                  </a:cubicBezTo>
                  <a:lnTo>
                    <a:pt x="678" y="21600"/>
                  </a:lnTo>
                  <a:close/>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TextBox 11"/>
          <p:cNvSpPr txBox="1"/>
          <p:nvPr/>
        </p:nvSpPr>
        <p:spPr>
          <a:xfrm>
            <a:off x="2752164" y="1470212"/>
            <a:ext cx="5827059" cy="3416320"/>
          </a:xfrm>
          <a:prstGeom prst="rect">
            <a:avLst/>
          </a:prstGeom>
          <a:noFill/>
        </p:spPr>
        <p:txBody>
          <a:bodyPr wrap="square" rtlCol="0">
            <a:spAutoFit/>
          </a:bodyPr>
          <a:lstStyle/>
          <a:p>
            <a:pPr algn="just"/>
            <a:r>
              <a:rPr lang="en-US" dirty="0" smtClean="0"/>
              <a:t>In a circle network, information flows in a circular direction rather than vertical direction. A can communicate simultaneously with two persons, B and C but to communicate with D, he has to pass the messages through B or C and E.  All five persons cannot directly communicate with each other. </a:t>
            </a:r>
          </a:p>
          <a:p>
            <a:pPr algn="just"/>
            <a:endParaRPr lang="en-US" dirty="0" smtClean="0"/>
          </a:p>
          <a:p>
            <a:pPr algn="just"/>
            <a:r>
              <a:rPr lang="en-US" dirty="0" smtClean="0"/>
              <a:t>In a circle network, the lowest level worker can communicate with the top manager. (A could be the top manager and C could be the lowest level worker). Any formal claims of command is, thus, not respected in this network.</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a:t>
            </a:r>
            <a:endParaRPr lang="en-US" dirty="0"/>
          </a:p>
        </p:txBody>
      </p:sp>
      <p:grpSp>
        <p:nvGrpSpPr>
          <p:cNvPr id="12" name="Group 11"/>
          <p:cNvGrpSpPr/>
          <p:nvPr/>
        </p:nvGrpSpPr>
        <p:grpSpPr>
          <a:xfrm>
            <a:off x="822933" y="1473844"/>
            <a:ext cx="1752600" cy="1752600"/>
            <a:chOff x="3521314" y="2504787"/>
            <a:chExt cx="1752600" cy="1752600"/>
          </a:xfrm>
        </p:grpSpPr>
        <p:sp>
          <p:nvSpPr>
            <p:cNvPr id="14" name="Oval 8"/>
            <p:cNvSpPr>
              <a:spLocks noChangeArrowheads="1"/>
            </p:cNvSpPr>
            <p:nvPr/>
          </p:nvSpPr>
          <p:spPr bwMode="auto">
            <a:xfrm>
              <a:off x="4207114" y="2504787"/>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Joe</a:t>
              </a:r>
              <a:endParaRPr lang="en-US" altLang="en-US" sz="2400" dirty="0"/>
            </a:p>
          </p:txBody>
        </p:sp>
        <p:sp>
          <p:nvSpPr>
            <p:cNvPr id="15" name="Oval 9"/>
            <p:cNvSpPr>
              <a:spLocks noChangeArrowheads="1"/>
            </p:cNvSpPr>
            <p:nvPr/>
          </p:nvSpPr>
          <p:spPr bwMode="auto">
            <a:xfrm>
              <a:off x="4207114" y="3190587"/>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t>Kate</a:t>
              </a:r>
              <a:endParaRPr lang="en-US" altLang="en-US" sz="2400" dirty="0"/>
            </a:p>
          </p:txBody>
        </p:sp>
        <p:sp>
          <p:nvSpPr>
            <p:cNvPr id="16" name="Oval 10"/>
            <p:cNvSpPr>
              <a:spLocks noChangeArrowheads="1"/>
            </p:cNvSpPr>
            <p:nvPr/>
          </p:nvSpPr>
          <p:spPr bwMode="auto">
            <a:xfrm>
              <a:off x="3521314" y="3190587"/>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Tony</a:t>
              </a:r>
              <a:endParaRPr lang="en-US" altLang="en-US" sz="2400"/>
            </a:p>
          </p:txBody>
        </p:sp>
        <p:sp>
          <p:nvSpPr>
            <p:cNvPr id="17" name="Oval 11"/>
            <p:cNvSpPr>
              <a:spLocks noChangeArrowheads="1"/>
            </p:cNvSpPr>
            <p:nvPr/>
          </p:nvSpPr>
          <p:spPr bwMode="auto">
            <a:xfrm>
              <a:off x="4892914" y="3190587"/>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18" name="Oval 12"/>
            <p:cNvSpPr>
              <a:spLocks noChangeArrowheads="1"/>
            </p:cNvSpPr>
            <p:nvPr/>
          </p:nvSpPr>
          <p:spPr bwMode="auto">
            <a:xfrm>
              <a:off x="4207114" y="3876387"/>
              <a:ext cx="381000" cy="381000"/>
            </a:xfrm>
            <a:prstGeom prst="ellipse">
              <a:avLst/>
            </a:prstGeom>
            <a:gradFill rotWithShape="0">
              <a:gsLst>
                <a:gs pos="0">
                  <a:schemeClr val="accent1"/>
                </a:gs>
                <a:gs pos="100000">
                  <a:srgbClr val="00FFFF"/>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19" name="Line 13"/>
            <p:cNvSpPr>
              <a:spLocks noChangeShapeType="1"/>
            </p:cNvSpPr>
            <p:nvPr/>
          </p:nvSpPr>
          <p:spPr bwMode="auto">
            <a:xfrm>
              <a:off x="3902314" y="3374737"/>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4"/>
            <p:cNvSpPr>
              <a:spLocks noChangeShapeType="1"/>
            </p:cNvSpPr>
            <p:nvPr/>
          </p:nvSpPr>
          <p:spPr bwMode="auto">
            <a:xfrm>
              <a:off x="4588114" y="3374737"/>
              <a:ext cx="3048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5"/>
            <p:cNvSpPr>
              <a:spLocks noChangeShapeType="1"/>
            </p:cNvSpPr>
            <p:nvPr/>
          </p:nvSpPr>
          <p:spPr bwMode="auto">
            <a:xfrm>
              <a:off x="4411902" y="3571587"/>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6"/>
            <p:cNvSpPr>
              <a:spLocks noChangeShapeType="1"/>
            </p:cNvSpPr>
            <p:nvPr/>
          </p:nvSpPr>
          <p:spPr bwMode="auto">
            <a:xfrm flipV="1">
              <a:off x="4411902" y="2885787"/>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Box 12"/>
          <p:cNvSpPr txBox="1"/>
          <p:nvPr/>
        </p:nvSpPr>
        <p:spPr>
          <a:xfrm>
            <a:off x="2752164" y="1470212"/>
            <a:ext cx="5827059" cy="2862322"/>
          </a:xfrm>
          <a:prstGeom prst="rect">
            <a:avLst/>
          </a:prstGeom>
          <a:noFill/>
        </p:spPr>
        <p:txBody>
          <a:bodyPr wrap="square" rtlCol="0">
            <a:spAutoFit/>
          </a:bodyPr>
          <a:lstStyle/>
          <a:p>
            <a:pPr algn="just"/>
            <a:r>
              <a:rPr lang="en-US" dirty="0" smtClean="0"/>
              <a:t>In a wheel network, all messages flow through A, who is at the centre of the wheel. He communicates with other members of the group, while members cannot communicate with each other. The superior communicates the information to subordination to subordinates while the subordinates do not communicate amongst themselves.</a:t>
            </a:r>
          </a:p>
          <a:p>
            <a:pPr algn="just"/>
            <a:endParaRPr lang="en-US" dirty="0" smtClean="0"/>
          </a:p>
          <a:p>
            <a:pPr algn="just"/>
            <a:r>
              <a:rPr lang="en-US" dirty="0" smtClean="0"/>
              <a:t>This communication network is found in highly formal organization structures where task-oriented approach to leadership is preferred to employee-oriented approach.</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a:t>
            </a:r>
            <a:endParaRPr lang="en-US" dirty="0"/>
          </a:p>
        </p:txBody>
      </p:sp>
      <p:grpSp>
        <p:nvGrpSpPr>
          <p:cNvPr id="17" name="Group 16"/>
          <p:cNvGrpSpPr/>
          <p:nvPr/>
        </p:nvGrpSpPr>
        <p:grpSpPr>
          <a:xfrm>
            <a:off x="713305" y="1444804"/>
            <a:ext cx="2057400" cy="1752600"/>
            <a:chOff x="3420647" y="2628145"/>
            <a:chExt cx="2057400" cy="1752600"/>
          </a:xfrm>
        </p:grpSpPr>
        <p:sp>
          <p:nvSpPr>
            <p:cNvPr id="4" name="Oval 28"/>
            <p:cNvSpPr>
              <a:spLocks noChangeArrowheads="1"/>
            </p:cNvSpPr>
            <p:nvPr/>
          </p:nvSpPr>
          <p:spPr bwMode="auto">
            <a:xfrm>
              <a:off x="4258847" y="2628145"/>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Joe</a:t>
              </a:r>
              <a:endParaRPr lang="en-US" altLang="en-US" sz="2400"/>
            </a:p>
          </p:txBody>
        </p:sp>
        <p:sp>
          <p:nvSpPr>
            <p:cNvPr id="5" name="Oval 29"/>
            <p:cNvSpPr>
              <a:spLocks noChangeArrowheads="1"/>
            </p:cNvSpPr>
            <p:nvPr/>
          </p:nvSpPr>
          <p:spPr bwMode="auto">
            <a:xfrm>
              <a:off x="3420647" y="3313945"/>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dirty="0" smtClean="0"/>
                <a:t>Sara</a:t>
              </a:r>
              <a:endParaRPr lang="en-US" altLang="en-US" sz="2400" dirty="0"/>
            </a:p>
          </p:txBody>
        </p:sp>
        <p:sp>
          <p:nvSpPr>
            <p:cNvPr id="6" name="Oval 30"/>
            <p:cNvSpPr>
              <a:spLocks noChangeArrowheads="1"/>
            </p:cNvSpPr>
            <p:nvPr/>
          </p:nvSpPr>
          <p:spPr bwMode="auto">
            <a:xfrm>
              <a:off x="5097047" y="3313945"/>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Kate</a:t>
              </a:r>
              <a:endParaRPr lang="en-US" altLang="en-US" sz="2400"/>
            </a:p>
          </p:txBody>
        </p:sp>
        <p:sp>
          <p:nvSpPr>
            <p:cNvPr id="7" name="Oval 31"/>
            <p:cNvSpPr>
              <a:spLocks noChangeArrowheads="1"/>
            </p:cNvSpPr>
            <p:nvPr/>
          </p:nvSpPr>
          <p:spPr bwMode="auto">
            <a:xfrm>
              <a:off x="3877847" y="3999745"/>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Tony</a:t>
              </a:r>
              <a:endParaRPr lang="en-US" altLang="en-US" sz="2400"/>
            </a:p>
          </p:txBody>
        </p:sp>
        <p:sp>
          <p:nvSpPr>
            <p:cNvPr id="8" name="Oval 32"/>
            <p:cNvSpPr>
              <a:spLocks noChangeArrowheads="1"/>
            </p:cNvSpPr>
            <p:nvPr/>
          </p:nvSpPr>
          <p:spPr bwMode="auto">
            <a:xfrm>
              <a:off x="4639847" y="3999745"/>
              <a:ext cx="381000" cy="381000"/>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1200"/>
                <a:t>Phil</a:t>
              </a:r>
              <a:endParaRPr lang="en-US" altLang="en-US" sz="2400"/>
            </a:p>
          </p:txBody>
        </p:sp>
        <p:sp>
          <p:nvSpPr>
            <p:cNvPr id="9" name="Line 33"/>
            <p:cNvSpPr>
              <a:spLocks noChangeShapeType="1"/>
            </p:cNvSpPr>
            <p:nvPr/>
          </p:nvSpPr>
          <p:spPr bwMode="auto">
            <a:xfrm>
              <a:off x="4639847" y="2932945"/>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34"/>
            <p:cNvSpPr>
              <a:spLocks noChangeShapeType="1"/>
            </p:cNvSpPr>
            <p:nvPr/>
          </p:nvSpPr>
          <p:spPr bwMode="auto">
            <a:xfrm flipH="1">
              <a:off x="3801647" y="2932945"/>
              <a:ext cx="457200" cy="4572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35"/>
            <p:cNvSpPr>
              <a:spLocks noChangeShapeType="1"/>
            </p:cNvSpPr>
            <p:nvPr/>
          </p:nvSpPr>
          <p:spPr bwMode="auto">
            <a:xfrm flipH="1">
              <a:off x="4868447" y="3694945"/>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36"/>
            <p:cNvSpPr>
              <a:spLocks noChangeShapeType="1"/>
            </p:cNvSpPr>
            <p:nvPr/>
          </p:nvSpPr>
          <p:spPr bwMode="auto">
            <a:xfrm>
              <a:off x="3725447" y="3694945"/>
              <a:ext cx="30480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7"/>
            <p:cNvSpPr>
              <a:spLocks noChangeShapeType="1"/>
            </p:cNvSpPr>
            <p:nvPr/>
          </p:nvSpPr>
          <p:spPr bwMode="auto">
            <a:xfrm>
              <a:off x="4258847" y="4152145"/>
              <a:ext cx="3810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8"/>
            <p:cNvSpPr>
              <a:spLocks noChangeShapeType="1"/>
            </p:cNvSpPr>
            <p:nvPr/>
          </p:nvSpPr>
          <p:spPr bwMode="auto">
            <a:xfrm flipV="1">
              <a:off x="4106447" y="3009145"/>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39"/>
            <p:cNvSpPr>
              <a:spLocks noChangeShapeType="1"/>
            </p:cNvSpPr>
            <p:nvPr/>
          </p:nvSpPr>
          <p:spPr bwMode="auto">
            <a:xfrm flipH="1" flipV="1">
              <a:off x="4487447" y="3009145"/>
              <a:ext cx="304800" cy="990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40"/>
            <p:cNvSpPr>
              <a:spLocks noChangeShapeType="1"/>
            </p:cNvSpPr>
            <p:nvPr/>
          </p:nvSpPr>
          <p:spPr bwMode="auto">
            <a:xfrm>
              <a:off x="3801647" y="3542545"/>
              <a:ext cx="12954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Box 17"/>
          <p:cNvSpPr txBox="1"/>
          <p:nvPr/>
        </p:nvSpPr>
        <p:spPr>
          <a:xfrm>
            <a:off x="2940424" y="1470212"/>
            <a:ext cx="5638799" cy="3970318"/>
          </a:xfrm>
          <a:prstGeom prst="rect">
            <a:avLst/>
          </a:prstGeom>
          <a:noFill/>
        </p:spPr>
        <p:txBody>
          <a:bodyPr wrap="square" rtlCol="0">
            <a:spAutoFit/>
          </a:bodyPr>
          <a:lstStyle/>
          <a:p>
            <a:pPr algn="just"/>
            <a:r>
              <a:rPr lang="en-US" dirty="0" smtClean="0"/>
              <a:t>In a star network, all members are able to communicate with each other freely and regularly.  This network type follows mostly informal channels of communication and can provide maximum satisfaction to members.  Information can flows very fast, though there may be problem of coordination. </a:t>
            </a:r>
          </a:p>
          <a:p>
            <a:pPr algn="just"/>
            <a:endParaRPr lang="en-US" dirty="0" smtClean="0"/>
          </a:p>
          <a:p>
            <a:pPr algn="just"/>
            <a:r>
              <a:rPr lang="en-US" dirty="0" smtClean="0"/>
              <a:t>This communication network is found in highly informal organization structures where a goal-oriented approach to leadership is preferred to a task-oriented or employee-oriented approach.  This is usually also an “official” path of communication where information flows ‘through proper channel’ between superiors and subordinates, or to external parties.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a:t>
            </a:r>
            <a:endParaRPr lang="en-US" dirty="0"/>
          </a:p>
        </p:txBody>
      </p:sp>
      <p:grpSp>
        <p:nvGrpSpPr>
          <p:cNvPr id="11" name="Group 10"/>
          <p:cNvGrpSpPr/>
          <p:nvPr/>
        </p:nvGrpSpPr>
        <p:grpSpPr>
          <a:xfrm>
            <a:off x="1000177" y="1482809"/>
            <a:ext cx="381000" cy="2438400"/>
            <a:chOff x="4227471" y="2567539"/>
            <a:chExt cx="381000" cy="2438400"/>
          </a:xfrm>
        </p:grpSpPr>
        <p:sp>
          <p:nvSpPr>
            <p:cNvPr id="4" name="Oval 19"/>
            <p:cNvSpPr>
              <a:spLocks noChangeArrowheads="1"/>
            </p:cNvSpPr>
            <p:nvPr/>
          </p:nvSpPr>
          <p:spPr bwMode="auto">
            <a:xfrm>
              <a:off x="4227471" y="256753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Phil</a:t>
              </a:r>
              <a:endParaRPr lang="en-US" altLang="en-US" sz="2400"/>
            </a:p>
          </p:txBody>
        </p:sp>
        <p:sp>
          <p:nvSpPr>
            <p:cNvPr id="5" name="Oval 20"/>
            <p:cNvSpPr>
              <a:spLocks noChangeArrowheads="1"/>
            </p:cNvSpPr>
            <p:nvPr/>
          </p:nvSpPr>
          <p:spPr bwMode="auto">
            <a:xfrm>
              <a:off x="4227471" y="325333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Sara</a:t>
              </a:r>
              <a:endParaRPr lang="en-US" altLang="en-US" sz="2400"/>
            </a:p>
          </p:txBody>
        </p:sp>
        <p:sp>
          <p:nvSpPr>
            <p:cNvPr id="6" name="Oval 21"/>
            <p:cNvSpPr>
              <a:spLocks noChangeArrowheads="1"/>
            </p:cNvSpPr>
            <p:nvPr/>
          </p:nvSpPr>
          <p:spPr bwMode="auto">
            <a:xfrm>
              <a:off x="4227471" y="393913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Kate</a:t>
              </a:r>
              <a:endParaRPr lang="en-US" altLang="en-US" sz="2400"/>
            </a:p>
          </p:txBody>
        </p:sp>
        <p:sp>
          <p:nvSpPr>
            <p:cNvPr id="7" name="Oval 22"/>
            <p:cNvSpPr>
              <a:spLocks noChangeArrowheads="1"/>
            </p:cNvSpPr>
            <p:nvPr/>
          </p:nvSpPr>
          <p:spPr bwMode="auto">
            <a:xfrm>
              <a:off x="4227471" y="4624939"/>
              <a:ext cx="381000" cy="381000"/>
            </a:xfrm>
            <a:prstGeom prst="ellipse">
              <a:avLst/>
            </a:prstGeom>
            <a:gradFill rotWithShape="0">
              <a:gsLst>
                <a:gs pos="0">
                  <a:srgbClr val="FFCC00"/>
                </a:gs>
                <a:gs pos="100000">
                  <a:srgbClr val="FFFF00"/>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Joe</a:t>
              </a:r>
              <a:endParaRPr lang="en-US" altLang="en-US" sz="2400"/>
            </a:p>
          </p:txBody>
        </p:sp>
        <p:sp>
          <p:nvSpPr>
            <p:cNvPr id="8" name="Line 23"/>
            <p:cNvSpPr>
              <a:spLocks noChangeShapeType="1"/>
            </p:cNvSpPr>
            <p:nvPr/>
          </p:nvSpPr>
          <p:spPr bwMode="auto">
            <a:xfrm>
              <a:off x="4416384" y="294853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4"/>
            <p:cNvSpPr>
              <a:spLocks noChangeShapeType="1"/>
            </p:cNvSpPr>
            <p:nvPr/>
          </p:nvSpPr>
          <p:spPr bwMode="auto">
            <a:xfrm>
              <a:off x="4432259" y="363433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5"/>
            <p:cNvSpPr>
              <a:spLocks noChangeShapeType="1"/>
            </p:cNvSpPr>
            <p:nvPr/>
          </p:nvSpPr>
          <p:spPr bwMode="auto">
            <a:xfrm>
              <a:off x="4432259" y="4320139"/>
              <a:ext cx="0" cy="304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TextBox 11"/>
          <p:cNvSpPr txBox="1"/>
          <p:nvPr/>
        </p:nvSpPr>
        <p:spPr>
          <a:xfrm>
            <a:off x="1685366" y="1470212"/>
            <a:ext cx="6893858" cy="2308324"/>
          </a:xfrm>
          <a:prstGeom prst="rect">
            <a:avLst/>
          </a:prstGeom>
          <a:noFill/>
        </p:spPr>
        <p:txBody>
          <a:bodyPr wrap="square" rtlCol="0">
            <a:spAutoFit/>
          </a:bodyPr>
          <a:lstStyle/>
          <a:p>
            <a:pPr algn="just"/>
            <a:r>
              <a:rPr lang="en-US" dirty="0" smtClean="0"/>
              <a:t>In a chain network, communications follows a formal chain of command where information flows vertically upwards or downwards.  Superiors and subordinates communicate with each other through vertical chain of command, both upwards and downwards. </a:t>
            </a:r>
          </a:p>
          <a:p>
            <a:pPr algn="just"/>
            <a:endParaRPr lang="en-US" dirty="0" smtClean="0"/>
          </a:p>
          <a:p>
            <a:pPr algn="just"/>
            <a:r>
              <a:rPr lang="en-US" dirty="0" smtClean="0"/>
              <a:t>Information distortion is not likely to take place but communication system of this type can be time consuming, because the cost of relaying information occurs at every link of the chain.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Organizations Work</a:t>
            </a:r>
            <a:endParaRPr lang="en-US" dirty="0"/>
          </a:p>
        </p:txBody>
      </p:sp>
      <p:sp>
        <p:nvSpPr>
          <p:cNvPr id="3" name="Content Placeholder 2"/>
          <p:cNvSpPr>
            <a:spLocks noGrp="1"/>
          </p:cNvSpPr>
          <p:nvPr>
            <p:ph idx="1"/>
          </p:nvPr>
        </p:nvSpPr>
        <p:spPr>
          <a:xfrm>
            <a:off x="628650" y="1825625"/>
            <a:ext cx="7886700" cy="4539316"/>
          </a:xfrm>
        </p:spPr>
        <p:txBody>
          <a:bodyPr>
            <a:normAutofit/>
          </a:bodyPr>
          <a:lstStyle/>
          <a:p>
            <a:pPr marL="233363" indent="-233363">
              <a:lnSpc>
                <a:spcPct val="150000"/>
              </a:lnSpc>
            </a:pPr>
            <a:r>
              <a:rPr lang="en-US" sz="2800" dirty="0" smtClean="0"/>
              <a:t>Organizations are problem-solving machines</a:t>
            </a:r>
          </a:p>
          <a:p>
            <a:pPr marL="233363" indent="-233363">
              <a:lnSpc>
                <a:spcPct val="150000"/>
              </a:lnSpc>
            </a:pPr>
            <a:r>
              <a:rPr lang="en-US" sz="2800" dirty="0" smtClean="0"/>
              <a:t>Organizations use goal-decomposition to function</a:t>
            </a:r>
          </a:p>
          <a:p>
            <a:pPr marL="233363" indent="-233363">
              <a:lnSpc>
                <a:spcPct val="150000"/>
              </a:lnSpc>
            </a:pPr>
            <a:r>
              <a:rPr lang="en-US" sz="2800" dirty="0" smtClean="0"/>
              <a:t>Organizations Operate at the following levels</a:t>
            </a:r>
          </a:p>
          <a:p>
            <a:pPr marL="576263" lvl="1" indent="-233363">
              <a:lnSpc>
                <a:spcPct val="100000"/>
              </a:lnSpc>
            </a:pPr>
            <a:r>
              <a:rPr lang="en-US" sz="2500" dirty="0" smtClean="0"/>
              <a:t>Mission</a:t>
            </a:r>
          </a:p>
          <a:p>
            <a:pPr marL="576263" lvl="1" indent="-233363">
              <a:lnSpc>
                <a:spcPct val="100000"/>
              </a:lnSpc>
            </a:pPr>
            <a:r>
              <a:rPr lang="en-US" sz="2500" dirty="0" smtClean="0"/>
              <a:t>Strategy</a:t>
            </a:r>
          </a:p>
          <a:p>
            <a:pPr marL="576263" lvl="1" indent="-233363">
              <a:lnSpc>
                <a:spcPct val="100000"/>
              </a:lnSpc>
            </a:pPr>
            <a:r>
              <a:rPr lang="en-US" sz="2500" dirty="0" smtClean="0"/>
              <a:t>Goals</a:t>
            </a:r>
          </a:p>
          <a:p>
            <a:pPr marL="576263" lvl="1" indent="-233363">
              <a:lnSpc>
                <a:spcPct val="100000"/>
              </a:lnSpc>
            </a:pPr>
            <a:r>
              <a:rPr lang="en-US" sz="2500" dirty="0" smtClean="0"/>
              <a:t>Targets</a:t>
            </a:r>
          </a:p>
          <a:p>
            <a:pPr marL="576263" lvl="1" indent="-233363">
              <a:lnSpc>
                <a:spcPct val="100000"/>
              </a:lnSpc>
            </a:pPr>
            <a:r>
              <a:rPr lang="en-US" sz="2500" dirty="0" smtClean="0"/>
              <a:t>Actions</a:t>
            </a:r>
          </a:p>
          <a:p>
            <a:pPr marL="233363" indent="-233363">
              <a:lnSpc>
                <a:spcPct val="150000"/>
              </a:lnSpc>
            </a:pP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Companies Are Organized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12935" y="1525207"/>
            <a:ext cx="5118131" cy="44083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1498</Words>
  <Application>Microsoft Office PowerPoint</Application>
  <PresentationFormat>On-screen Show (4:3)</PresentationFormat>
  <Paragraphs>369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SD5959   Psychology of Design II    Class 2E:   COMMUNICATIONS NETWORKS</vt:lpstr>
      <vt:lpstr>Slide 2</vt:lpstr>
      <vt:lpstr>Network Types</vt:lpstr>
      <vt:lpstr>Circle</vt:lpstr>
      <vt:lpstr>Wheel</vt:lpstr>
      <vt:lpstr>Star</vt:lpstr>
      <vt:lpstr>Chain</vt:lpstr>
      <vt:lpstr>How Organizations Work</vt:lpstr>
      <vt:lpstr>How Companies Are Organized</vt:lpstr>
      <vt:lpstr>Organizational Function Mapping</vt:lpstr>
      <vt:lpstr>Slide 11</vt:lpstr>
      <vt:lpstr>Slide 12</vt:lpstr>
      <vt:lpstr>Slide 13</vt:lpstr>
      <vt:lpstr>Slide 14</vt:lpstr>
      <vt:lpstr>Slide 15</vt:lpstr>
      <vt:lpstr>Slide 16</vt:lpstr>
      <vt:lpstr>Slide 17</vt:lpstr>
      <vt:lpstr>Slide 18</vt:lpstr>
      <vt:lpstr>Slide 19</vt:lpstr>
      <vt:lpstr>Case Studies</vt:lpstr>
      <vt:lpstr>Slide 21</vt:lpstr>
      <vt:lpstr>Slide 22</vt:lpstr>
      <vt:lpstr>Slide 23</vt:lpstr>
      <vt:lpstr>Slide 24</vt:lpstr>
      <vt:lpstr>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Hoorn</dc:creator>
  <cp:lastModifiedBy>Graham</cp:lastModifiedBy>
  <cp:revision>277</cp:revision>
  <dcterms:created xsi:type="dcterms:W3CDTF">2018-02-06T14:34:37Z</dcterms:created>
  <dcterms:modified xsi:type="dcterms:W3CDTF">2019-01-23T04:48:56Z</dcterms:modified>
</cp:coreProperties>
</file>