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7" r:id="rId3"/>
    <p:sldId id="278" r:id="rId4"/>
    <p:sldId id="285" r:id="rId5"/>
    <p:sldId id="286" r:id="rId6"/>
    <p:sldId id="279" r:id="rId7"/>
    <p:sldId id="280" r:id="rId8"/>
    <p:sldId id="281" r:id="rId9"/>
    <p:sldId id="282" r:id="rId10"/>
    <p:sldId id="283" r:id="rId11"/>
    <p:sldId id="284" r:id="rId12"/>
    <p:sldId id="287" r:id="rId13"/>
    <p:sldId id="28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4485" autoAdjust="0"/>
    <p:restoredTop sz="94660"/>
  </p:normalViewPr>
  <p:slideViewPr>
    <p:cSldViewPr snapToGrid="0">
      <p:cViewPr varScale="1">
        <p:scale>
          <a:sx n="106" d="100"/>
          <a:sy n="106" d="100"/>
        </p:scale>
        <p:origin x="-168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BA0D34-6BBD-4304-A388-1E018CC68380}" type="datetimeFigureOut">
              <a:rPr lang="en-US" smtClean="0"/>
              <a:pPr/>
              <a:t>2019-01-23</a:t>
            </a:fld>
            <a:endParaRPr lang="en-US"/>
          </a:p>
        </p:txBody>
      </p:sp>
      <p:sp>
        <p:nvSpPr>
          <p:cNvPr id="6" name="Slide Number Placeholder 5"/>
          <p:cNvSpPr>
            <a:spLocks noGrp="1"/>
          </p:cNvSpPr>
          <p:nvPr>
            <p:ph type="sldNum" sz="quarter" idx="12"/>
          </p:nvPr>
        </p:nvSpPr>
        <p:spPr/>
        <p:txBody>
          <a:bodyPr/>
          <a:lstStyle/>
          <a:p>
            <a:fld id="{7D6307BF-3008-4A9A-B7DF-63A1F652AA81}" type="slidenum">
              <a:rPr lang="en-US" smtClean="0"/>
              <a:pPr/>
              <a:t>‹#›</a:t>
            </a:fld>
            <a:endParaRPr lang="en-US"/>
          </a:p>
        </p:txBody>
      </p:sp>
      <p:pic>
        <p:nvPicPr>
          <p:cNvPr id="9" name="Picture 2"/>
          <p:cNvPicPr>
            <a:picLocks noChangeAspect="1" noChangeArrowheads="1"/>
          </p:cNvPicPr>
          <p:nvPr userDrawn="1"/>
        </p:nvPicPr>
        <p:blipFill>
          <a:blip r:embed="rId2" cstate="print"/>
          <a:srcRect/>
          <a:stretch>
            <a:fillRect/>
          </a:stretch>
        </p:blipFill>
        <p:spPr bwMode="auto">
          <a:xfrm>
            <a:off x="3665282" y="6400800"/>
            <a:ext cx="1813437" cy="380999"/>
          </a:xfrm>
          <a:prstGeom prst="rect">
            <a:avLst/>
          </a:prstGeom>
          <a:noFill/>
          <a:ln w="9525">
            <a:noFill/>
            <a:miter lim="800000"/>
            <a:headEnd/>
            <a:tailEnd/>
          </a:ln>
        </p:spPr>
      </p:pic>
    </p:spTree>
    <p:extLst>
      <p:ext uri="{BB962C8B-B14F-4D97-AF65-F5344CB8AC3E}">
        <p14:creationId xmlns="" xmlns:p14="http://schemas.microsoft.com/office/powerpoint/2010/main" val="156548427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9BA0D34-6BBD-4304-A388-1E018CC68380}" type="datetimeFigureOut">
              <a:rPr lang="en-US" smtClean="0"/>
              <a:pPr/>
              <a:t>2019-01-23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 xmlns:p14="http://schemas.microsoft.com/office/powerpoint/2010/main" val="196108081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365125"/>
            <a:ext cx="1478756"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71488" y="365125"/>
            <a:ext cx="432196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BA0D34-6BBD-4304-A388-1E018CC68380}" type="datetimeFigureOut">
              <a:rPr lang="en-US" smtClean="0"/>
              <a:pPr/>
              <a:t>2019-01-23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 xmlns:p14="http://schemas.microsoft.com/office/powerpoint/2010/main" val="203102820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F22BD6-16EA-491F-90C7-B1D1ADCFA80F}" type="datetimeFigureOut">
              <a:rPr lang="en-US" smtClean="0"/>
              <a:pPr/>
              <a:t>2019-01-23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9AF5F09-B530-4FE4-B149-00C4E779E5F4}"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F22BD6-16EA-491F-90C7-B1D1ADCFA80F}" type="datetimeFigureOut">
              <a:rPr lang="en-US" smtClean="0"/>
              <a:pPr/>
              <a:t>2019-01-23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9AF5F09-B530-4FE4-B149-00C4E779E5F4}"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F22BD6-16EA-491F-90C7-B1D1ADCFA80F}" type="datetimeFigureOut">
              <a:rPr lang="en-US" smtClean="0"/>
              <a:pPr/>
              <a:t>2019-01-23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9AF5F09-B530-4FE4-B149-00C4E779E5F4}"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F22BD6-16EA-491F-90C7-B1D1ADCFA80F}" type="datetimeFigureOut">
              <a:rPr lang="en-US" smtClean="0"/>
              <a:pPr/>
              <a:t>2019-01-23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89AF5F09-B530-4FE4-B149-00C4E779E5F4}"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F22BD6-16EA-491F-90C7-B1D1ADCFA80F}" type="datetimeFigureOut">
              <a:rPr lang="en-US" smtClean="0"/>
              <a:pPr/>
              <a:t>2019-01-23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89AF5F09-B530-4FE4-B149-00C4E779E5F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F22BD6-16EA-491F-90C7-B1D1ADCFA80F}" type="datetimeFigureOut">
              <a:rPr lang="en-US" smtClean="0"/>
              <a:pPr/>
              <a:t>2019-01-23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89AF5F09-B530-4FE4-B149-00C4E779E5F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F22BD6-16EA-491F-90C7-B1D1ADCFA80F}" type="datetimeFigureOut">
              <a:rPr lang="en-US" smtClean="0"/>
              <a:pPr/>
              <a:t>2019-01-23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89AF5F09-B530-4FE4-B149-00C4E779E5F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F22BD6-16EA-491F-90C7-B1D1ADCFA80F}" type="datetimeFigureOut">
              <a:rPr lang="en-US" smtClean="0"/>
              <a:pPr/>
              <a:t>2019-01-23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89AF5F09-B530-4FE4-B149-00C4E779E5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BA0D34-6BBD-4304-A388-1E018CC68380}" type="datetimeFigureOut">
              <a:rPr lang="en-US" smtClean="0"/>
              <a:pPr/>
              <a:t>2019-01-23</a:t>
            </a:fld>
            <a:endParaRPr lang="en-US"/>
          </a:p>
        </p:txBody>
      </p:sp>
      <p:sp>
        <p:nvSpPr>
          <p:cNvPr id="6" name="Slide Number Placeholder 5"/>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 xmlns:p14="http://schemas.microsoft.com/office/powerpoint/2010/main" val="315650947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F22BD6-16EA-491F-90C7-B1D1ADCFA80F}" type="datetimeFigureOut">
              <a:rPr lang="en-US" smtClean="0"/>
              <a:pPr/>
              <a:t>2019-01-23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89AF5F09-B530-4FE4-B149-00C4E779E5F4}"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F22BD6-16EA-491F-90C7-B1D1ADCFA80F}" type="datetimeFigureOut">
              <a:rPr lang="en-US" smtClean="0"/>
              <a:pPr/>
              <a:t>2019-01-23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9AF5F09-B530-4FE4-B149-00C4E779E5F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F22BD6-16EA-491F-90C7-B1D1ADCFA80F}" type="datetimeFigureOut">
              <a:rPr lang="en-US" smtClean="0"/>
              <a:pPr/>
              <a:t>2019-01-23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9AF5F09-B530-4FE4-B149-00C4E779E5F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BA0D34-6BBD-4304-A388-1E018CC68380}" type="datetimeFigureOut">
              <a:rPr lang="en-US" smtClean="0"/>
              <a:pPr/>
              <a:t>2019-01-23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 xmlns:p14="http://schemas.microsoft.com/office/powerpoint/2010/main" val="46349313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1487"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BA0D34-6BBD-4304-A388-1E018CC68380}" type="datetimeFigureOut">
              <a:rPr lang="en-US" smtClean="0"/>
              <a:pPr/>
              <a:t>2019-01-23</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 xmlns:p14="http://schemas.microsoft.com/office/powerpoint/2010/main" val="1068319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BA0D34-6BBD-4304-A388-1E018CC68380}" type="datetimeFigureOut">
              <a:rPr lang="en-US" smtClean="0"/>
              <a:pPr/>
              <a:t>2019-01-23</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 xmlns:p14="http://schemas.microsoft.com/office/powerpoint/2010/main" val="300080867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BA0D34-6BBD-4304-A388-1E018CC68380}" type="datetimeFigureOut">
              <a:rPr lang="en-US" smtClean="0"/>
              <a:pPr/>
              <a:t>2019-01-23</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 xmlns:p14="http://schemas.microsoft.com/office/powerpoint/2010/main" val="283088036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BA0D34-6BBD-4304-A388-1E018CC68380}" type="datetimeFigureOut">
              <a:rPr lang="en-US" smtClean="0"/>
              <a:pPr/>
              <a:t>2019-01-23</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7D6307BF-3008-4A9A-B7DF-63A1F652AA81}" type="slidenum">
              <a:rPr lang="en-US" smtClean="0"/>
              <a:pPr/>
              <a:t>‹#›</a:t>
            </a:fld>
            <a:endParaRPr lang="en-US"/>
          </a:p>
        </p:txBody>
      </p:sp>
      <p:sp>
        <p:nvSpPr>
          <p:cNvPr id="5" name="Title 1"/>
          <p:cNvSpPr>
            <a:spLocks noGrp="1"/>
          </p:cNvSpPr>
          <p:nvPr>
            <p:ph type="title"/>
          </p:nvPr>
        </p:nvSpPr>
        <p:spPr>
          <a:xfrm>
            <a:off x="628650" y="365126"/>
            <a:ext cx="7886700" cy="591607"/>
          </a:xfrm>
        </p:spPr>
        <p:txBody>
          <a:bodyPr>
            <a:noAutofit/>
          </a:bodyPr>
          <a:lstStyle>
            <a:lvl1pPr>
              <a:defRPr sz="4000">
                <a:latin typeface="Arial" pitchFamily="34" charset="0"/>
                <a:cs typeface="Arial" pitchFamily="34" charset="0"/>
              </a:defRPr>
            </a:lvl1pPr>
          </a:lstStyle>
          <a:p>
            <a:r>
              <a:rPr lang="en-US" dirty="0" smtClean="0"/>
              <a:t>Click to edit Master title style</a:t>
            </a:r>
            <a:endParaRPr lang="en-US" dirty="0"/>
          </a:p>
        </p:txBody>
      </p:sp>
      <p:sp>
        <p:nvSpPr>
          <p:cNvPr id="6" name="Vertical Text Placeholder 2"/>
          <p:cNvSpPr>
            <a:spLocks noGrp="1"/>
          </p:cNvSpPr>
          <p:nvPr>
            <p:ph type="body" orient="vert" idx="1"/>
          </p:nvPr>
        </p:nvSpPr>
        <p:spPr>
          <a:xfrm rot="16200000">
            <a:off x="1998134" y="-287869"/>
            <a:ext cx="5164668" cy="789093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 xmlns:p14="http://schemas.microsoft.com/office/powerpoint/2010/main" val="307526006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BA0D34-6BBD-4304-A388-1E018CC68380}" type="datetimeFigureOut">
              <a:rPr lang="en-US" smtClean="0"/>
              <a:pPr/>
              <a:t>2019-01-23</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 xmlns:p14="http://schemas.microsoft.com/office/powerpoint/2010/main" val="372141724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BA0D34-6BBD-4304-A388-1E018CC68380}" type="datetimeFigureOut">
              <a:rPr lang="en-US" smtClean="0"/>
              <a:pPr/>
              <a:t>2019-01-23</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D6307BF-3008-4A9A-B7DF-63A1F652AA81}" type="slidenum">
              <a:rPr lang="en-US" smtClean="0"/>
              <a:pPr/>
              <a:t>‹#›</a:t>
            </a:fld>
            <a:endParaRPr lang="en-US"/>
          </a:p>
        </p:txBody>
      </p:sp>
    </p:spTree>
    <p:extLst>
      <p:ext uri="{BB962C8B-B14F-4D97-AF65-F5344CB8AC3E}">
        <p14:creationId xmlns="" xmlns:p14="http://schemas.microsoft.com/office/powerpoint/2010/main" val="266995347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9BA0D34-6BBD-4304-A388-1E018CC68380}" type="datetimeFigureOut">
              <a:rPr lang="en-US" smtClean="0"/>
              <a:pPr/>
              <a:t>2019-01-23</a:t>
            </a:fld>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6307BF-3008-4A9A-B7DF-63A1F652AA81}" type="slidenum">
              <a:rPr lang="en-US" smtClean="0"/>
              <a:pPr/>
              <a:t>‹#›</a:t>
            </a:fld>
            <a:endParaRPr lang="en-US"/>
          </a:p>
        </p:txBody>
      </p:sp>
      <p:pic>
        <p:nvPicPr>
          <p:cNvPr id="7" name="Picture 2"/>
          <p:cNvPicPr>
            <a:picLocks noChangeAspect="1" noChangeArrowheads="1"/>
          </p:cNvPicPr>
          <p:nvPr userDrawn="1"/>
        </p:nvPicPr>
        <p:blipFill>
          <a:blip r:embed="rId13" cstate="print"/>
          <a:srcRect/>
          <a:stretch>
            <a:fillRect/>
          </a:stretch>
        </p:blipFill>
        <p:spPr bwMode="auto">
          <a:xfrm>
            <a:off x="3665282" y="6400800"/>
            <a:ext cx="1813437" cy="380999"/>
          </a:xfrm>
          <a:prstGeom prst="rect">
            <a:avLst/>
          </a:prstGeom>
          <a:noFill/>
          <a:ln w="9525">
            <a:noFill/>
            <a:miter lim="800000"/>
            <a:headEnd/>
            <a:tailEnd/>
          </a:ln>
        </p:spPr>
      </p:pic>
    </p:spTree>
    <p:extLst>
      <p:ext uri="{BB962C8B-B14F-4D97-AF65-F5344CB8AC3E}">
        <p14:creationId xmlns="" xmlns:p14="http://schemas.microsoft.com/office/powerpoint/2010/main" val="190130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Arial" pitchFamily="34" charset="0"/>
          <a:ea typeface="+mj-ea"/>
          <a:cs typeface="Arial"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itchFamily="34" charset="0"/>
          <a:ea typeface="+mn-ea"/>
          <a:cs typeface="Arial"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itchFamily="34" charset="0"/>
          <a:ea typeface="+mn-ea"/>
          <a:cs typeface="Arial"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itchFamily="34" charset="0"/>
          <a:ea typeface="+mn-ea"/>
          <a:cs typeface="Arial"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itchFamily="34" charset="0"/>
          <a:ea typeface="+mn-ea"/>
          <a:cs typeface="Arial"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itchFamily="34" charset="0"/>
          <a:ea typeface="+mn-ea"/>
          <a:cs typeface="Arial"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F22BD6-16EA-491F-90C7-B1D1ADCFA80F}" type="datetimeFigureOut">
              <a:rPr lang="en-US" smtClean="0"/>
              <a:pPr/>
              <a:t>2019-01-23</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AF5F09-B530-4FE4-B149-00C4E779E5F4}" type="slidenum">
              <a:rPr lang="en-US" smtClean="0"/>
              <a:pPr/>
              <a:t>‹#›</a:t>
            </a:fld>
            <a:endParaRPr lang="en-US"/>
          </a:p>
        </p:txBody>
      </p:sp>
      <p:pic>
        <p:nvPicPr>
          <p:cNvPr id="7" name="Picture 2"/>
          <p:cNvPicPr>
            <a:picLocks noChangeAspect="1" noChangeArrowheads="1"/>
          </p:cNvPicPr>
          <p:nvPr userDrawn="1"/>
        </p:nvPicPr>
        <p:blipFill>
          <a:blip r:embed="rId13" cstate="print"/>
          <a:srcRect/>
          <a:stretch>
            <a:fillRect/>
          </a:stretch>
        </p:blipFill>
        <p:spPr bwMode="auto">
          <a:xfrm>
            <a:off x="3665282" y="6400800"/>
            <a:ext cx="1813437" cy="38099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663393"/>
            <a:ext cx="9144000" cy="3147733"/>
          </a:xfrm>
        </p:spPr>
        <p:txBody>
          <a:bodyPr>
            <a:normAutofit fontScale="90000"/>
          </a:bodyPr>
          <a:lstStyle/>
          <a:p>
            <a:r>
              <a:rPr lang="en-US" dirty="0" smtClean="0"/>
              <a:t>SD5959</a:t>
            </a:r>
            <a:r>
              <a:rPr lang="en-US" sz="3600" dirty="0" smtClean="0"/>
              <a:t/>
            </a:r>
            <a:br>
              <a:rPr lang="en-US" sz="3600" dirty="0" smtClean="0"/>
            </a:br>
            <a:r>
              <a:rPr lang="en-US" sz="1100" dirty="0" smtClean="0"/>
              <a:t> </a:t>
            </a:r>
            <a:br>
              <a:rPr lang="en-US" sz="1100" dirty="0" smtClean="0"/>
            </a:br>
            <a:r>
              <a:rPr lang="en-US" dirty="0" smtClean="0"/>
              <a:t>Psychology of Design II</a:t>
            </a:r>
            <a:r>
              <a:rPr lang="en-US" sz="2400" dirty="0" smtClean="0"/>
              <a:t> </a:t>
            </a:r>
            <a:br>
              <a:rPr lang="en-US" sz="2400" dirty="0" smtClean="0"/>
            </a:br>
            <a:r>
              <a:rPr lang="en-US" sz="4000" dirty="0" smtClean="0"/>
              <a:t> </a:t>
            </a:r>
            <a:r>
              <a:rPr lang="en-US" sz="2800" dirty="0" smtClean="0"/>
              <a:t/>
            </a:r>
            <a:br>
              <a:rPr lang="en-US" sz="2800" dirty="0" smtClean="0"/>
            </a:br>
            <a:r>
              <a:rPr lang="en-US" b="1" smtClean="0"/>
              <a:t>Class 2C:</a:t>
            </a:r>
            <a:r>
              <a:rPr lang="en-US" b="1" dirty="0" smtClean="0"/>
              <a:t/>
            </a:r>
            <a:br>
              <a:rPr lang="en-US" b="1" dirty="0" smtClean="0"/>
            </a:br>
            <a:r>
              <a:rPr lang="en-US" sz="1100" b="1" dirty="0" smtClean="0"/>
              <a:t> </a:t>
            </a:r>
            <a:r>
              <a:rPr lang="en-US" b="1" dirty="0" smtClean="0"/>
              <a:t/>
            </a:r>
            <a:br>
              <a:rPr lang="en-US" b="1" dirty="0" smtClean="0"/>
            </a:br>
            <a:r>
              <a:rPr lang="en-US" b="1" dirty="0" smtClean="0"/>
              <a:t>THE </a:t>
            </a:r>
            <a:r>
              <a:rPr lang="en-US" b="1" smtClean="0"/>
              <a:t>INNOVATION CURVE</a:t>
            </a:r>
            <a:endParaRPr lang="en-US" b="1" dirty="0"/>
          </a:p>
        </p:txBody>
      </p:sp>
      <p:sp>
        <p:nvSpPr>
          <p:cNvPr id="5" name="Subtitle 4"/>
          <p:cNvSpPr>
            <a:spLocks noGrp="1"/>
          </p:cNvSpPr>
          <p:nvPr>
            <p:ph type="subTitle" idx="1"/>
          </p:nvPr>
        </p:nvSpPr>
        <p:spPr>
          <a:xfrm>
            <a:off x="0" y="4446505"/>
            <a:ext cx="9144000" cy="1371600"/>
          </a:xfrm>
        </p:spPr>
        <p:txBody>
          <a:bodyPr/>
          <a:lstStyle/>
          <a:p>
            <a:r>
              <a:rPr lang="en-US" dirty="0" smtClean="0"/>
              <a:t>School of Design</a:t>
            </a:r>
          </a:p>
          <a:p>
            <a:r>
              <a:rPr lang="en-US" dirty="0" smtClean="0"/>
              <a:t>The Polytechnic University of Hong Kong</a:t>
            </a:r>
            <a:endParaRPr lang="en-US" dirty="0"/>
          </a:p>
        </p:txBody>
      </p:sp>
      <p:sp>
        <p:nvSpPr>
          <p:cNvPr id="6" name="Rectangle 5"/>
          <p:cNvSpPr/>
          <p:nvPr/>
        </p:nvSpPr>
        <p:spPr>
          <a:xfrm>
            <a:off x="1219200" y="0"/>
            <a:ext cx="63246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Laggards</a:t>
            </a:r>
            <a:endParaRPr lang="en-US" dirty="0"/>
          </a:p>
        </p:txBody>
      </p:sp>
      <p:pic>
        <p:nvPicPr>
          <p:cNvPr id="33794" name="Picture 2"/>
          <p:cNvPicPr>
            <a:picLocks noChangeAspect="1" noChangeArrowheads="1"/>
          </p:cNvPicPr>
          <p:nvPr/>
        </p:nvPicPr>
        <p:blipFill>
          <a:blip r:embed="rId2" cstate="print"/>
          <a:srcRect/>
          <a:stretch>
            <a:fillRect/>
          </a:stretch>
        </p:blipFill>
        <p:spPr bwMode="auto">
          <a:xfrm>
            <a:off x="1609725" y="2171700"/>
            <a:ext cx="5924550" cy="2514600"/>
          </a:xfrm>
          <a:prstGeom prst="rect">
            <a:avLst/>
          </a:prstGeom>
          <a:noFill/>
          <a:ln w="9525">
            <a:noFill/>
            <a:miter lim="800000"/>
            <a:headEnd/>
            <a:tailEnd/>
          </a:ln>
        </p:spPr>
      </p:pic>
      <p:sp>
        <p:nvSpPr>
          <p:cNvPr id="5" name="TextBox 4"/>
          <p:cNvSpPr txBox="1"/>
          <p:nvPr/>
        </p:nvSpPr>
        <p:spPr>
          <a:xfrm>
            <a:off x="990601" y="4688541"/>
            <a:ext cx="7162799" cy="246221"/>
          </a:xfrm>
          <a:prstGeom prst="rect">
            <a:avLst/>
          </a:prstGeom>
          <a:noFill/>
        </p:spPr>
        <p:txBody>
          <a:bodyPr wrap="square" rtlCol="0">
            <a:spAutoFit/>
          </a:bodyPr>
          <a:lstStyle/>
          <a:p>
            <a:r>
              <a:rPr lang="en-US" sz="1000" dirty="0" smtClean="0"/>
              <a:t>https://medium.com/the-political-informer/the-rogers-adoption-curve-how-you-spread-new-ideas-throughout-culture-d848462fcd24</a:t>
            </a:r>
            <a:endParaRPr lang="en-US" sz="1000" dirty="0"/>
          </a:p>
        </p:txBody>
      </p:sp>
      <p:sp>
        <p:nvSpPr>
          <p:cNvPr id="6" name="TextBox 5"/>
          <p:cNvSpPr txBox="1"/>
          <p:nvPr/>
        </p:nvSpPr>
        <p:spPr>
          <a:xfrm>
            <a:off x="3841376" y="1667435"/>
            <a:ext cx="1461248" cy="523220"/>
          </a:xfrm>
          <a:prstGeom prst="rect">
            <a:avLst/>
          </a:prstGeom>
          <a:noFill/>
        </p:spPr>
        <p:txBody>
          <a:bodyPr wrap="square" rtlCol="0">
            <a:spAutoFit/>
          </a:bodyPr>
          <a:lstStyle/>
          <a:p>
            <a:pPr algn="ctr"/>
            <a:r>
              <a:rPr lang="en-US" sz="2800" dirty="0" smtClean="0"/>
              <a:t>16%</a:t>
            </a:r>
            <a:endParaRPr lang="en-US" sz="2800" dirty="0"/>
          </a:p>
        </p:txBody>
      </p:sp>
      <p:sp>
        <p:nvSpPr>
          <p:cNvPr id="7" name="TextBox 6"/>
          <p:cNvSpPr txBox="1"/>
          <p:nvPr/>
        </p:nvSpPr>
        <p:spPr>
          <a:xfrm>
            <a:off x="981635" y="4921618"/>
            <a:ext cx="7180730" cy="1138773"/>
          </a:xfrm>
          <a:prstGeom prst="rect">
            <a:avLst/>
          </a:prstGeom>
          <a:noFill/>
        </p:spPr>
        <p:txBody>
          <a:bodyPr wrap="square" rtlCol="0">
            <a:spAutoFit/>
          </a:bodyPr>
          <a:lstStyle/>
          <a:p>
            <a:pPr algn="just"/>
            <a:r>
              <a:rPr lang="en-US" sz="1700" dirty="0" smtClean="0"/>
              <a:t>These individuals adopt innovations late.  They have an active aversion to change and its agents. They are typically traditional, conservative, of lower social status and wealth and older.  They tend to only be in contact with family and close friends.  They exercise zero opinion leadership.</a:t>
            </a: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r>
              <a:rPr lang="en-US" smtClean="0"/>
              <a:t>Discussion</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Thank You</a:t>
            </a:r>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19200" y="2057400"/>
            <a:ext cx="6781800" cy="2743200"/>
          </a:xfrm>
          <a:prstGeom prst="rect">
            <a:avLst/>
          </a:prstGeom>
          <a:ln w="254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rgbClr val="FF0000"/>
                </a:solidFill>
              </a:rPr>
              <a:t>IMPORTANT</a:t>
            </a:r>
          </a:p>
          <a:p>
            <a:endParaRPr lang="en-US" sz="3600" b="1" dirty="0" smtClean="0">
              <a:solidFill>
                <a:srgbClr val="FF0000"/>
              </a:solidFill>
            </a:endParaRPr>
          </a:p>
          <a:p>
            <a:r>
              <a:rPr lang="en-US" sz="3600" dirty="0" smtClean="0"/>
              <a:t>Please sit with the members </a:t>
            </a:r>
          </a:p>
          <a:p>
            <a:r>
              <a:rPr lang="en-US" sz="3600" dirty="0" smtClean="0"/>
              <a:t>of your final group project</a:t>
            </a:r>
          </a:p>
          <a:p>
            <a:endParaRPr lang="en-US" sz="3600" dirty="0"/>
          </a:p>
        </p:txBody>
      </p:sp>
    </p:spTree>
    <p:extLst>
      <p:ext uri="{BB962C8B-B14F-4D97-AF65-F5344CB8AC3E}">
        <p14:creationId xmlns:p14="http://schemas.microsoft.com/office/powerpoint/2010/main" xmlns="" val="3822212241"/>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Diffusion of Innovation</a:t>
            </a:r>
            <a:endParaRPr lang="en-US" dirty="0"/>
          </a:p>
        </p:txBody>
      </p:sp>
      <p:sp>
        <p:nvSpPr>
          <p:cNvPr id="3" name="Content Placeholder 2"/>
          <p:cNvSpPr>
            <a:spLocks noGrp="1"/>
          </p:cNvSpPr>
          <p:nvPr>
            <p:ph idx="1"/>
          </p:nvPr>
        </p:nvSpPr>
        <p:spPr/>
        <p:txBody>
          <a:bodyPr>
            <a:normAutofit fontScale="92500" lnSpcReduction="10000"/>
          </a:bodyPr>
          <a:lstStyle/>
          <a:p>
            <a:pPr marL="233363" indent="-233363" algn="just">
              <a:lnSpc>
                <a:spcPct val="150000"/>
              </a:lnSpc>
            </a:pPr>
            <a:r>
              <a:rPr lang="en-US" sz="2800" dirty="0" smtClean="0"/>
              <a:t>In 1962, Everett Rogers published </a:t>
            </a:r>
            <a:r>
              <a:rPr lang="en-US" sz="2800" b="1" i="1" dirty="0" smtClean="0"/>
              <a:t>Diffusion of Innovations</a:t>
            </a:r>
            <a:r>
              <a:rPr lang="en-US" sz="2800" dirty="0" smtClean="0"/>
              <a:t> (ISBN 978-0-7432-5823-4 ), which outlined how change is adopted by people</a:t>
            </a:r>
          </a:p>
          <a:p>
            <a:pPr marL="233363" indent="-233363" algn="just">
              <a:lnSpc>
                <a:spcPct val="150000"/>
              </a:lnSpc>
            </a:pPr>
            <a:r>
              <a:rPr lang="en-US" sz="2800" dirty="0" smtClean="0"/>
              <a:t>He identified 5 stages that fell along a normal distribution, or “Bell Curve”</a:t>
            </a:r>
          </a:p>
          <a:p>
            <a:pPr marL="233363" indent="-233363" algn="just">
              <a:lnSpc>
                <a:spcPct val="150000"/>
              </a:lnSpc>
            </a:pPr>
            <a:r>
              <a:rPr lang="en-US" sz="2800" dirty="0" smtClean="0"/>
              <a:t>When a normal distribution is projected as an accumulation, it becomes an “S-Curve”</a:t>
            </a: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“Bell  Curve” vs. “S Curve”</a:t>
            </a:r>
            <a:endParaRPr lang="en-US" dirty="0"/>
          </a:p>
        </p:txBody>
      </p:sp>
      <p:pic>
        <p:nvPicPr>
          <p:cNvPr id="35842" name="Picture 2" descr="Image result for bell curve and s curve"/>
          <p:cNvPicPr>
            <a:picLocks noChangeAspect="1" noChangeArrowheads="1"/>
          </p:cNvPicPr>
          <p:nvPr/>
        </p:nvPicPr>
        <p:blipFill>
          <a:blip r:embed="rId2" cstate="print"/>
          <a:srcRect/>
          <a:stretch>
            <a:fillRect/>
          </a:stretch>
        </p:blipFill>
        <p:spPr bwMode="auto">
          <a:xfrm>
            <a:off x="1517370" y="1624902"/>
            <a:ext cx="6109260" cy="4269295"/>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Rogers’ Diffusion of Innovation</a:t>
            </a:r>
            <a:endParaRPr lang="en-US" dirty="0"/>
          </a:p>
        </p:txBody>
      </p:sp>
      <p:pic>
        <p:nvPicPr>
          <p:cNvPr id="28674" name="Picture 2"/>
          <p:cNvPicPr>
            <a:picLocks noChangeAspect="1" noChangeArrowheads="1"/>
          </p:cNvPicPr>
          <p:nvPr/>
        </p:nvPicPr>
        <p:blipFill>
          <a:blip r:embed="rId2" cstate="print"/>
          <a:srcRect/>
          <a:stretch>
            <a:fillRect/>
          </a:stretch>
        </p:blipFill>
        <p:spPr bwMode="auto">
          <a:xfrm>
            <a:off x="1609725" y="2171700"/>
            <a:ext cx="5924550" cy="2514600"/>
          </a:xfrm>
          <a:prstGeom prst="rect">
            <a:avLst/>
          </a:prstGeom>
          <a:noFill/>
          <a:ln w="9525">
            <a:noFill/>
            <a:miter lim="800000"/>
            <a:headEnd/>
            <a:tailEnd/>
          </a:ln>
        </p:spPr>
      </p:pic>
      <p:sp>
        <p:nvSpPr>
          <p:cNvPr id="5" name="TextBox 4"/>
          <p:cNvSpPr txBox="1"/>
          <p:nvPr/>
        </p:nvSpPr>
        <p:spPr>
          <a:xfrm>
            <a:off x="990601" y="4688541"/>
            <a:ext cx="7162799" cy="246221"/>
          </a:xfrm>
          <a:prstGeom prst="rect">
            <a:avLst/>
          </a:prstGeom>
          <a:noFill/>
        </p:spPr>
        <p:txBody>
          <a:bodyPr wrap="square" rtlCol="0">
            <a:spAutoFit/>
          </a:bodyPr>
          <a:lstStyle/>
          <a:p>
            <a:r>
              <a:rPr lang="en-US" sz="1000" dirty="0" smtClean="0"/>
              <a:t>https://medium.com/the-political-informer/the-rogers-adoption-curve-how-you-spread-new-ideas-throughout-culture-d848462fcd24</a:t>
            </a:r>
            <a:endParaRPr lang="en-US" sz="1000"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Innovators</a:t>
            </a:r>
            <a:endParaRPr lang="en-US" dirty="0"/>
          </a:p>
        </p:txBody>
      </p:sp>
      <p:pic>
        <p:nvPicPr>
          <p:cNvPr id="29698" name="Picture 2"/>
          <p:cNvPicPr>
            <a:picLocks noChangeAspect="1" noChangeArrowheads="1"/>
          </p:cNvPicPr>
          <p:nvPr/>
        </p:nvPicPr>
        <p:blipFill>
          <a:blip r:embed="rId2" cstate="print"/>
          <a:srcRect/>
          <a:stretch>
            <a:fillRect/>
          </a:stretch>
        </p:blipFill>
        <p:spPr bwMode="auto">
          <a:xfrm>
            <a:off x="1609725" y="2171700"/>
            <a:ext cx="5924550" cy="2514600"/>
          </a:xfrm>
          <a:prstGeom prst="rect">
            <a:avLst/>
          </a:prstGeom>
          <a:noFill/>
          <a:ln w="9525">
            <a:noFill/>
            <a:miter lim="800000"/>
            <a:headEnd/>
            <a:tailEnd/>
          </a:ln>
        </p:spPr>
      </p:pic>
      <p:sp>
        <p:nvSpPr>
          <p:cNvPr id="5" name="TextBox 4"/>
          <p:cNvSpPr txBox="1"/>
          <p:nvPr/>
        </p:nvSpPr>
        <p:spPr>
          <a:xfrm>
            <a:off x="990601" y="4688541"/>
            <a:ext cx="7162799" cy="246221"/>
          </a:xfrm>
          <a:prstGeom prst="rect">
            <a:avLst/>
          </a:prstGeom>
          <a:noFill/>
        </p:spPr>
        <p:txBody>
          <a:bodyPr wrap="square" rtlCol="0">
            <a:spAutoFit/>
          </a:bodyPr>
          <a:lstStyle/>
          <a:p>
            <a:r>
              <a:rPr lang="en-US" sz="1000" dirty="0" smtClean="0"/>
              <a:t>https://medium.com/the-political-informer/the-rogers-adoption-curve-how-you-spread-new-ideas-throughout-culture-d848462fcd24</a:t>
            </a:r>
            <a:endParaRPr lang="en-US" sz="1000" dirty="0"/>
          </a:p>
        </p:txBody>
      </p:sp>
      <p:sp>
        <p:nvSpPr>
          <p:cNvPr id="6" name="TextBox 5"/>
          <p:cNvSpPr txBox="1"/>
          <p:nvPr/>
        </p:nvSpPr>
        <p:spPr>
          <a:xfrm>
            <a:off x="981635" y="4921618"/>
            <a:ext cx="7180730" cy="1400383"/>
          </a:xfrm>
          <a:prstGeom prst="rect">
            <a:avLst/>
          </a:prstGeom>
          <a:noFill/>
        </p:spPr>
        <p:txBody>
          <a:bodyPr wrap="square" rtlCol="0">
            <a:spAutoFit/>
          </a:bodyPr>
          <a:lstStyle/>
          <a:p>
            <a:pPr algn="just"/>
            <a:r>
              <a:rPr lang="en-US" sz="1700" dirty="0" smtClean="0"/>
              <a:t>These individuals are willing to take risks, have high wealth and social status, have the greatest access to scientific sources and interaction with other innovators. Their high risk tolerance allows them to adopt technologies that may ultimately fail. Their financial resources help absorb these failures. They exercise strong opinion leadership.</a:t>
            </a:r>
            <a:endParaRPr lang="en-US" sz="1700" dirty="0"/>
          </a:p>
        </p:txBody>
      </p:sp>
      <p:sp>
        <p:nvSpPr>
          <p:cNvPr id="7" name="TextBox 6"/>
          <p:cNvSpPr txBox="1"/>
          <p:nvPr/>
        </p:nvSpPr>
        <p:spPr>
          <a:xfrm>
            <a:off x="3841376" y="1667435"/>
            <a:ext cx="1461248" cy="523220"/>
          </a:xfrm>
          <a:prstGeom prst="rect">
            <a:avLst/>
          </a:prstGeom>
          <a:noFill/>
        </p:spPr>
        <p:txBody>
          <a:bodyPr wrap="square" rtlCol="0">
            <a:spAutoFit/>
          </a:bodyPr>
          <a:lstStyle/>
          <a:p>
            <a:pPr algn="ctr"/>
            <a:r>
              <a:rPr lang="en-US" sz="2800" dirty="0" smtClean="0"/>
              <a:t>2.5%</a:t>
            </a:r>
            <a:endParaRPr lang="en-US" sz="2800"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Adopters</a:t>
            </a:r>
            <a:endParaRPr lang="en-US" dirty="0"/>
          </a:p>
        </p:txBody>
      </p:sp>
      <p:pic>
        <p:nvPicPr>
          <p:cNvPr id="30722" name="Picture 2"/>
          <p:cNvPicPr>
            <a:picLocks noChangeAspect="1" noChangeArrowheads="1"/>
          </p:cNvPicPr>
          <p:nvPr/>
        </p:nvPicPr>
        <p:blipFill>
          <a:blip r:embed="rId2" cstate="print"/>
          <a:srcRect/>
          <a:stretch>
            <a:fillRect/>
          </a:stretch>
        </p:blipFill>
        <p:spPr bwMode="auto">
          <a:xfrm>
            <a:off x="1609725" y="2171700"/>
            <a:ext cx="5924550" cy="2514600"/>
          </a:xfrm>
          <a:prstGeom prst="rect">
            <a:avLst/>
          </a:prstGeom>
          <a:noFill/>
          <a:ln w="9525">
            <a:noFill/>
            <a:miter lim="800000"/>
            <a:headEnd/>
            <a:tailEnd/>
          </a:ln>
        </p:spPr>
      </p:pic>
      <p:sp>
        <p:nvSpPr>
          <p:cNvPr id="5" name="TextBox 4"/>
          <p:cNvSpPr txBox="1"/>
          <p:nvPr/>
        </p:nvSpPr>
        <p:spPr>
          <a:xfrm>
            <a:off x="990601" y="4688541"/>
            <a:ext cx="7162799" cy="246221"/>
          </a:xfrm>
          <a:prstGeom prst="rect">
            <a:avLst/>
          </a:prstGeom>
          <a:noFill/>
        </p:spPr>
        <p:txBody>
          <a:bodyPr wrap="square" rtlCol="0">
            <a:spAutoFit/>
          </a:bodyPr>
          <a:lstStyle/>
          <a:p>
            <a:r>
              <a:rPr lang="en-US" sz="1000" dirty="0" smtClean="0"/>
              <a:t>https://medium.com/the-political-informer/the-rogers-adoption-curve-how-you-spread-new-ideas-throughout-culture-d848462fcd24</a:t>
            </a:r>
            <a:endParaRPr lang="en-US" sz="1000" dirty="0"/>
          </a:p>
        </p:txBody>
      </p:sp>
      <p:sp>
        <p:nvSpPr>
          <p:cNvPr id="6" name="TextBox 5"/>
          <p:cNvSpPr txBox="1"/>
          <p:nvPr/>
        </p:nvSpPr>
        <p:spPr>
          <a:xfrm>
            <a:off x="3841376" y="1667435"/>
            <a:ext cx="1461248" cy="523220"/>
          </a:xfrm>
          <a:prstGeom prst="rect">
            <a:avLst/>
          </a:prstGeom>
          <a:noFill/>
        </p:spPr>
        <p:txBody>
          <a:bodyPr wrap="square" rtlCol="0">
            <a:spAutoFit/>
          </a:bodyPr>
          <a:lstStyle/>
          <a:p>
            <a:pPr algn="ctr"/>
            <a:r>
              <a:rPr lang="en-US" sz="2800" dirty="0" smtClean="0"/>
              <a:t>13.5%</a:t>
            </a:r>
            <a:endParaRPr lang="en-US" sz="2800" dirty="0"/>
          </a:p>
        </p:txBody>
      </p:sp>
      <p:sp>
        <p:nvSpPr>
          <p:cNvPr id="7" name="TextBox 6"/>
          <p:cNvSpPr txBox="1"/>
          <p:nvPr/>
        </p:nvSpPr>
        <p:spPr>
          <a:xfrm>
            <a:off x="981635" y="4921618"/>
            <a:ext cx="7180730" cy="1400383"/>
          </a:xfrm>
          <a:prstGeom prst="rect">
            <a:avLst/>
          </a:prstGeom>
          <a:noFill/>
        </p:spPr>
        <p:txBody>
          <a:bodyPr wrap="square" rtlCol="0">
            <a:spAutoFit/>
          </a:bodyPr>
          <a:lstStyle/>
          <a:p>
            <a:pPr algn="just"/>
            <a:r>
              <a:rPr lang="en-US" sz="1700" dirty="0" smtClean="0"/>
              <a:t>These individuals have high social status, financial liquidity, advanced education and are more socially forward than late adopters. They are more discretionary in adoption choices than innovators. They use judicious choice of adoption to help them maintain a central communication position but they have the highest degree of opinion leadership among the adopter categories.</a:t>
            </a:r>
            <a:endParaRPr lang="en-US" sz="1700"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Majority</a:t>
            </a:r>
            <a:endParaRPr lang="en-US" dirty="0"/>
          </a:p>
        </p:txBody>
      </p:sp>
      <p:pic>
        <p:nvPicPr>
          <p:cNvPr id="31746" name="Picture 2"/>
          <p:cNvPicPr>
            <a:picLocks noChangeAspect="1" noChangeArrowheads="1"/>
          </p:cNvPicPr>
          <p:nvPr/>
        </p:nvPicPr>
        <p:blipFill>
          <a:blip r:embed="rId2" cstate="print"/>
          <a:srcRect/>
          <a:stretch>
            <a:fillRect/>
          </a:stretch>
        </p:blipFill>
        <p:spPr bwMode="auto">
          <a:xfrm>
            <a:off x="1609725" y="2171700"/>
            <a:ext cx="5924550" cy="2514600"/>
          </a:xfrm>
          <a:prstGeom prst="rect">
            <a:avLst/>
          </a:prstGeom>
          <a:noFill/>
          <a:ln w="9525">
            <a:noFill/>
            <a:miter lim="800000"/>
            <a:headEnd/>
            <a:tailEnd/>
          </a:ln>
        </p:spPr>
      </p:pic>
      <p:sp>
        <p:nvSpPr>
          <p:cNvPr id="5" name="TextBox 4"/>
          <p:cNvSpPr txBox="1"/>
          <p:nvPr/>
        </p:nvSpPr>
        <p:spPr>
          <a:xfrm>
            <a:off x="990601" y="4688541"/>
            <a:ext cx="7162799" cy="246221"/>
          </a:xfrm>
          <a:prstGeom prst="rect">
            <a:avLst/>
          </a:prstGeom>
          <a:noFill/>
        </p:spPr>
        <p:txBody>
          <a:bodyPr wrap="square" rtlCol="0">
            <a:spAutoFit/>
          </a:bodyPr>
          <a:lstStyle/>
          <a:p>
            <a:r>
              <a:rPr lang="en-US" sz="1000" dirty="0" smtClean="0"/>
              <a:t>https://medium.com/the-political-informer/the-rogers-adoption-curve-how-you-spread-new-ideas-throughout-culture-d848462fcd24</a:t>
            </a:r>
            <a:endParaRPr lang="en-US" sz="1000" dirty="0"/>
          </a:p>
        </p:txBody>
      </p:sp>
      <p:sp>
        <p:nvSpPr>
          <p:cNvPr id="6" name="TextBox 5"/>
          <p:cNvSpPr txBox="1"/>
          <p:nvPr/>
        </p:nvSpPr>
        <p:spPr>
          <a:xfrm>
            <a:off x="3841376" y="1667435"/>
            <a:ext cx="1461248" cy="523220"/>
          </a:xfrm>
          <a:prstGeom prst="rect">
            <a:avLst/>
          </a:prstGeom>
          <a:noFill/>
        </p:spPr>
        <p:txBody>
          <a:bodyPr wrap="square" rtlCol="0">
            <a:spAutoFit/>
          </a:bodyPr>
          <a:lstStyle/>
          <a:p>
            <a:pPr algn="ctr"/>
            <a:r>
              <a:rPr lang="en-US" sz="2800" dirty="0" smtClean="0"/>
              <a:t>34%</a:t>
            </a:r>
            <a:endParaRPr lang="en-US" sz="2800" dirty="0"/>
          </a:p>
        </p:txBody>
      </p:sp>
      <p:sp>
        <p:nvSpPr>
          <p:cNvPr id="7" name="TextBox 6"/>
          <p:cNvSpPr txBox="1"/>
          <p:nvPr/>
        </p:nvSpPr>
        <p:spPr>
          <a:xfrm>
            <a:off x="981635" y="4921618"/>
            <a:ext cx="7180730" cy="1138773"/>
          </a:xfrm>
          <a:prstGeom prst="rect">
            <a:avLst/>
          </a:prstGeom>
          <a:noFill/>
        </p:spPr>
        <p:txBody>
          <a:bodyPr wrap="square" rtlCol="0">
            <a:spAutoFit/>
          </a:bodyPr>
          <a:lstStyle/>
          <a:p>
            <a:pPr algn="just"/>
            <a:r>
              <a:rPr lang="en-US" sz="1700" dirty="0" smtClean="0"/>
              <a:t>These individuals adopt an innovation after a varying degree of time that is significantly longer than the innovators and early adopters. Early Majority have above average social status, contact with early adopters and seldom hold positions of opinion leadership in a system</a:t>
            </a:r>
            <a:endParaRPr lang="en-US" sz="1700"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 Majority</a:t>
            </a:r>
            <a:endParaRPr lang="en-US" dirty="0"/>
          </a:p>
        </p:txBody>
      </p:sp>
      <p:pic>
        <p:nvPicPr>
          <p:cNvPr id="32770" name="Picture 2"/>
          <p:cNvPicPr>
            <a:picLocks noChangeAspect="1" noChangeArrowheads="1"/>
          </p:cNvPicPr>
          <p:nvPr/>
        </p:nvPicPr>
        <p:blipFill>
          <a:blip r:embed="rId2" cstate="print"/>
          <a:srcRect/>
          <a:stretch>
            <a:fillRect/>
          </a:stretch>
        </p:blipFill>
        <p:spPr bwMode="auto">
          <a:xfrm>
            <a:off x="1609725" y="2171700"/>
            <a:ext cx="5924550" cy="2514600"/>
          </a:xfrm>
          <a:prstGeom prst="rect">
            <a:avLst/>
          </a:prstGeom>
          <a:noFill/>
          <a:ln w="9525">
            <a:noFill/>
            <a:miter lim="800000"/>
            <a:headEnd/>
            <a:tailEnd/>
          </a:ln>
        </p:spPr>
      </p:pic>
      <p:sp>
        <p:nvSpPr>
          <p:cNvPr id="5" name="TextBox 4"/>
          <p:cNvSpPr txBox="1"/>
          <p:nvPr/>
        </p:nvSpPr>
        <p:spPr>
          <a:xfrm>
            <a:off x="990601" y="4688541"/>
            <a:ext cx="7162799" cy="246221"/>
          </a:xfrm>
          <a:prstGeom prst="rect">
            <a:avLst/>
          </a:prstGeom>
          <a:noFill/>
        </p:spPr>
        <p:txBody>
          <a:bodyPr wrap="square" rtlCol="0">
            <a:spAutoFit/>
          </a:bodyPr>
          <a:lstStyle/>
          <a:p>
            <a:r>
              <a:rPr lang="en-US" sz="1000" dirty="0" smtClean="0"/>
              <a:t>https://medium.com/the-political-informer/the-rogers-adoption-curve-how-you-spread-new-ideas-throughout-culture-d848462fcd24</a:t>
            </a:r>
            <a:endParaRPr lang="en-US" sz="1000" dirty="0"/>
          </a:p>
        </p:txBody>
      </p:sp>
      <p:sp>
        <p:nvSpPr>
          <p:cNvPr id="6" name="TextBox 5"/>
          <p:cNvSpPr txBox="1"/>
          <p:nvPr/>
        </p:nvSpPr>
        <p:spPr>
          <a:xfrm>
            <a:off x="3841376" y="1667435"/>
            <a:ext cx="1461248" cy="523220"/>
          </a:xfrm>
          <a:prstGeom prst="rect">
            <a:avLst/>
          </a:prstGeom>
          <a:noFill/>
        </p:spPr>
        <p:txBody>
          <a:bodyPr wrap="square" rtlCol="0">
            <a:spAutoFit/>
          </a:bodyPr>
          <a:lstStyle/>
          <a:p>
            <a:pPr algn="ctr"/>
            <a:r>
              <a:rPr lang="en-US" sz="2800" dirty="0" smtClean="0"/>
              <a:t>34%</a:t>
            </a:r>
            <a:endParaRPr lang="en-US" sz="2800" dirty="0"/>
          </a:p>
        </p:txBody>
      </p:sp>
      <p:sp>
        <p:nvSpPr>
          <p:cNvPr id="7" name="TextBox 6"/>
          <p:cNvSpPr txBox="1"/>
          <p:nvPr/>
        </p:nvSpPr>
        <p:spPr>
          <a:xfrm>
            <a:off x="981635" y="4921618"/>
            <a:ext cx="7180730" cy="1138773"/>
          </a:xfrm>
          <a:prstGeom prst="rect">
            <a:avLst/>
          </a:prstGeom>
          <a:noFill/>
        </p:spPr>
        <p:txBody>
          <a:bodyPr wrap="square" rtlCol="0">
            <a:spAutoFit/>
          </a:bodyPr>
          <a:lstStyle/>
          <a:p>
            <a:pPr algn="just"/>
            <a:r>
              <a:rPr lang="en-US" sz="1700" dirty="0" smtClean="0"/>
              <a:t>These individuals adopt an innovation later than the average participant. They approach innovation with a high degree of skepticism, have below average social status, little financial liquidity, are only in contact with others in late majority and early majority and exercise little opinion leadership.</a:t>
            </a: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771</TotalTime>
  <Words>394</Words>
  <Application>Microsoft Office PowerPoint</Application>
  <PresentationFormat>On-screen Show (4:3)</PresentationFormat>
  <Paragraphs>37</Paragraphs>
  <Slides>12</Slides>
  <Notes>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Custom Design</vt:lpstr>
      <vt:lpstr>SD5959   Psychology of Design II    Class 2C:   THE INNOVATION CURVE</vt:lpstr>
      <vt:lpstr>Slide 2</vt:lpstr>
      <vt:lpstr>The Diffusion of Innovation</vt:lpstr>
      <vt:lpstr>“Bell  Curve” vs. “S Curve”</vt:lpstr>
      <vt:lpstr>Rogers’ Diffusion of Innovation</vt:lpstr>
      <vt:lpstr>Innovators</vt:lpstr>
      <vt:lpstr>Early Adopters</vt:lpstr>
      <vt:lpstr>Early Majority</vt:lpstr>
      <vt:lpstr>Late Majority</vt:lpstr>
      <vt:lpstr>Laggards</vt:lpstr>
      <vt:lpstr>Questions?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Johan Hoorn</dc:creator>
  <cp:lastModifiedBy>Graham</cp:lastModifiedBy>
  <cp:revision>229</cp:revision>
  <dcterms:created xsi:type="dcterms:W3CDTF">2018-02-06T14:34:37Z</dcterms:created>
  <dcterms:modified xsi:type="dcterms:W3CDTF">2019-01-23T04:19:44Z</dcterms:modified>
</cp:coreProperties>
</file>