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256" r:id="rId3"/>
    <p:sldId id="317" r:id="rId4"/>
    <p:sldId id="321" r:id="rId5"/>
    <p:sldId id="316" r:id="rId6"/>
    <p:sldId id="320" r:id="rId7"/>
    <p:sldId id="314" r:id="rId8"/>
    <p:sldId id="293" r:id="rId9"/>
    <p:sldId id="278" r:id="rId10"/>
    <p:sldId id="294" r:id="rId11"/>
    <p:sldId id="279" r:id="rId12"/>
    <p:sldId id="295" r:id="rId13"/>
    <p:sldId id="280" r:id="rId14"/>
    <p:sldId id="296" r:id="rId15"/>
    <p:sldId id="319" r:id="rId16"/>
    <p:sldId id="283" r:id="rId17"/>
    <p:sldId id="31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2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9208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187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24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60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21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101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24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697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227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610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183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35B1-7282-48DA-9465-4EDD79E90AAC}" type="datetimeFigureOut">
              <a:rPr lang="en-US" smtClean="0"/>
              <a:pPr/>
              <a:t>2019-04-01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SD5953:  Successful Project Management – Final Project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Plan Instructions</a:t>
            </a: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97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7665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dirty="0" smtClean="0"/>
              <a:t>SD5953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Successful Project Management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b="1" dirty="0" smtClean="0">
                <a:solidFill>
                  <a:srgbClr val="FF0000"/>
                </a:solidFill>
              </a:rPr>
              <a:t>FINAL </a:t>
            </a:r>
            <a:r>
              <a:rPr lang="en-US" sz="4000" b="1" dirty="0" smtClean="0">
                <a:solidFill>
                  <a:srgbClr val="FF0000"/>
                </a:solidFill>
              </a:rPr>
              <a:t>PROJECT PLAN INSTRUCTIONS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114800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#4 - Final Project Plan (Breakdown)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  <a:tabLst>
                <a:tab pos="7778750" algn="r"/>
              </a:tabLst>
            </a:pPr>
            <a:r>
              <a:rPr lang="en-US" sz="2800" u="sng" dirty="0" smtClean="0"/>
              <a:t>Part 04:  Project Work Breakdown </a:t>
            </a:r>
            <a:r>
              <a:rPr lang="en-US" sz="2800" u="sng" dirty="0" smtClean="0"/>
              <a:t>Structure</a:t>
            </a:r>
            <a:endParaRPr lang="en-US" sz="280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The </a:t>
            </a:r>
            <a:r>
              <a:rPr lang="en-US" sz="2800" dirty="0" smtClean="0"/>
              <a:t>most granular level of a project is a listing of the actual tasks to be performed, broken down to the point where they cannot be further reduced. 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The </a:t>
            </a:r>
            <a:r>
              <a:rPr lang="en-US" sz="2800" dirty="0" smtClean="0"/>
              <a:t>listing of these tasks is called the project Work Breakdown Structure (WBS). </a:t>
            </a:r>
          </a:p>
        </p:txBody>
      </p:sp>
    </p:spTree>
    <p:extLst>
      <p:ext uri="{BB962C8B-B14F-4D97-AF65-F5344CB8AC3E}">
        <p14:creationId xmlns:p14="http://schemas.microsoft.com/office/powerpoint/2010/main" xmlns="" val="2942967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#4 - Final Project Plan (Breakdown)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  <a:tabLst>
                <a:tab pos="7778750" algn="r"/>
              </a:tabLst>
            </a:pPr>
            <a:r>
              <a:rPr lang="en-US" sz="2800" u="sng" dirty="0" smtClean="0"/>
              <a:t>Part 05:  Project Predecessors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In </a:t>
            </a:r>
            <a:r>
              <a:rPr lang="en-US" sz="2800" dirty="0" smtClean="0"/>
              <a:t>Project Management it is important to determine what needs to occur before something else.  </a:t>
            </a:r>
            <a:endParaRPr lang="en-US" sz="280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The </a:t>
            </a:r>
            <a:r>
              <a:rPr lang="en-US" sz="2800" dirty="0" smtClean="0"/>
              <a:t>definition of predecessors achieves this by figuring out the order in which tasks need to happen. </a:t>
            </a:r>
          </a:p>
        </p:txBody>
      </p:sp>
    </p:spTree>
    <p:extLst>
      <p:ext uri="{BB962C8B-B14F-4D97-AF65-F5344CB8AC3E}">
        <p14:creationId xmlns:p14="http://schemas.microsoft.com/office/powerpoint/2010/main" xmlns="" val="2942967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#4 - Final Project Plan (Breakdown)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1244"/>
            <a:ext cx="8229600" cy="4312356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  <a:tabLst>
                <a:tab pos="7778750" algn="r"/>
              </a:tabLst>
            </a:pPr>
            <a:r>
              <a:rPr lang="en-US" sz="2800" u="sng" dirty="0" smtClean="0"/>
              <a:t>Part 06:  Project Duration Estimates and Resources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Now </a:t>
            </a:r>
            <a:r>
              <a:rPr lang="en-US" sz="2800" dirty="0" smtClean="0"/>
              <a:t>you have a basic project structure.  It needs a sense of time.  Each of the defined tasks now needs to have duration attached. 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Estimating </a:t>
            </a:r>
            <a:r>
              <a:rPr lang="en-US" sz="2800" dirty="0" smtClean="0"/>
              <a:t>durations is both a skill and an art and an iterative learning process that requires practice. </a:t>
            </a:r>
          </a:p>
        </p:txBody>
      </p:sp>
    </p:spTree>
    <p:extLst>
      <p:ext uri="{BB962C8B-B14F-4D97-AF65-F5344CB8AC3E}">
        <p14:creationId xmlns:p14="http://schemas.microsoft.com/office/powerpoint/2010/main" xmlns="" val="2942967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#4 - Final Project Plan (Breakdown)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sz="2800" u="sng" dirty="0" smtClean="0"/>
              <a:t>Part 07:  Critical Path Analysis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The </a:t>
            </a:r>
            <a:r>
              <a:rPr lang="en-US" sz="2800" dirty="0" smtClean="0"/>
              <a:t>critical path is the shortest timeline possible for your project.  It is composed of the chain of tasks that, if affected in terms of their duration, will </a:t>
            </a:r>
            <a:r>
              <a:rPr lang="en-US" sz="2800" dirty="0" smtClean="0"/>
              <a:t>lengthen </a:t>
            </a:r>
            <a:r>
              <a:rPr lang="en-US" sz="2800" dirty="0" smtClean="0"/>
              <a:t>the overall project. 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These </a:t>
            </a:r>
            <a:r>
              <a:rPr lang="en-US" sz="2800" dirty="0" smtClean="0"/>
              <a:t>are the tasks to be most carefully watched.</a:t>
            </a:r>
          </a:p>
        </p:txBody>
      </p:sp>
    </p:spTree>
    <p:extLst>
      <p:ext uri="{BB962C8B-B14F-4D97-AF65-F5344CB8AC3E}">
        <p14:creationId xmlns:p14="http://schemas.microsoft.com/office/powerpoint/2010/main" xmlns="" val="738293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#4 - Final Project Plan (Breakdown)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495800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sz="2800" u="sng" dirty="0" smtClean="0"/>
              <a:t>Part 08:  Project Tracking and Status Reporting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Things </a:t>
            </a:r>
            <a:r>
              <a:rPr lang="en-US" sz="2800" dirty="0" smtClean="0"/>
              <a:t>cannot be properly managed if they are not measured. 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Monitoring </a:t>
            </a:r>
            <a:r>
              <a:rPr lang="en-US" sz="2800" dirty="0" smtClean="0"/>
              <a:t>and progress reporting is a critical aspect of Project Management, especially within in a large corporate setting or when dealing with an even moderately complex </a:t>
            </a:r>
            <a:r>
              <a:rPr lang="en-US" sz="2800" dirty="0" smtClean="0"/>
              <a:t>project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738293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Final Project Plan Due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495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800" dirty="0" smtClean="0"/>
          </a:p>
          <a:p>
            <a:pPr marL="0" indent="0" algn="just">
              <a:buNone/>
            </a:pPr>
            <a:r>
              <a:rPr lang="en-US" sz="2800" dirty="0" smtClean="0"/>
              <a:t>The deadline for </a:t>
            </a:r>
            <a:r>
              <a:rPr lang="en-US" sz="2800" dirty="0" smtClean="0"/>
              <a:t>submission of the Final Project Plan is:</a:t>
            </a:r>
          </a:p>
          <a:p>
            <a:pPr marL="0" indent="0" algn="just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MONDAY, </a:t>
            </a:r>
            <a:r>
              <a:rPr lang="en-US" sz="2800" b="1" dirty="0" smtClean="0">
                <a:solidFill>
                  <a:srgbClr val="FF0000"/>
                </a:solidFill>
              </a:rPr>
              <a:t>April </a:t>
            </a:r>
            <a:r>
              <a:rPr lang="en-US" sz="2800" b="1" dirty="0" smtClean="0">
                <a:solidFill>
                  <a:srgbClr val="FF0000"/>
                </a:solidFill>
              </a:rPr>
              <a:t>29 2019 </a:t>
            </a:r>
            <a:r>
              <a:rPr lang="en-US" sz="2800" b="1" dirty="0" smtClean="0">
                <a:solidFill>
                  <a:srgbClr val="FF0000"/>
                </a:solidFill>
              </a:rPr>
              <a:t>@ </a:t>
            </a:r>
            <a:r>
              <a:rPr lang="en-US" sz="2800" b="1" dirty="0" smtClean="0">
                <a:solidFill>
                  <a:srgbClr val="FF0000"/>
                </a:solidFill>
              </a:rPr>
              <a:t>23h00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738293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QUESTIONS?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4413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THANK YOU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2057400"/>
            <a:ext cx="6781800" cy="2743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IMPORTANT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Please sit with the members </a:t>
            </a:r>
          </a:p>
          <a:p>
            <a:r>
              <a:rPr lang="en-US" sz="3600" dirty="0" smtClean="0"/>
              <a:t>of your final group project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82221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 Plan -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en-US" sz="2800" dirty="0" smtClean="0"/>
              <a:t>The requirements for the FINAL Project Plan were outlined in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CLASS ORIENTATION, which happened on the first day of class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en-US" sz="2800" dirty="0" smtClean="0"/>
              <a:t>This presentation is an extract of that one, with all extra information removed, but </a:t>
            </a:r>
            <a:r>
              <a:rPr lang="en-US" sz="2800" u="sng" dirty="0" smtClean="0"/>
              <a:t>nothing else changed</a:t>
            </a:r>
            <a:r>
              <a:rPr lang="en-US" sz="2800" dirty="0" smtClean="0"/>
              <a:t> except a desired length indication, because some reports had a lot of images in them, but little text/depth/analysis.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Slide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1175" y="1528762"/>
            <a:ext cx="5581651" cy="418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#4 – FINAL Project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Autofit/>
          </a:bodyPr>
          <a:lstStyle/>
          <a:p>
            <a:pPr marL="0" indent="3175" algn="just">
              <a:spcBef>
                <a:spcPts val="1800"/>
              </a:spcBef>
              <a:buNone/>
            </a:pPr>
            <a:r>
              <a:rPr lang="en-US" sz="2800" dirty="0" smtClean="0"/>
              <a:t>Please </a:t>
            </a:r>
            <a:r>
              <a:rPr lang="en-US" sz="2800" dirty="0" smtClean="0"/>
              <a:t>submit your FINAL Project Plan at the end of term</a:t>
            </a:r>
            <a:r>
              <a:rPr lang="en-US" sz="2800" dirty="0" smtClean="0"/>
              <a:t>.  It </a:t>
            </a:r>
            <a:r>
              <a:rPr lang="en-US" sz="2800" dirty="0" smtClean="0"/>
              <a:t>is the culmination of an entire semester of scrutiny.  </a:t>
            </a:r>
            <a:endParaRPr lang="en-US" sz="2800" dirty="0" smtClean="0"/>
          </a:p>
          <a:p>
            <a:pPr marL="0" indent="3175" algn="just">
              <a:spcBef>
                <a:spcPts val="1800"/>
              </a:spcBef>
              <a:buNone/>
            </a:pPr>
            <a:r>
              <a:rPr lang="en-US" sz="2800" dirty="0" smtClean="0"/>
              <a:t>It </a:t>
            </a:r>
            <a:r>
              <a:rPr lang="en-US" sz="2800" dirty="0" smtClean="0"/>
              <a:t>is supposed to be a synthesis of the Framing Exercise further developed into a DRAFT Project Plan that was presented for feedback to your peers, Supervisors and outside parties.  It should chart and measure your Summer Capstone Project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738293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#4 – FINAL Project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Autofit/>
          </a:bodyPr>
          <a:lstStyle/>
          <a:p>
            <a:pPr indent="3175">
              <a:spcBef>
                <a:spcPts val="1800"/>
              </a:spcBef>
              <a:buNone/>
            </a:pPr>
            <a:endParaRPr lang="en-US" sz="2800" dirty="0" smtClean="0"/>
          </a:p>
          <a:p>
            <a:pPr indent="3175">
              <a:spcBef>
                <a:spcPts val="1800"/>
              </a:spcBef>
              <a:buNone/>
            </a:pPr>
            <a:r>
              <a:rPr lang="en-US" sz="2800" dirty="0" smtClean="0"/>
              <a:t>Your </a:t>
            </a:r>
            <a:r>
              <a:rPr lang="en-US" sz="2800" dirty="0" smtClean="0"/>
              <a:t>FINAL </a:t>
            </a:r>
            <a:r>
              <a:rPr lang="en-US" sz="2800" dirty="0" smtClean="0"/>
              <a:t>Project plan </a:t>
            </a:r>
            <a:r>
              <a:rPr lang="en-US" sz="2800" dirty="0" smtClean="0"/>
              <a:t>must be </a:t>
            </a:r>
            <a:r>
              <a:rPr lang="en-US" sz="2800" dirty="0" smtClean="0"/>
              <a:t>at least this long</a:t>
            </a:r>
            <a:r>
              <a:rPr lang="en-US" sz="2800" dirty="0" smtClean="0"/>
              <a:t>:</a:t>
            </a:r>
          </a:p>
          <a:p>
            <a:pPr indent="3175" algn="ctr">
              <a:spcBef>
                <a:spcPts val="180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~4,000 </a:t>
            </a:r>
            <a:r>
              <a:rPr lang="en-US" sz="2800" b="1" dirty="0" smtClean="0">
                <a:solidFill>
                  <a:srgbClr val="FF0000"/>
                </a:solidFill>
              </a:rPr>
              <a:t>words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8293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#4 - Final Project Plan (Breakdown)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267200"/>
          </a:xfrm>
        </p:spPr>
        <p:txBody>
          <a:bodyPr>
            <a:normAutofit/>
          </a:bodyPr>
          <a:lstStyle/>
          <a:p>
            <a:pPr marL="0" indent="0" algn="just">
              <a:buNone/>
              <a:tabLst>
                <a:tab pos="7778750" algn="r"/>
              </a:tabLst>
            </a:pPr>
            <a:r>
              <a:rPr lang="en-US" sz="2800" u="sng" dirty="0" smtClean="0"/>
              <a:t>Part 01: Scope Definition</a:t>
            </a:r>
          </a:p>
          <a:p>
            <a:pPr marL="0" indent="0" algn="just">
              <a:buNone/>
              <a:tabLst>
                <a:tab pos="7778750" algn="r"/>
              </a:tabLst>
            </a:pPr>
            <a:endParaRPr lang="en-US" sz="2800" dirty="0" smtClean="0"/>
          </a:p>
          <a:p>
            <a:pPr marL="0" indent="0" algn="just">
              <a:buNone/>
            </a:pPr>
            <a:r>
              <a:rPr lang="en-US" sz="2800" dirty="0" smtClean="0"/>
              <a:t>All </a:t>
            </a:r>
            <a:r>
              <a:rPr lang="en-US" sz="2800" dirty="0" smtClean="0"/>
              <a:t>projects begin with a project scope that incorporates clear measures of success (MOS). </a:t>
            </a:r>
          </a:p>
        </p:txBody>
      </p:sp>
    </p:spTree>
    <p:extLst>
      <p:ext uri="{BB962C8B-B14F-4D97-AF65-F5344CB8AC3E}">
        <p14:creationId xmlns:p14="http://schemas.microsoft.com/office/powerpoint/2010/main" xmlns="" val="2622839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#4 - Final Project Plan (Breakdown)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267200"/>
          </a:xfrm>
        </p:spPr>
        <p:txBody>
          <a:bodyPr>
            <a:noAutofit/>
          </a:bodyPr>
          <a:lstStyle/>
          <a:p>
            <a:pPr marL="0" indent="0">
              <a:spcBef>
                <a:spcPts val="1800"/>
              </a:spcBef>
              <a:buNone/>
              <a:tabLst>
                <a:tab pos="7778750" algn="r"/>
              </a:tabLst>
            </a:pPr>
            <a:r>
              <a:rPr lang="en-US" sz="2800" u="sng" dirty="0" smtClean="0"/>
              <a:t>Part 02:  Project High Level &amp; Sub Achievements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To </a:t>
            </a:r>
            <a:r>
              <a:rPr lang="en-US" sz="2800" dirty="0" smtClean="0"/>
              <a:t>become actionable, the Measure of Success (MOS) must be broken down into blocks called high-level achievements (HLA) that are then divided into sub achievements (SA).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This </a:t>
            </a:r>
            <a:r>
              <a:rPr lang="en-US" sz="2800" dirty="0" smtClean="0"/>
              <a:t>helps to uncover actionable work items and enables the Project Manager to see where additional detail or refinement is required.  It is here where project risks are often first identified.</a:t>
            </a:r>
          </a:p>
        </p:txBody>
      </p:sp>
    </p:spTree>
    <p:extLst>
      <p:ext uri="{BB962C8B-B14F-4D97-AF65-F5344CB8AC3E}">
        <p14:creationId xmlns:p14="http://schemas.microsoft.com/office/powerpoint/2010/main" xmlns="" val="2622839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#4 - Final Project Plan (Breakdown)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3886200"/>
          </a:xfrm>
        </p:spPr>
        <p:txBody>
          <a:bodyPr>
            <a:noAutofit/>
          </a:bodyPr>
          <a:lstStyle/>
          <a:p>
            <a:pPr marL="0" indent="0">
              <a:spcBef>
                <a:spcPts val="1800"/>
              </a:spcBef>
              <a:buNone/>
              <a:tabLst>
                <a:tab pos="7778750" algn="r"/>
              </a:tabLst>
            </a:pPr>
            <a:r>
              <a:rPr lang="en-US" sz="2800" u="sng" dirty="0" smtClean="0"/>
              <a:t>Part 03:  Project Assumptions, Risk, and Charter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All </a:t>
            </a:r>
            <a:r>
              <a:rPr lang="en-US" sz="2800" dirty="0" smtClean="0"/>
              <a:t>project goals and plans feature assumptions, which introduce risk.  Risk management is a big part of Project Management.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Major </a:t>
            </a:r>
            <a:r>
              <a:rPr lang="en-US" sz="2800" dirty="0" smtClean="0"/>
              <a:t>and minor risks need to be carefully considered when crafting the project plan.  These, along with the Scope, HLAs &amp; SAs, combine to form your formal project charter. </a:t>
            </a:r>
          </a:p>
        </p:txBody>
      </p:sp>
    </p:spTree>
    <p:extLst>
      <p:ext uri="{BB962C8B-B14F-4D97-AF65-F5344CB8AC3E}">
        <p14:creationId xmlns:p14="http://schemas.microsoft.com/office/powerpoint/2010/main" xmlns="" val="2942967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2927</TotalTime>
  <Words>687</Words>
  <Application>Microsoft Office PowerPoint</Application>
  <PresentationFormat>On-screen Show (4:3)</PresentationFormat>
  <Paragraphs>57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SD5953   Successful Project Management   FINAL PROJECT PLAN INSTRUCTIONS</vt:lpstr>
      <vt:lpstr>Slide 2</vt:lpstr>
      <vt:lpstr>FINAL Project Plan - Instructions</vt:lpstr>
      <vt:lpstr>Original Slide</vt:lpstr>
      <vt:lpstr>#4 – FINAL Project Plan</vt:lpstr>
      <vt:lpstr>#4 – FINAL Project Plan</vt:lpstr>
      <vt:lpstr>#4 - Final Project Plan (Breakdown)</vt:lpstr>
      <vt:lpstr>#4 - Final Project Plan (Breakdown)</vt:lpstr>
      <vt:lpstr>#4 - Final Project Plan (Breakdown)</vt:lpstr>
      <vt:lpstr>#4 - Final Project Plan (Breakdown)</vt:lpstr>
      <vt:lpstr>#4 - Final Project Plan (Breakdown)</vt:lpstr>
      <vt:lpstr>#4 - Final Project Plan (Breakdown)</vt:lpstr>
      <vt:lpstr>#4 - Final Project Plan (Breakdown)</vt:lpstr>
      <vt:lpstr>#4 - Final Project Plan (Breakdown)</vt:lpstr>
      <vt:lpstr>Final Project Plan Due Date</vt:lpstr>
      <vt:lpstr>QUESTIONS?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Class Orientation</dc:title>
  <dc:subject>SD5953 - Successful Project Management</dc:subject>
  <dc:creator>Graham R. Leach</dc:creator>
  <cp:lastModifiedBy>Graham</cp:lastModifiedBy>
  <cp:revision>315</cp:revision>
  <dcterms:created xsi:type="dcterms:W3CDTF">2011-12-17T09:03:07Z</dcterms:created>
  <dcterms:modified xsi:type="dcterms:W3CDTF">2019-04-01T00:31:14Z</dcterms:modified>
</cp:coreProperties>
</file>