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93" r:id="rId2"/>
    <p:sldId id="294" r:id="rId3"/>
    <p:sldId id="297" r:id="rId4"/>
    <p:sldId id="436" r:id="rId5"/>
    <p:sldId id="435" r:id="rId6"/>
    <p:sldId id="451" r:id="rId7"/>
    <p:sldId id="437" r:id="rId8"/>
    <p:sldId id="438" r:id="rId9"/>
    <p:sldId id="439" r:id="rId10"/>
    <p:sldId id="440" r:id="rId11"/>
    <p:sldId id="441" r:id="rId12"/>
    <p:sldId id="442" r:id="rId13"/>
    <p:sldId id="452" r:id="rId14"/>
    <p:sldId id="456" r:id="rId15"/>
    <p:sldId id="457" r:id="rId16"/>
    <p:sldId id="465" r:id="rId17"/>
    <p:sldId id="466" r:id="rId18"/>
    <p:sldId id="467" r:id="rId19"/>
    <p:sldId id="470" r:id="rId20"/>
    <p:sldId id="468" r:id="rId21"/>
    <p:sldId id="471" r:id="rId22"/>
    <p:sldId id="459" r:id="rId23"/>
    <p:sldId id="469" r:id="rId24"/>
    <p:sldId id="434"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2220" y="-102"/>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notesViewPr>
    <p:cSldViewPr>
      <p:cViewPr varScale="1">
        <p:scale>
          <a:sx n="138" d="100"/>
          <a:sy n="138" d="100"/>
        </p:scale>
        <p:origin x="-96" y="-30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F67FF5-4C6E-468C-AA60-C5C8B92BCDB0}" type="datetimeFigureOut">
              <a:rPr lang="en-US" smtClean="0"/>
              <a:pPr/>
              <a:t>2019-04-01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D2FB6F-9887-4A68-B29C-BAA4F2A5454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2D2FB6F-9887-4A68-B29C-BAA4F2A5454E}" type="slidenum">
              <a:rPr lang="en-US" smtClean="0"/>
              <a:pPr/>
              <a:t>23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2D2FB6F-9887-4A68-B29C-BAA4F2A5454E}" type="slidenum">
              <a:rPr lang="en-US" smtClean="0"/>
              <a:pPr/>
              <a:t>24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29735B1-7282-48DA-9465-4EDD79E90AAC}" type="datetimeFigureOut">
              <a:rPr lang="en-US" smtClean="0"/>
              <a:pPr/>
              <a:t>2019-04-01</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3692087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9735B1-7282-48DA-9465-4EDD79E90AAC}" type="datetimeFigureOut">
              <a:rPr lang="en-US" smtClean="0"/>
              <a:pPr/>
              <a:t>2019-04-01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451871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9735B1-7282-48DA-9465-4EDD79E90AAC}" type="datetimeFigureOut">
              <a:rPr lang="en-US" smtClean="0"/>
              <a:pPr/>
              <a:t>2019-04-01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2462479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29735B1-7282-48DA-9465-4EDD79E90AAC}" type="datetimeFigureOut">
              <a:rPr lang="en-US" smtClean="0"/>
              <a:pPr/>
              <a:t>2019-04-01</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2836063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9735B1-7282-48DA-9465-4EDD79E90AAC}" type="datetimeFigureOut">
              <a:rPr lang="en-US" smtClean="0"/>
              <a:pPr/>
              <a:t>2019-04-01</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2852145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29735B1-7282-48DA-9465-4EDD79E90AAC}" type="datetimeFigureOut">
              <a:rPr lang="en-US" smtClean="0"/>
              <a:pPr/>
              <a:t>2019-04-01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4081010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29735B1-7282-48DA-9465-4EDD79E90AAC}" type="datetimeFigureOut">
              <a:rPr lang="en-US" smtClean="0"/>
              <a:pPr/>
              <a:t>2019-04-01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612487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9735B1-7282-48DA-9465-4EDD79E90AAC}" type="datetimeFigureOut">
              <a:rPr lang="en-US" smtClean="0"/>
              <a:pPr/>
              <a:t>2019-04-01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4056970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9735B1-7282-48DA-9465-4EDD79E90AAC}" type="datetimeFigureOut">
              <a:rPr lang="en-US" smtClean="0"/>
              <a:pPr/>
              <a:t>2019-04-01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3662278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9735B1-7282-48DA-9465-4EDD79E90AAC}" type="datetimeFigureOut">
              <a:rPr lang="en-US" smtClean="0"/>
              <a:pPr/>
              <a:t>2019-04-01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2296109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9735B1-7282-48DA-9465-4EDD79E90AAC}" type="datetimeFigureOut">
              <a:rPr lang="en-US" smtClean="0"/>
              <a:pPr/>
              <a:t>2019-04-01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1621835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9735B1-7282-48DA-9465-4EDD79E90AAC}" type="datetimeFigureOut">
              <a:rPr lang="en-US" smtClean="0"/>
              <a:pPr/>
              <a:t>2019-04-01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C2F5A1-AD0E-4C6D-9194-AEE49E2FA91C}" type="slidenum">
              <a:rPr lang="en-US" smtClean="0"/>
              <a:pPr/>
              <a:t>‹#›</a:t>
            </a:fld>
            <a:endParaRPr lang="en-US"/>
          </a:p>
        </p:txBody>
      </p:sp>
      <p:sp>
        <p:nvSpPr>
          <p:cNvPr id="7" name="Title 1"/>
          <p:cNvSpPr txBox="1">
            <a:spLocks/>
          </p:cNvSpPr>
          <p:nvPr userDrawn="1"/>
        </p:nvSpPr>
        <p:spPr>
          <a:xfrm>
            <a:off x="0" y="0"/>
            <a:ext cx="9144000" cy="3048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000" b="0" i="0" u="none" strike="noStrike" kern="1200" cap="none" spc="0" normalizeH="0" baseline="0" noProof="0" dirty="0" smtClean="0">
                <a:ln>
                  <a:noFill/>
                </a:ln>
                <a:solidFill>
                  <a:schemeClr val="tx1"/>
                </a:solidFill>
                <a:effectLst/>
                <a:uLnTx/>
                <a:uFillTx/>
                <a:latin typeface="+mj-lt"/>
                <a:ea typeface="+mj-ea"/>
                <a:cs typeface="+mj-cs"/>
              </a:rPr>
              <a:t>SD5953:  Successful Project Management –  AGILE Software Development</a:t>
            </a:r>
            <a:endParaRPr kumimoji="0" lang="en-US" sz="1000" b="0" i="0" u="none" strike="noStrike" kern="1200" cap="none" spc="0" normalizeH="0" baseline="0" noProof="0" dirty="0">
              <a:ln>
                <a:noFill/>
              </a:ln>
              <a:solidFill>
                <a:schemeClr val="tx1"/>
              </a:solidFill>
              <a:effectLst/>
              <a:uLnTx/>
              <a:uFillTx/>
              <a:latin typeface="+mj-lt"/>
              <a:ea typeface="+mj-ea"/>
              <a:cs typeface="+mj-cs"/>
            </a:endParaRPr>
          </a:p>
        </p:txBody>
      </p:sp>
      <p:pic>
        <p:nvPicPr>
          <p:cNvPr id="8" name="Picture 2" descr="http://www.polyu.edu.hk/cpa/polyu/templates/polyu/images/logo_polyu.gif"/>
          <p:cNvPicPr>
            <a:picLocks noChangeAspect="1" noChangeArrowheads="1"/>
          </p:cNvPicPr>
          <p:nvPr userDrawn="1"/>
        </p:nvPicPr>
        <p:blipFill>
          <a:blip r:embed="rId13" cstate="print"/>
          <a:srcRect/>
          <a:stretch>
            <a:fillRect/>
          </a:stretch>
        </p:blipFill>
        <p:spPr bwMode="auto">
          <a:xfrm>
            <a:off x="3581400" y="6324600"/>
            <a:ext cx="2022476" cy="466726"/>
          </a:xfrm>
          <a:prstGeom prst="rect">
            <a:avLst/>
          </a:prstGeom>
          <a:noFill/>
        </p:spPr>
      </p:pic>
    </p:spTree>
    <p:extLst>
      <p:ext uri="{BB962C8B-B14F-4D97-AF65-F5344CB8AC3E}">
        <p14:creationId xmlns="" xmlns:p14="http://schemas.microsoft.com/office/powerpoint/2010/main" val="34639765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en.wikipedia.org/wiki/Agile_software_development"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en.wikipedia.org/wiki/Agile_software_development"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en.wikipedia.org/wiki/Agile_software_development"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en.wikipedia.org/wiki/Agile_software_development"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youtube.com/watch?v=LkhLZ7_KZ5w" TargetMode="External"/><Relationship Id="rId2" Type="http://schemas.openxmlformats.org/officeDocument/2006/relationships/hyperlink" Target="http://www.youtube.com/watch?v=XP4o0ArkP4s" TargetMode="External"/><Relationship Id="rId1" Type="http://schemas.openxmlformats.org/officeDocument/2006/relationships/slideLayout" Target="../slideLayouts/slideLayout2.xml"/><Relationship Id="rId4" Type="http://schemas.openxmlformats.org/officeDocument/2006/relationships/hyperlink" Target="https://www.youtube.com/watch?v=7H67V6noueE"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en.wikipedia.org/wiki/Agile_software_development"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agilemanifesto.org/"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en.wikipedia.org/wiki/Agile_software_development"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en.wikipedia.org/wiki/Agile_software_developmen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0"/>
            <a:ext cx="9144000" cy="3676651"/>
          </a:xfrm>
          <a:solidFill>
            <a:schemeClr val="bg1"/>
          </a:solidFill>
        </p:spPr>
        <p:txBody>
          <a:bodyPr>
            <a:normAutofit/>
          </a:bodyPr>
          <a:lstStyle/>
          <a:p>
            <a:r>
              <a:rPr lang="en-US" sz="4000" dirty="0" smtClean="0"/>
              <a:t>SD5953</a:t>
            </a:r>
            <a:br>
              <a:rPr lang="en-US" sz="4000" dirty="0" smtClean="0"/>
            </a:br>
            <a:r>
              <a:rPr lang="en-US" sz="4000" dirty="0" smtClean="0"/>
              <a:t> </a:t>
            </a:r>
            <a:br>
              <a:rPr lang="en-US" sz="4000" dirty="0" smtClean="0"/>
            </a:br>
            <a:r>
              <a:rPr lang="en-US" sz="4000" dirty="0" smtClean="0"/>
              <a:t>Successful Project Management</a:t>
            </a:r>
            <a:br>
              <a:rPr lang="en-US" sz="4000" dirty="0" smtClean="0"/>
            </a:br>
            <a:r>
              <a:rPr lang="en-US" sz="4000" dirty="0" smtClean="0"/>
              <a:t> </a:t>
            </a:r>
            <a:br>
              <a:rPr lang="en-US" sz="4000" dirty="0" smtClean="0"/>
            </a:br>
            <a:r>
              <a:rPr lang="en-US" sz="4000" b="1" dirty="0" smtClean="0">
                <a:solidFill>
                  <a:srgbClr val="FF0000"/>
                </a:solidFill>
              </a:rPr>
              <a:t>AGILE SOFTWARE DEVELOPMENT</a:t>
            </a:r>
            <a:endParaRPr lang="en-US" sz="4000" b="1" dirty="0">
              <a:solidFill>
                <a:srgbClr val="FF0000"/>
              </a:solidFill>
            </a:endParaRPr>
          </a:p>
        </p:txBody>
      </p:sp>
      <p:sp>
        <p:nvSpPr>
          <p:cNvPr id="5" name="Subtitle 4"/>
          <p:cNvSpPr>
            <a:spLocks noGrp="1"/>
          </p:cNvSpPr>
          <p:nvPr>
            <p:ph type="subTitle" idx="1"/>
          </p:nvPr>
        </p:nvSpPr>
        <p:spPr>
          <a:xfrm>
            <a:off x="0" y="4114800"/>
            <a:ext cx="9144000" cy="1371600"/>
          </a:xfrm>
        </p:spPr>
        <p:txBody>
          <a:bodyPr/>
          <a:lstStyle/>
          <a:p>
            <a:r>
              <a:rPr lang="en-US" dirty="0" smtClean="0"/>
              <a:t>School of Design</a:t>
            </a:r>
          </a:p>
          <a:p>
            <a:r>
              <a:rPr lang="en-US" dirty="0" smtClean="0"/>
              <a:t>The Polytechnic University of Hong Kong</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 Principles:  01 - 04</a:t>
            </a:r>
            <a:endParaRPr lang="en-US" dirty="0"/>
          </a:p>
        </p:txBody>
      </p:sp>
      <p:sp>
        <p:nvSpPr>
          <p:cNvPr id="3" name="Content Placeholder 2"/>
          <p:cNvSpPr>
            <a:spLocks noGrp="1"/>
          </p:cNvSpPr>
          <p:nvPr>
            <p:ph idx="1"/>
          </p:nvPr>
        </p:nvSpPr>
        <p:spPr/>
        <p:txBody>
          <a:bodyPr>
            <a:normAutofit/>
          </a:bodyPr>
          <a:lstStyle/>
          <a:p>
            <a:pPr>
              <a:spcBef>
                <a:spcPts val="1800"/>
              </a:spcBef>
            </a:pPr>
            <a:endParaRPr lang="en-US" dirty="0" smtClean="0"/>
          </a:p>
          <a:p>
            <a:pPr>
              <a:spcBef>
                <a:spcPts val="1800"/>
              </a:spcBef>
            </a:pPr>
            <a:r>
              <a:rPr lang="en-US" dirty="0" smtClean="0"/>
              <a:t>Customer satisfaction via rapid delivery of useful software</a:t>
            </a:r>
          </a:p>
          <a:p>
            <a:pPr>
              <a:spcBef>
                <a:spcPts val="1800"/>
              </a:spcBef>
            </a:pPr>
            <a:r>
              <a:rPr lang="en-US" dirty="0" smtClean="0"/>
              <a:t>Welcomes changes requirements, even late in development</a:t>
            </a:r>
          </a:p>
          <a:p>
            <a:pPr>
              <a:spcBef>
                <a:spcPts val="1800"/>
              </a:spcBef>
            </a:pPr>
            <a:r>
              <a:rPr lang="en-US" dirty="0" smtClean="0"/>
              <a:t>Frequent delivery of working software (in weeks, not months)</a:t>
            </a:r>
          </a:p>
          <a:p>
            <a:pPr>
              <a:spcBef>
                <a:spcPts val="1800"/>
              </a:spcBef>
            </a:pPr>
            <a:r>
              <a:rPr lang="en-US" dirty="0" smtClean="0"/>
              <a:t>Working software is the principal measure of progress</a:t>
            </a:r>
          </a:p>
        </p:txBody>
      </p:sp>
      <p:sp>
        <p:nvSpPr>
          <p:cNvPr id="4" name="TextBox 3"/>
          <p:cNvSpPr txBox="1"/>
          <p:nvPr/>
        </p:nvSpPr>
        <p:spPr>
          <a:xfrm>
            <a:off x="152400" y="5943600"/>
            <a:ext cx="8839200" cy="246221"/>
          </a:xfrm>
          <a:prstGeom prst="rect">
            <a:avLst/>
          </a:prstGeom>
          <a:noFill/>
        </p:spPr>
        <p:txBody>
          <a:bodyPr wrap="square" rtlCol="0">
            <a:spAutoFit/>
          </a:bodyPr>
          <a:lstStyle/>
          <a:p>
            <a:pPr algn="ctr"/>
            <a:r>
              <a:rPr lang="en-US" sz="1000" dirty="0" smtClean="0">
                <a:hlinkClick r:id="rId2"/>
              </a:rPr>
              <a:t>http://en.wikipedia.org/wiki/Agile_software_development</a:t>
            </a:r>
            <a:endParaRPr lang="en-US" sz="1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 Principles:  05 – 08</a:t>
            </a:r>
            <a:endParaRPr lang="en-US" dirty="0"/>
          </a:p>
        </p:txBody>
      </p:sp>
      <p:sp>
        <p:nvSpPr>
          <p:cNvPr id="3" name="Content Placeholder 2"/>
          <p:cNvSpPr>
            <a:spLocks noGrp="1"/>
          </p:cNvSpPr>
          <p:nvPr>
            <p:ph idx="1"/>
          </p:nvPr>
        </p:nvSpPr>
        <p:spPr/>
        <p:txBody>
          <a:bodyPr>
            <a:normAutofit/>
          </a:bodyPr>
          <a:lstStyle/>
          <a:p>
            <a:pPr>
              <a:spcBef>
                <a:spcPts val="1800"/>
              </a:spcBef>
            </a:pPr>
            <a:endParaRPr lang="en-US" dirty="0" smtClean="0"/>
          </a:p>
          <a:p>
            <a:pPr>
              <a:spcBef>
                <a:spcPts val="1800"/>
              </a:spcBef>
            </a:pPr>
            <a:r>
              <a:rPr lang="en-US" dirty="0" smtClean="0"/>
              <a:t>Constant, sustainable pace of development</a:t>
            </a:r>
          </a:p>
          <a:p>
            <a:pPr>
              <a:spcBef>
                <a:spcPts val="1800"/>
              </a:spcBef>
            </a:pPr>
            <a:r>
              <a:rPr lang="en-US" dirty="0" smtClean="0"/>
              <a:t>Close collaboration between business and developers</a:t>
            </a:r>
          </a:p>
          <a:p>
            <a:pPr>
              <a:spcBef>
                <a:spcPts val="1800"/>
              </a:spcBef>
            </a:pPr>
            <a:r>
              <a:rPr lang="en-US" dirty="0" smtClean="0"/>
              <a:t>Face-to-face conversation is the best form of communication</a:t>
            </a:r>
          </a:p>
          <a:p>
            <a:pPr>
              <a:spcBef>
                <a:spcPts val="1800"/>
              </a:spcBef>
            </a:pPr>
            <a:r>
              <a:rPr lang="en-US" dirty="0" smtClean="0"/>
              <a:t>Projects are done best by trusted, motivated individuals</a:t>
            </a:r>
          </a:p>
        </p:txBody>
      </p:sp>
      <p:sp>
        <p:nvSpPr>
          <p:cNvPr id="4" name="TextBox 3"/>
          <p:cNvSpPr txBox="1"/>
          <p:nvPr/>
        </p:nvSpPr>
        <p:spPr>
          <a:xfrm>
            <a:off x="152400" y="5943600"/>
            <a:ext cx="8839200" cy="246221"/>
          </a:xfrm>
          <a:prstGeom prst="rect">
            <a:avLst/>
          </a:prstGeom>
          <a:noFill/>
        </p:spPr>
        <p:txBody>
          <a:bodyPr wrap="square" rtlCol="0">
            <a:spAutoFit/>
          </a:bodyPr>
          <a:lstStyle/>
          <a:p>
            <a:pPr algn="ctr"/>
            <a:r>
              <a:rPr lang="en-US" sz="1000" dirty="0" smtClean="0">
                <a:hlinkClick r:id="rId2"/>
              </a:rPr>
              <a:t>http://en.wikipedia.org/wiki/Agile_software_development</a:t>
            </a:r>
            <a:endParaRPr lang="en-US" sz="1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 Principles:  09 - 12</a:t>
            </a:r>
            <a:endParaRPr lang="en-US" dirty="0"/>
          </a:p>
        </p:txBody>
      </p:sp>
      <p:sp>
        <p:nvSpPr>
          <p:cNvPr id="3" name="Content Placeholder 2"/>
          <p:cNvSpPr>
            <a:spLocks noGrp="1"/>
          </p:cNvSpPr>
          <p:nvPr>
            <p:ph idx="1"/>
          </p:nvPr>
        </p:nvSpPr>
        <p:spPr/>
        <p:txBody>
          <a:bodyPr/>
          <a:lstStyle/>
          <a:p>
            <a:pPr>
              <a:spcBef>
                <a:spcPts val="1800"/>
              </a:spcBef>
            </a:pPr>
            <a:endParaRPr lang="en-US" dirty="0" smtClean="0"/>
          </a:p>
          <a:p>
            <a:pPr>
              <a:spcBef>
                <a:spcPts val="1800"/>
              </a:spcBef>
            </a:pPr>
            <a:r>
              <a:rPr lang="en-US" dirty="0" smtClean="0"/>
              <a:t>Continuous attention to technical excellence and good design</a:t>
            </a:r>
          </a:p>
          <a:p>
            <a:pPr>
              <a:spcBef>
                <a:spcPts val="1800"/>
              </a:spcBef>
            </a:pPr>
            <a:r>
              <a:rPr lang="en-US" dirty="0" smtClean="0"/>
              <a:t>Simplicity - minimizing unnecessary work - is essential</a:t>
            </a:r>
          </a:p>
          <a:p>
            <a:pPr>
              <a:spcBef>
                <a:spcPts val="1800"/>
              </a:spcBef>
            </a:pPr>
            <a:r>
              <a:rPr lang="en-US" dirty="0" smtClean="0"/>
              <a:t>Self-organizing teams are the most effective working model</a:t>
            </a:r>
          </a:p>
          <a:p>
            <a:pPr>
              <a:spcBef>
                <a:spcPts val="1800"/>
              </a:spcBef>
            </a:pPr>
            <a:r>
              <a:rPr lang="en-US" dirty="0" smtClean="0"/>
              <a:t>Regular adaptation to changing circumstances is inevitable</a:t>
            </a:r>
          </a:p>
        </p:txBody>
      </p:sp>
      <p:sp>
        <p:nvSpPr>
          <p:cNvPr id="4" name="TextBox 3"/>
          <p:cNvSpPr txBox="1"/>
          <p:nvPr/>
        </p:nvSpPr>
        <p:spPr>
          <a:xfrm>
            <a:off x="152400" y="5943600"/>
            <a:ext cx="8839200" cy="246221"/>
          </a:xfrm>
          <a:prstGeom prst="rect">
            <a:avLst/>
          </a:prstGeom>
          <a:noFill/>
        </p:spPr>
        <p:txBody>
          <a:bodyPr wrap="square" rtlCol="0">
            <a:spAutoFit/>
          </a:bodyPr>
          <a:lstStyle/>
          <a:p>
            <a:pPr algn="ctr"/>
            <a:r>
              <a:rPr lang="en-US" sz="1000" dirty="0" smtClean="0">
                <a:hlinkClick r:id="rId2"/>
              </a:rPr>
              <a:t>http://en.wikipedia.org/wiki/Agile_software_development</a:t>
            </a:r>
            <a:endParaRPr lang="en-US" sz="1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10600" cy="1143000"/>
          </a:xfrm>
        </p:spPr>
        <p:txBody>
          <a:bodyPr>
            <a:normAutofit/>
          </a:bodyPr>
          <a:lstStyle/>
          <a:p>
            <a:r>
              <a:rPr lang="en-US" dirty="0" smtClean="0"/>
              <a:t>AGILE Illustrated</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2427839" y="1447801"/>
            <a:ext cx="4288323" cy="4267199"/>
          </a:xfrm>
          <a:prstGeom prst="rect">
            <a:avLst/>
          </a:prstGeom>
          <a:noFill/>
          <a:ln w="9525">
            <a:solidFill>
              <a:schemeClr val="tx1"/>
            </a:solidFill>
            <a:miter lim="800000"/>
            <a:headEnd/>
            <a:tailEnd/>
          </a:ln>
          <a:effectLst/>
        </p:spPr>
      </p:pic>
      <p:sp>
        <p:nvSpPr>
          <p:cNvPr id="4" name="TextBox 3"/>
          <p:cNvSpPr txBox="1"/>
          <p:nvPr/>
        </p:nvSpPr>
        <p:spPr>
          <a:xfrm>
            <a:off x="152400" y="5986046"/>
            <a:ext cx="8839200" cy="246221"/>
          </a:xfrm>
          <a:prstGeom prst="rect">
            <a:avLst/>
          </a:prstGeom>
          <a:noFill/>
        </p:spPr>
        <p:txBody>
          <a:bodyPr wrap="square" rtlCol="0">
            <a:spAutoFit/>
          </a:bodyPr>
          <a:lstStyle/>
          <a:p>
            <a:pPr algn="ctr"/>
            <a:r>
              <a:rPr lang="en-US" sz="1000" dirty="0" smtClean="0">
                <a:hlinkClick r:id="rId3"/>
              </a:rPr>
              <a:t>http://en.wikipedia.org/wiki/Agile_software_development</a:t>
            </a:r>
            <a:endParaRPr lang="en-US" sz="1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130425"/>
            <a:ext cx="8610600" cy="1470025"/>
          </a:xfrm>
        </p:spPr>
        <p:txBody>
          <a:bodyPr>
            <a:normAutofit/>
          </a:bodyPr>
          <a:lstStyle/>
          <a:p>
            <a:r>
              <a:rPr lang="en-US" b="1" dirty="0" smtClean="0">
                <a:solidFill>
                  <a:srgbClr val="FF0000"/>
                </a:solidFill>
              </a:rPr>
              <a:t>AGILE SOFTWARE DEVELOPMENT</a:t>
            </a:r>
            <a:endParaRPr lang="en-US" b="1" dirty="0">
              <a:solidFill>
                <a:srgbClr val="FF0000"/>
              </a:solidFill>
            </a:endParaRPr>
          </a:p>
        </p:txBody>
      </p:sp>
      <p:sp>
        <p:nvSpPr>
          <p:cNvPr id="3" name="Subtitle 2"/>
          <p:cNvSpPr>
            <a:spLocks noGrp="1"/>
          </p:cNvSpPr>
          <p:nvPr>
            <p:ph type="subTitle" idx="1"/>
          </p:nvPr>
        </p:nvSpPr>
        <p:spPr/>
        <p:txBody>
          <a:bodyPr/>
          <a:lstStyle/>
          <a:p>
            <a:r>
              <a:rPr lang="en-US" b="1" dirty="0" smtClean="0">
                <a:solidFill>
                  <a:schemeClr val="tx1"/>
                </a:solidFill>
              </a:rPr>
              <a:t>Extreme Programming</a:t>
            </a:r>
            <a:endParaRPr lang="en-US" b="1" dirty="0">
              <a:solidFill>
                <a:schemeClr val="tx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AGILE &amp; Extreme Programming</a:t>
            </a:r>
            <a:endParaRPr lang="en-US" dirty="0"/>
          </a:p>
        </p:txBody>
      </p:sp>
      <p:sp>
        <p:nvSpPr>
          <p:cNvPr id="3" name="Content Placeholder 2"/>
          <p:cNvSpPr>
            <a:spLocks noGrp="1"/>
          </p:cNvSpPr>
          <p:nvPr>
            <p:ph idx="1"/>
          </p:nvPr>
        </p:nvSpPr>
        <p:spPr/>
        <p:txBody>
          <a:bodyPr>
            <a:normAutofit/>
          </a:bodyPr>
          <a:lstStyle/>
          <a:p>
            <a:pPr algn="just">
              <a:spcBef>
                <a:spcPts val="1800"/>
              </a:spcBef>
            </a:pPr>
            <a:r>
              <a:rPr lang="en-US" dirty="0" smtClean="0"/>
              <a:t>Extreme Programming (XP) is one of the first Agile-influenced Software Development approaches to go mainstream. It was very popular with companies during the dot-com boom.</a:t>
            </a:r>
          </a:p>
          <a:p>
            <a:pPr algn="just">
              <a:spcBef>
                <a:spcPts val="1800"/>
              </a:spcBef>
            </a:pPr>
            <a:r>
              <a:rPr lang="en-US" dirty="0" smtClean="0"/>
              <a:t>XP is also very popular with customers because it puts their fulfillment, priorities and satisfaction first.</a:t>
            </a:r>
          </a:p>
          <a:p>
            <a:pPr algn="just">
              <a:spcBef>
                <a:spcPts val="1800"/>
              </a:spcBef>
            </a:pPr>
            <a:r>
              <a:rPr lang="en-US" dirty="0" smtClean="0"/>
              <a:t>XP aims to quickly deliver product to customers with their highest priority features developed first, at the highest possible quality.  Speed, utility and quality are the themes.</a:t>
            </a:r>
          </a:p>
        </p:txBody>
      </p:sp>
      <p:sp>
        <p:nvSpPr>
          <p:cNvPr id="4" name="TextBox 3"/>
          <p:cNvSpPr txBox="1"/>
          <p:nvPr/>
        </p:nvSpPr>
        <p:spPr>
          <a:xfrm>
            <a:off x="152400" y="5986046"/>
            <a:ext cx="8839200" cy="246221"/>
          </a:xfrm>
          <a:prstGeom prst="rect">
            <a:avLst/>
          </a:prstGeom>
          <a:noFill/>
        </p:spPr>
        <p:txBody>
          <a:bodyPr wrap="square" rtlCol="0">
            <a:spAutoFit/>
          </a:bodyPr>
          <a:lstStyle/>
          <a:p>
            <a:pPr algn="ctr"/>
            <a:r>
              <a:rPr lang="en-US" sz="1000" dirty="0" smtClean="0"/>
              <a:t>http://en.wikipedia.org/wiki/Extreme_programming_practices</a:t>
            </a:r>
            <a:endParaRPr lang="en-US" sz="1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AGILE &amp; Extreme Programming</a:t>
            </a:r>
            <a:endParaRPr lang="en-US" dirty="0"/>
          </a:p>
        </p:txBody>
      </p:sp>
      <p:sp>
        <p:nvSpPr>
          <p:cNvPr id="3" name="Content Placeholder 2"/>
          <p:cNvSpPr>
            <a:spLocks noGrp="1"/>
          </p:cNvSpPr>
          <p:nvPr>
            <p:ph idx="1"/>
          </p:nvPr>
        </p:nvSpPr>
        <p:spPr/>
        <p:txBody>
          <a:bodyPr>
            <a:normAutofit/>
          </a:bodyPr>
          <a:lstStyle/>
          <a:p>
            <a:pPr algn="just">
              <a:spcBef>
                <a:spcPts val="1800"/>
              </a:spcBef>
            </a:pPr>
            <a:r>
              <a:rPr lang="en-US" dirty="0" smtClean="0"/>
              <a:t>XP is popular with IT professionals because it is inclusive. Managers, customers, and developers are all on a “flat” team that has dedicated itself to delivering high quality software.</a:t>
            </a:r>
          </a:p>
          <a:p>
            <a:pPr algn="just">
              <a:spcBef>
                <a:spcPts val="1800"/>
              </a:spcBef>
            </a:pPr>
            <a:r>
              <a:rPr lang="en-US" dirty="0" smtClean="0"/>
              <a:t>XP stresses four important themes:</a:t>
            </a:r>
          </a:p>
          <a:p>
            <a:pPr lvl="6" algn="just">
              <a:spcBef>
                <a:spcPts val="1800"/>
              </a:spcBef>
            </a:pPr>
            <a:r>
              <a:rPr lang="en-US" sz="2400" dirty="0" smtClean="0"/>
              <a:t>Communication</a:t>
            </a:r>
          </a:p>
          <a:p>
            <a:pPr lvl="6" algn="just">
              <a:spcBef>
                <a:spcPts val="1800"/>
              </a:spcBef>
            </a:pPr>
            <a:r>
              <a:rPr lang="en-US" sz="2400" dirty="0" smtClean="0"/>
              <a:t>Simplicity</a:t>
            </a:r>
          </a:p>
          <a:p>
            <a:pPr lvl="6" algn="just">
              <a:spcBef>
                <a:spcPts val="1800"/>
              </a:spcBef>
            </a:pPr>
            <a:r>
              <a:rPr lang="en-US" sz="2400" dirty="0" smtClean="0"/>
              <a:t>Feedback</a:t>
            </a:r>
          </a:p>
          <a:p>
            <a:pPr lvl="6" algn="just">
              <a:spcBef>
                <a:spcPts val="1800"/>
              </a:spcBef>
            </a:pPr>
            <a:r>
              <a:rPr lang="en-US" sz="2400" dirty="0" smtClean="0"/>
              <a:t>Courage</a:t>
            </a:r>
            <a:endParaRPr lang="en-US" dirty="0"/>
          </a:p>
        </p:txBody>
      </p:sp>
      <p:sp>
        <p:nvSpPr>
          <p:cNvPr id="4" name="TextBox 3"/>
          <p:cNvSpPr txBox="1"/>
          <p:nvPr/>
        </p:nvSpPr>
        <p:spPr>
          <a:xfrm>
            <a:off x="152400" y="5986046"/>
            <a:ext cx="8839200" cy="246221"/>
          </a:xfrm>
          <a:prstGeom prst="rect">
            <a:avLst/>
          </a:prstGeom>
          <a:noFill/>
        </p:spPr>
        <p:txBody>
          <a:bodyPr wrap="square" rtlCol="0">
            <a:spAutoFit/>
          </a:bodyPr>
          <a:lstStyle/>
          <a:p>
            <a:pPr algn="ctr"/>
            <a:r>
              <a:rPr lang="en-US" sz="1000" dirty="0" smtClean="0"/>
              <a:t>http://en.wikipedia.org/wiki/Extreme_programming_practices</a:t>
            </a:r>
            <a:endParaRPr lang="en-US" sz="1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Extreme Programming (XP) Practices</a:t>
            </a:r>
            <a:endParaRPr lang="en-US" dirty="0"/>
          </a:p>
        </p:txBody>
      </p:sp>
      <p:sp>
        <p:nvSpPr>
          <p:cNvPr id="3" name="Content Placeholder 2"/>
          <p:cNvSpPr>
            <a:spLocks noGrp="1"/>
          </p:cNvSpPr>
          <p:nvPr>
            <p:ph idx="1"/>
          </p:nvPr>
        </p:nvSpPr>
        <p:spPr/>
        <p:txBody>
          <a:bodyPr>
            <a:normAutofit/>
          </a:bodyPr>
          <a:lstStyle/>
          <a:p>
            <a:pPr algn="just">
              <a:spcBef>
                <a:spcPts val="1800"/>
              </a:spcBef>
            </a:pPr>
            <a:r>
              <a:rPr lang="en-US" dirty="0" smtClean="0"/>
              <a:t>The main planning process within XP is the </a:t>
            </a:r>
            <a:r>
              <a:rPr lang="en-US" u="sng" dirty="0" smtClean="0"/>
              <a:t>Planning Game</a:t>
            </a:r>
            <a:r>
              <a:rPr lang="en-US" dirty="0" smtClean="0"/>
              <a:t>, whose purpose is to guide production.  Instead of trying to predict exact delivery dates, the Planning Game “steers the project" to delivery using a flexible, collaborative approach.</a:t>
            </a:r>
          </a:p>
          <a:p>
            <a:pPr algn="just">
              <a:spcBef>
                <a:spcPts val="1800"/>
              </a:spcBef>
            </a:pPr>
            <a:r>
              <a:rPr lang="en-US" dirty="0" smtClean="0"/>
              <a:t>The Planning Game occurs once per iteration, </a:t>
            </a:r>
            <a:r>
              <a:rPr lang="en-US" u="sng" dirty="0" smtClean="0"/>
              <a:t>usually every week</a:t>
            </a:r>
            <a:r>
              <a:rPr lang="en-US" dirty="0" smtClean="0"/>
              <a:t>.  It is normally divided into two parts:</a:t>
            </a:r>
          </a:p>
          <a:p>
            <a:pPr lvl="5" algn="just">
              <a:spcBef>
                <a:spcPts val="1800"/>
              </a:spcBef>
            </a:pPr>
            <a:r>
              <a:rPr lang="en-US" sz="2400" dirty="0" smtClean="0"/>
              <a:t>Release Planning</a:t>
            </a:r>
          </a:p>
          <a:p>
            <a:pPr lvl="5" algn="just">
              <a:spcBef>
                <a:spcPts val="1800"/>
              </a:spcBef>
            </a:pPr>
            <a:r>
              <a:rPr lang="en-US" sz="2400" dirty="0" smtClean="0"/>
              <a:t>Iteration Planning</a:t>
            </a:r>
          </a:p>
        </p:txBody>
      </p:sp>
      <p:sp>
        <p:nvSpPr>
          <p:cNvPr id="5" name="TextBox 4"/>
          <p:cNvSpPr txBox="1"/>
          <p:nvPr/>
        </p:nvSpPr>
        <p:spPr>
          <a:xfrm>
            <a:off x="152400" y="5986046"/>
            <a:ext cx="8839200" cy="246221"/>
          </a:xfrm>
          <a:prstGeom prst="rect">
            <a:avLst/>
          </a:prstGeom>
          <a:noFill/>
        </p:spPr>
        <p:txBody>
          <a:bodyPr wrap="square" rtlCol="0">
            <a:spAutoFit/>
          </a:bodyPr>
          <a:lstStyle/>
          <a:p>
            <a:pPr algn="ctr"/>
            <a:r>
              <a:rPr lang="en-US" sz="1000" dirty="0" smtClean="0"/>
              <a:t>http://en.wikipedia.org/wiki/Extreme_programming_practices</a:t>
            </a:r>
            <a:endParaRPr lang="en-US" sz="1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Release Planning (Stage 1)</a:t>
            </a:r>
            <a:endParaRPr lang="en-US" dirty="0"/>
          </a:p>
        </p:txBody>
      </p:sp>
      <p:sp>
        <p:nvSpPr>
          <p:cNvPr id="3" name="Content Placeholder 2"/>
          <p:cNvSpPr>
            <a:spLocks noGrp="1"/>
          </p:cNvSpPr>
          <p:nvPr>
            <p:ph idx="1"/>
          </p:nvPr>
        </p:nvSpPr>
        <p:spPr/>
        <p:txBody>
          <a:bodyPr>
            <a:normAutofit/>
          </a:bodyPr>
          <a:lstStyle/>
          <a:p>
            <a:pPr marL="0" indent="0" algn="just">
              <a:spcBef>
                <a:spcPts val="1800"/>
              </a:spcBef>
              <a:buNone/>
            </a:pPr>
            <a:r>
              <a:rPr lang="en-US" b="1" dirty="0" smtClean="0"/>
              <a:t>Release Planning</a:t>
            </a:r>
            <a:r>
              <a:rPr lang="en-US" dirty="0" smtClean="0"/>
              <a:t> involves both customers and developers, who meet and agree on </a:t>
            </a:r>
            <a:r>
              <a:rPr lang="en-US" b="1" i="1" dirty="0" smtClean="0"/>
              <a:t>what</a:t>
            </a:r>
            <a:r>
              <a:rPr lang="en-US" dirty="0" smtClean="0"/>
              <a:t> functionality will be in the next set of releases and </a:t>
            </a:r>
            <a:r>
              <a:rPr lang="en-US" b="1" i="1" dirty="0" smtClean="0"/>
              <a:t>when</a:t>
            </a:r>
            <a:r>
              <a:rPr lang="en-US" dirty="0" smtClean="0"/>
              <a:t> those releases will be delivered.  </a:t>
            </a:r>
          </a:p>
          <a:p>
            <a:pPr marL="0" indent="0" algn="just">
              <a:spcBef>
                <a:spcPts val="1800"/>
              </a:spcBef>
              <a:buNone/>
            </a:pPr>
            <a:r>
              <a:rPr lang="en-US" dirty="0" smtClean="0"/>
              <a:t>There are three phases:</a:t>
            </a:r>
          </a:p>
          <a:p>
            <a:pPr lvl="1">
              <a:spcBef>
                <a:spcPts val="1800"/>
              </a:spcBef>
              <a:buNone/>
            </a:pPr>
            <a:r>
              <a:rPr lang="en-US" dirty="0" smtClean="0"/>
              <a:t>1.  </a:t>
            </a:r>
            <a:r>
              <a:rPr lang="en-US" u="sng" dirty="0" smtClean="0"/>
              <a:t>Exploration</a:t>
            </a:r>
            <a:r>
              <a:rPr lang="en-US" dirty="0" smtClean="0"/>
              <a:t>: In this phase the customer will provide a shortlist of high-value requirements for the system. These will be written down on user story cards.</a:t>
            </a:r>
          </a:p>
        </p:txBody>
      </p:sp>
      <p:sp>
        <p:nvSpPr>
          <p:cNvPr id="4" name="TextBox 3"/>
          <p:cNvSpPr txBox="1"/>
          <p:nvPr/>
        </p:nvSpPr>
        <p:spPr>
          <a:xfrm>
            <a:off x="152400" y="5986046"/>
            <a:ext cx="8839200" cy="246221"/>
          </a:xfrm>
          <a:prstGeom prst="rect">
            <a:avLst/>
          </a:prstGeom>
          <a:noFill/>
        </p:spPr>
        <p:txBody>
          <a:bodyPr wrap="square" rtlCol="0">
            <a:spAutoFit/>
          </a:bodyPr>
          <a:lstStyle/>
          <a:p>
            <a:pPr algn="ctr"/>
            <a:r>
              <a:rPr lang="en-US" sz="1000" dirty="0" smtClean="0"/>
              <a:t>http://en.wikipedia.org/wiki/Extreme_programming_practices</a:t>
            </a:r>
            <a:endParaRPr lang="en-US" sz="1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Release Planning (Stages 2 &amp; 3)</a:t>
            </a:r>
            <a:endParaRPr lang="en-US" dirty="0"/>
          </a:p>
        </p:txBody>
      </p:sp>
      <p:sp>
        <p:nvSpPr>
          <p:cNvPr id="3" name="Content Placeholder 2"/>
          <p:cNvSpPr>
            <a:spLocks noGrp="1"/>
          </p:cNvSpPr>
          <p:nvPr>
            <p:ph idx="1"/>
          </p:nvPr>
        </p:nvSpPr>
        <p:spPr/>
        <p:txBody>
          <a:bodyPr/>
          <a:lstStyle/>
          <a:p>
            <a:pPr marL="914400" lvl="1" indent="-457200">
              <a:spcBef>
                <a:spcPts val="1800"/>
              </a:spcBef>
              <a:buFont typeface="+mj-lt"/>
              <a:buAutoNum type="arabicPeriod"/>
            </a:pPr>
            <a:endParaRPr lang="en-US" dirty="0" smtClean="0"/>
          </a:p>
          <a:p>
            <a:pPr marL="914400" lvl="1" indent="-457200">
              <a:spcBef>
                <a:spcPts val="1800"/>
              </a:spcBef>
              <a:buNone/>
            </a:pPr>
            <a:r>
              <a:rPr lang="en-US" dirty="0" smtClean="0"/>
              <a:t>2.  </a:t>
            </a:r>
            <a:r>
              <a:rPr lang="en-US" u="sng" dirty="0" smtClean="0"/>
              <a:t>Commitment</a:t>
            </a:r>
            <a:r>
              <a:rPr lang="en-US" dirty="0" smtClean="0"/>
              <a:t>: In this phase customers and developers commit themselves to the functionality that will be included and the date when it will be released.</a:t>
            </a:r>
          </a:p>
          <a:p>
            <a:pPr marL="914400" lvl="1" indent="-457200">
              <a:spcBef>
                <a:spcPts val="1800"/>
              </a:spcBef>
              <a:buNone/>
            </a:pPr>
            <a:r>
              <a:rPr lang="en-US" dirty="0" smtClean="0"/>
              <a:t>3.  </a:t>
            </a:r>
            <a:r>
              <a:rPr lang="en-US" u="sng" dirty="0" smtClean="0"/>
              <a:t>Steering</a:t>
            </a:r>
            <a:r>
              <a:rPr lang="en-US" dirty="0" smtClean="0"/>
              <a:t>: In this phase the plan is adjusted.  New requirements can be added and/or existing requirements can be changed or removed.</a:t>
            </a:r>
          </a:p>
          <a:p>
            <a:pPr>
              <a:spcBef>
                <a:spcPts val="1800"/>
              </a:spcBef>
            </a:pPr>
            <a:endParaRPr lang="en-US" dirty="0"/>
          </a:p>
        </p:txBody>
      </p:sp>
      <p:sp>
        <p:nvSpPr>
          <p:cNvPr id="5" name="TextBox 4"/>
          <p:cNvSpPr txBox="1"/>
          <p:nvPr/>
        </p:nvSpPr>
        <p:spPr>
          <a:xfrm>
            <a:off x="152400" y="5986046"/>
            <a:ext cx="8839200" cy="246221"/>
          </a:xfrm>
          <a:prstGeom prst="rect">
            <a:avLst/>
          </a:prstGeom>
          <a:noFill/>
        </p:spPr>
        <p:txBody>
          <a:bodyPr wrap="square" rtlCol="0">
            <a:spAutoFit/>
          </a:bodyPr>
          <a:lstStyle/>
          <a:p>
            <a:pPr algn="ctr"/>
            <a:r>
              <a:rPr lang="en-US" sz="1000" dirty="0" smtClean="0"/>
              <a:t>http://en.wikipedia.org/wiki/Extreme_programming_practices</a:t>
            </a:r>
            <a:endParaRPr lang="en-US" sz="1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219200" y="2057400"/>
            <a:ext cx="6781800" cy="2743200"/>
          </a:xfrm>
          <a:prstGeom prst="rect">
            <a:avLst/>
          </a:prstGeom>
          <a:ln w="25400">
            <a:solidFill>
              <a:schemeClr val="tx1"/>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smtClean="0">
                <a:solidFill>
                  <a:srgbClr val="FF0000"/>
                </a:solidFill>
              </a:rPr>
              <a:t>IMPORTANT</a:t>
            </a:r>
          </a:p>
          <a:p>
            <a:endParaRPr lang="en-US" sz="3600" b="1" dirty="0" smtClean="0">
              <a:solidFill>
                <a:srgbClr val="FF0000"/>
              </a:solidFill>
            </a:endParaRPr>
          </a:p>
          <a:p>
            <a:r>
              <a:rPr lang="en-US" sz="3600" dirty="0" smtClean="0"/>
              <a:t>Please sit with the members </a:t>
            </a:r>
          </a:p>
          <a:p>
            <a:r>
              <a:rPr lang="en-US" sz="3600" dirty="0" smtClean="0"/>
              <a:t>of your final group project</a:t>
            </a:r>
          </a:p>
          <a:p>
            <a:endParaRPr lang="en-US" sz="3600" dirty="0"/>
          </a:p>
        </p:txBody>
      </p:sp>
    </p:spTree>
    <p:extLst>
      <p:ext uri="{BB962C8B-B14F-4D97-AF65-F5344CB8AC3E}">
        <p14:creationId xmlns:p14="http://schemas.microsoft.com/office/powerpoint/2010/main" xmlns="" val="38222122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XP:  Iteration </a:t>
            </a:r>
            <a:r>
              <a:rPr lang="en-US" dirty="0" smtClean="0"/>
              <a:t>Planning - A</a:t>
            </a:r>
            <a:endParaRPr lang="en-US" dirty="0"/>
          </a:p>
        </p:txBody>
      </p:sp>
      <p:sp>
        <p:nvSpPr>
          <p:cNvPr id="3" name="Content Placeholder 2"/>
          <p:cNvSpPr>
            <a:spLocks noGrp="1"/>
          </p:cNvSpPr>
          <p:nvPr>
            <p:ph idx="1"/>
          </p:nvPr>
        </p:nvSpPr>
        <p:spPr/>
        <p:txBody>
          <a:bodyPr>
            <a:normAutofit/>
          </a:bodyPr>
          <a:lstStyle/>
          <a:p>
            <a:pPr marL="0" indent="0" algn="just">
              <a:spcBef>
                <a:spcPts val="1800"/>
              </a:spcBef>
              <a:buNone/>
            </a:pPr>
            <a:r>
              <a:rPr lang="en-US" b="1" dirty="0" smtClean="0"/>
              <a:t>Iteration Planning</a:t>
            </a:r>
            <a:r>
              <a:rPr lang="en-US" dirty="0" smtClean="0"/>
              <a:t> focuses on coordinating internal tasks of the development team, i.e. </a:t>
            </a:r>
            <a:r>
              <a:rPr lang="en-US" b="1" i="1" dirty="0" smtClean="0"/>
              <a:t>who</a:t>
            </a:r>
            <a:r>
              <a:rPr lang="en-US" dirty="0" smtClean="0"/>
              <a:t> will be doing </a:t>
            </a:r>
            <a:r>
              <a:rPr lang="en-US" b="1" i="1" dirty="0" smtClean="0"/>
              <a:t>what</a:t>
            </a:r>
            <a:r>
              <a:rPr lang="en-US" dirty="0" smtClean="0"/>
              <a:t>.  The customer is not involved.  It also consists of three phases:</a:t>
            </a:r>
          </a:p>
          <a:p>
            <a:pPr marL="914400" lvl="1" indent="-457200" algn="just">
              <a:spcBef>
                <a:spcPts val="1800"/>
              </a:spcBef>
              <a:buNone/>
            </a:pPr>
            <a:r>
              <a:rPr lang="en-US" dirty="0" smtClean="0"/>
              <a:t>1. </a:t>
            </a:r>
            <a:r>
              <a:rPr lang="en-US" u="sng" dirty="0" smtClean="0"/>
              <a:t>Exploration</a:t>
            </a:r>
            <a:r>
              <a:rPr lang="en-US" dirty="0" smtClean="0"/>
              <a:t>: In this phase the requirement will be translated to different tasks. The tasks are recorded on task cards.</a:t>
            </a:r>
          </a:p>
        </p:txBody>
      </p:sp>
      <p:sp>
        <p:nvSpPr>
          <p:cNvPr id="5" name="TextBox 4"/>
          <p:cNvSpPr txBox="1"/>
          <p:nvPr/>
        </p:nvSpPr>
        <p:spPr>
          <a:xfrm>
            <a:off x="152400" y="5986046"/>
            <a:ext cx="8839200" cy="246221"/>
          </a:xfrm>
          <a:prstGeom prst="rect">
            <a:avLst/>
          </a:prstGeom>
          <a:noFill/>
        </p:spPr>
        <p:txBody>
          <a:bodyPr wrap="square" rtlCol="0">
            <a:spAutoFit/>
          </a:bodyPr>
          <a:lstStyle/>
          <a:p>
            <a:pPr algn="ctr"/>
            <a:r>
              <a:rPr lang="en-US" sz="1000" dirty="0" smtClean="0"/>
              <a:t>http://en.wikipedia.org/wiki/Extreme_programming_practices</a:t>
            </a:r>
            <a:endParaRPr lang="en-US" sz="1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XP:  Iteration Planning - </a:t>
            </a:r>
            <a:r>
              <a:rPr lang="en-US" dirty="0" smtClean="0"/>
              <a:t>B</a:t>
            </a:r>
            <a:endParaRPr lang="en-US" dirty="0"/>
          </a:p>
        </p:txBody>
      </p:sp>
      <p:sp>
        <p:nvSpPr>
          <p:cNvPr id="3" name="Content Placeholder 2"/>
          <p:cNvSpPr>
            <a:spLocks noGrp="1"/>
          </p:cNvSpPr>
          <p:nvPr>
            <p:ph idx="1"/>
          </p:nvPr>
        </p:nvSpPr>
        <p:spPr/>
        <p:txBody>
          <a:bodyPr>
            <a:normAutofit/>
          </a:bodyPr>
          <a:lstStyle/>
          <a:p>
            <a:pPr marL="914400" lvl="1" indent="-457200" algn="just">
              <a:spcBef>
                <a:spcPts val="1800"/>
              </a:spcBef>
              <a:buNone/>
            </a:pPr>
            <a:r>
              <a:rPr lang="en-US" dirty="0" smtClean="0"/>
              <a:t>2</a:t>
            </a:r>
            <a:r>
              <a:rPr lang="en-US" dirty="0" smtClean="0"/>
              <a:t>. </a:t>
            </a:r>
            <a:r>
              <a:rPr lang="en-US" u="sng" dirty="0" smtClean="0"/>
              <a:t>Commitment</a:t>
            </a:r>
            <a:r>
              <a:rPr lang="en-US" dirty="0" smtClean="0"/>
              <a:t>: The tasks will be assigned to the programmers and the time it takes to complete will be estimated by those who are responsible for doing the work.</a:t>
            </a:r>
          </a:p>
          <a:p>
            <a:pPr marL="914400" lvl="1" indent="-457200" algn="just">
              <a:spcBef>
                <a:spcPts val="1800"/>
              </a:spcBef>
              <a:buNone/>
            </a:pPr>
            <a:r>
              <a:rPr lang="en-US" dirty="0" smtClean="0"/>
              <a:t>3.  </a:t>
            </a:r>
            <a:r>
              <a:rPr lang="en-US" u="sng" dirty="0" smtClean="0"/>
              <a:t>Steering</a:t>
            </a:r>
            <a:r>
              <a:rPr lang="en-US" dirty="0" smtClean="0"/>
              <a:t>: In this phase the tasks are performed and the end result is matched with the original user story to ensure that the developers are still working on the highest priority aspects of the product.</a:t>
            </a:r>
          </a:p>
          <a:p>
            <a:pPr>
              <a:spcBef>
                <a:spcPts val="1800"/>
              </a:spcBef>
            </a:pP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XP Related YouTube Videos</a:t>
            </a:r>
            <a:endParaRPr lang="en-US" dirty="0"/>
          </a:p>
        </p:txBody>
      </p:sp>
      <p:sp>
        <p:nvSpPr>
          <p:cNvPr id="3" name="Content Placeholder 2"/>
          <p:cNvSpPr>
            <a:spLocks noGrp="1"/>
          </p:cNvSpPr>
          <p:nvPr>
            <p:ph idx="1"/>
          </p:nvPr>
        </p:nvSpPr>
        <p:spPr/>
        <p:txBody>
          <a:bodyPr/>
          <a:lstStyle/>
          <a:p>
            <a:r>
              <a:rPr lang="en-US" dirty="0" smtClean="0"/>
              <a:t>Comprehensive </a:t>
            </a:r>
            <a:r>
              <a:rPr lang="en-US" dirty="0" smtClean="0"/>
              <a:t>Lecture on Extreme Programming</a:t>
            </a:r>
          </a:p>
          <a:p>
            <a:pPr lvl="1"/>
            <a:r>
              <a:rPr lang="en-US" dirty="0" smtClean="0">
                <a:hlinkClick r:id="rId2"/>
              </a:rPr>
              <a:t>http://www.youtube.com/watch?v=XP4o0ArkP4s</a:t>
            </a:r>
            <a:endParaRPr lang="en-US" dirty="0" smtClean="0"/>
          </a:p>
          <a:p>
            <a:endParaRPr lang="en-US" dirty="0" smtClean="0"/>
          </a:p>
          <a:p>
            <a:r>
              <a:rPr lang="en-US" dirty="0" smtClean="0"/>
              <a:t>The Strengths and Weaknesses of Extreme Programming</a:t>
            </a:r>
          </a:p>
          <a:p>
            <a:pPr lvl="1"/>
            <a:r>
              <a:rPr lang="en-US" dirty="0" smtClean="0">
                <a:hlinkClick r:id="rId3"/>
              </a:rPr>
              <a:t>http://www.youtube.com/watch?v=LkhLZ7_KZ5w</a:t>
            </a:r>
            <a:endParaRPr lang="en-US" dirty="0" smtClean="0"/>
          </a:p>
          <a:p>
            <a:pPr lvl="1"/>
            <a:endParaRPr lang="en-US" dirty="0" smtClean="0"/>
          </a:p>
          <a:p>
            <a:r>
              <a:rPr lang="en-US" dirty="0" smtClean="0"/>
              <a:t>XP, Scrum, Lean, </a:t>
            </a:r>
            <a:r>
              <a:rPr lang="en-US" dirty="0" err="1" smtClean="0"/>
              <a:t>Kanban</a:t>
            </a:r>
            <a:r>
              <a:rPr lang="en-US" dirty="0" smtClean="0"/>
              <a:t> &amp; Back Again </a:t>
            </a:r>
          </a:p>
          <a:p>
            <a:pPr lvl="1"/>
            <a:r>
              <a:rPr lang="en-US" dirty="0" smtClean="0">
                <a:hlinkClick r:id="rId4"/>
              </a:rPr>
              <a:t>https://www.youtube.com/watch?v=7H67V6noueE</a:t>
            </a:r>
            <a:endParaRPr lang="en-US"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QUESTIONS?</a:t>
            </a:r>
            <a:endParaRPr lang="en-US" b="1" dirty="0">
              <a:solidFill>
                <a:srgbClr val="FF0000"/>
              </a:solidFill>
            </a:endParaRP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THANK YOU</a:t>
            </a:r>
            <a:endParaRPr lang="en-US" b="1" dirty="0">
              <a:solidFill>
                <a:srgbClr val="FF0000"/>
              </a:solidFill>
            </a:endParaRP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4267200"/>
            <a:ext cx="9144000" cy="1828800"/>
          </a:xfrm>
        </p:spPr>
        <p:txBody>
          <a:bodyPr>
            <a:noAutofit/>
          </a:bodyPr>
          <a:lstStyle/>
          <a:p>
            <a:endParaRPr lang="en-US" sz="900" dirty="0" smtClean="0">
              <a:solidFill>
                <a:schemeClr val="tx1"/>
              </a:solidFill>
            </a:endParaRPr>
          </a:p>
          <a:p>
            <a:r>
              <a:rPr lang="en-US" dirty="0" smtClean="0">
                <a:solidFill>
                  <a:schemeClr val="tx1"/>
                </a:solidFill>
              </a:rPr>
              <a:t>polyusd5953@gmail.com</a:t>
            </a:r>
          </a:p>
        </p:txBody>
      </p:sp>
      <p:sp>
        <p:nvSpPr>
          <p:cNvPr id="5" name="Title 1"/>
          <p:cNvSpPr txBox="1">
            <a:spLocks/>
          </p:cNvSpPr>
          <p:nvPr/>
        </p:nvSpPr>
        <p:spPr>
          <a:xfrm>
            <a:off x="457200" y="5334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0" i="0" u="none" strike="noStrike" kern="1200" cap="none" spc="0" normalizeH="0" baseline="0" noProof="0" dirty="0" smtClean="0">
                <a:ln>
                  <a:noFill/>
                </a:ln>
                <a:solidFill>
                  <a:schemeClr val="tx1"/>
                </a:solidFill>
                <a:effectLst/>
                <a:uLnTx/>
                <a:uFillTx/>
                <a:latin typeface="+mj-lt"/>
                <a:ea typeface="+mj-ea"/>
                <a:cs typeface="+mj-cs"/>
              </a:rPr>
              <a:t>Graham Leach, Instructor</a:t>
            </a:r>
            <a:endParaRPr kumimoji="0" lang="en-US" sz="4000" b="0" i="0" u="none" strike="noStrike" kern="1200" cap="none" spc="0" normalizeH="0" baseline="0" noProof="0" dirty="0">
              <a:ln>
                <a:noFill/>
              </a:ln>
              <a:solidFill>
                <a:schemeClr val="tx1"/>
              </a:solidFill>
              <a:effectLst/>
              <a:uLnTx/>
              <a:uFillTx/>
              <a:latin typeface="+mj-lt"/>
              <a:ea typeface="+mj-ea"/>
              <a:cs typeface="+mj-cs"/>
            </a:endParaRPr>
          </a:p>
        </p:txBody>
      </p:sp>
      <p:grpSp>
        <p:nvGrpSpPr>
          <p:cNvPr id="2" name="Group 6"/>
          <p:cNvGrpSpPr/>
          <p:nvPr/>
        </p:nvGrpSpPr>
        <p:grpSpPr>
          <a:xfrm>
            <a:off x="3352800" y="1600198"/>
            <a:ext cx="2514600" cy="2743202"/>
            <a:chOff x="1295400" y="2342354"/>
            <a:chExt cx="2514600" cy="2743202"/>
          </a:xfrm>
        </p:grpSpPr>
        <p:pic>
          <p:nvPicPr>
            <p:cNvPr id="4" name="Content Placeholder 4" descr="GrahamLeachProfilePicLarge.png"/>
            <p:cNvPicPr>
              <a:picLocks noChangeAspect="1"/>
            </p:cNvPicPr>
            <p:nvPr/>
          </p:nvPicPr>
          <p:blipFill>
            <a:blip r:embed="rId2" cstate="print"/>
            <a:stretch>
              <a:fillRect/>
            </a:stretch>
          </p:blipFill>
          <p:spPr>
            <a:xfrm>
              <a:off x="1371599" y="2342354"/>
              <a:ext cx="2286001" cy="2286001"/>
            </a:xfrm>
            <a:prstGeom prst="rect">
              <a:avLst/>
            </a:prstGeom>
          </p:spPr>
        </p:pic>
        <p:sp>
          <p:nvSpPr>
            <p:cNvPr id="6" name="Content Placeholder 3"/>
            <p:cNvSpPr txBox="1">
              <a:spLocks/>
            </p:cNvSpPr>
            <p:nvPr/>
          </p:nvSpPr>
          <p:spPr>
            <a:xfrm>
              <a:off x="1295400" y="4628357"/>
              <a:ext cx="2514600" cy="457199"/>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b="1" i="0" u="none" strike="noStrike" kern="1200" cap="none" spc="0" normalizeH="0" baseline="0" noProof="0" dirty="0" smtClean="0">
                  <a:ln>
                    <a:noFill/>
                  </a:ln>
                  <a:solidFill>
                    <a:schemeClr val="tx1"/>
                  </a:solidFill>
                  <a:effectLst/>
                  <a:uLnTx/>
                  <a:uFillTx/>
                  <a:latin typeface="+mn-lt"/>
                  <a:ea typeface="+mn-ea"/>
                  <a:cs typeface="+mn-cs"/>
                </a:rPr>
                <a:t>www.graham-leach.com</a:t>
              </a:r>
              <a:endParaRPr kumimoji="0" lang="en-US" b="1" i="0" u="none" strike="noStrike" kern="1200" cap="none" spc="0" normalizeH="0" baseline="0" noProof="0" dirty="0">
                <a:ln>
                  <a:noFill/>
                </a:ln>
                <a:solidFill>
                  <a:schemeClr val="tx1"/>
                </a:solidFill>
                <a:effectLst/>
                <a:uLnTx/>
                <a:uFillTx/>
                <a:latin typeface="+mn-lt"/>
                <a:ea typeface="+mn-ea"/>
                <a:cs typeface="+mn-cs"/>
              </a:endParaRPr>
            </a:p>
          </p:txBody>
        </p:sp>
      </p:grpSp>
    </p:spTree>
    <p:extLst>
      <p:ext uri="{BB962C8B-B14F-4D97-AF65-F5344CB8AC3E}">
        <p14:creationId xmlns:p14="http://schemas.microsoft.com/office/powerpoint/2010/main" xmlns="" val="3822212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AGILE</a:t>
            </a:r>
            <a:endParaRPr lang="en-US" b="1" dirty="0">
              <a:solidFill>
                <a:srgbClr val="FF0000"/>
              </a:solidFill>
            </a:endParaRPr>
          </a:p>
        </p:txBody>
      </p:sp>
      <p:sp>
        <p:nvSpPr>
          <p:cNvPr id="3" name="Subtitle 2"/>
          <p:cNvSpPr>
            <a:spLocks noGrp="1"/>
          </p:cNvSpPr>
          <p:nvPr>
            <p:ph type="subTitle" idx="1"/>
          </p:nvPr>
        </p:nvSpPr>
        <p:spPr>
          <a:xfrm>
            <a:off x="457200" y="3886200"/>
            <a:ext cx="8305800" cy="1752600"/>
          </a:xfrm>
        </p:spPr>
        <p:txBody>
          <a:bodyPr>
            <a:normAutofit/>
          </a:bodyPr>
          <a:lstStyle/>
          <a:p>
            <a:r>
              <a:rPr lang="en-US" b="1" dirty="0" smtClean="0">
                <a:solidFill>
                  <a:schemeClr val="tx1"/>
                </a:solidFill>
              </a:rPr>
              <a:t>A BRAVE NEW WORLD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did AGILE Come From?</a:t>
            </a:r>
            <a:endParaRPr lang="en-US" dirty="0"/>
          </a:p>
        </p:txBody>
      </p:sp>
      <p:sp>
        <p:nvSpPr>
          <p:cNvPr id="3" name="Content Placeholder 2"/>
          <p:cNvSpPr>
            <a:spLocks noGrp="1"/>
          </p:cNvSpPr>
          <p:nvPr>
            <p:ph idx="1"/>
          </p:nvPr>
        </p:nvSpPr>
        <p:spPr>
          <a:xfrm>
            <a:off x="457200" y="1600201"/>
            <a:ext cx="8229600" cy="3810000"/>
          </a:xfrm>
        </p:spPr>
        <p:txBody>
          <a:bodyPr>
            <a:normAutofit/>
          </a:bodyPr>
          <a:lstStyle/>
          <a:p>
            <a:pPr algn="just">
              <a:spcBef>
                <a:spcPts val="1800"/>
              </a:spcBef>
            </a:pPr>
            <a:r>
              <a:rPr lang="en-US" dirty="0" smtClean="0"/>
              <a:t>Agile oriented development ideas have been around for a really long time.  Some say as early as the 1950’s.</a:t>
            </a:r>
          </a:p>
          <a:p>
            <a:pPr algn="just">
              <a:spcBef>
                <a:spcPts val="1800"/>
              </a:spcBef>
            </a:pPr>
            <a:r>
              <a:rPr lang="en-US" dirty="0" smtClean="0"/>
              <a:t>But Agile ideas really accelerated when Object Oriented Programming became popular in the 80’s.  OOP required a total re-think of how we “do” computer programming.</a:t>
            </a:r>
          </a:p>
          <a:p>
            <a:pPr algn="just">
              <a:spcBef>
                <a:spcPts val="1800"/>
              </a:spcBef>
            </a:pPr>
            <a:r>
              <a:rPr lang="en-US" dirty="0" smtClean="0"/>
              <a:t>Once Rapid Application Development (RAD) and the Rational Unified Process (RUP) emerged, the field became formalized.</a:t>
            </a:r>
          </a:p>
        </p:txBody>
      </p:sp>
      <p:sp>
        <p:nvSpPr>
          <p:cNvPr id="4" name="TextBox 3"/>
          <p:cNvSpPr txBox="1"/>
          <p:nvPr/>
        </p:nvSpPr>
        <p:spPr>
          <a:xfrm>
            <a:off x="152400" y="5943600"/>
            <a:ext cx="8839200" cy="246221"/>
          </a:xfrm>
          <a:prstGeom prst="rect">
            <a:avLst/>
          </a:prstGeom>
          <a:noFill/>
        </p:spPr>
        <p:txBody>
          <a:bodyPr wrap="square" rtlCol="0">
            <a:spAutoFit/>
          </a:bodyPr>
          <a:lstStyle/>
          <a:p>
            <a:pPr algn="ctr"/>
            <a:r>
              <a:rPr lang="en-US" sz="1000" dirty="0" smtClean="0">
                <a:hlinkClick r:id="rId2"/>
              </a:rPr>
              <a:t>http://en.wikipedia.org/wiki/Agile_software_development</a:t>
            </a:r>
            <a:endParaRPr lang="en-US" sz="1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Recent Developments For AGILE</a:t>
            </a:r>
            <a:endParaRPr lang="en-US" dirty="0"/>
          </a:p>
        </p:txBody>
      </p:sp>
      <p:sp>
        <p:nvSpPr>
          <p:cNvPr id="3" name="Content Placeholder 2"/>
          <p:cNvSpPr>
            <a:spLocks noGrp="1"/>
          </p:cNvSpPr>
          <p:nvPr>
            <p:ph idx="1"/>
          </p:nvPr>
        </p:nvSpPr>
        <p:spPr/>
        <p:txBody>
          <a:bodyPr>
            <a:normAutofit/>
          </a:bodyPr>
          <a:lstStyle/>
          <a:p>
            <a:pPr algn="just">
              <a:spcBef>
                <a:spcPts val="1800"/>
              </a:spcBef>
            </a:pPr>
            <a:r>
              <a:rPr lang="en-US" dirty="0" smtClean="0"/>
              <a:t>In </a:t>
            </a:r>
            <a:r>
              <a:rPr lang="en-US" u="sng" dirty="0" smtClean="0"/>
              <a:t>2001</a:t>
            </a:r>
            <a:r>
              <a:rPr lang="en-US" dirty="0" smtClean="0"/>
              <a:t> things really started to happen in the Agile community.  A group of IT developers got together and wrote the </a:t>
            </a:r>
            <a:r>
              <a:rPr lang="en-US" b="1" i="1" dirty="0" smtClean="0"/>
              <a:t>Agile Manifesto</a:t>
            </a:r>
            <a:r>
              <a:rPr lang="en-US" dirty="0" smtClean="0"/>
              <a:t>, which we will look at.  Agile influenced Software Development methodologies began to emerge.  We will look at a prominent example, </a:t>
            </a:r>
            <a:r>
              <a:rPr lang="en-US" u="sng" dirty="0" smtClean="0"/>
              <a:t>Extreme Programming</a:t>
            </a:r>
            <a:r>
              <a:rPr lang="en-US" dirty="0" smtClean="0"/>
              <a:t>.</a:t>
            </a:r>
          </a:p>
          <a:p>
            <a:pPr algn="just">
              <a:spcBef>
                <a:spcPts val="1800"/>
              </a:spcBef>
            </a:pPr>
            <a:r>
              <a:rPr lang="en-US" dirty="0" smtClean="0"/>
              <a:t>In </a:t>
            </a:r>
            <a:r>
              <a:rPr lang="en-US" u="sng" dirty="0" smtClean="0"/>
              <a:t>2005</a:t>
            </a:r>
            <a:r>
              <a:rPr lang="en-US" dirty="0" smtClean="0"/>
              <a:t>, a group of IT Project Managers heavily influenced by the Agile IT development experience wrote a Project Management oriented version, the </a:t>
            </a:r>
            <a:r>
              <a:rPr lang="en-US" b="1" i="1" dirty="0" smtClean="0"/>
              <a:t>Agile Declaration of Independence</a:t>
            </a:r>
            <a:r>
              <a:rPr lang="en-US" dirty="0" smtClean="0"/>
              <a:t>.  We will examine it.  We will also look at an Agile influenced Project Management style called </a:t>
            </a:r>
            <a:r>
              <a:rPr lang="en-US" u="sng" dirty="0" smtClean="0"/>
              <a:t>Scrum</a:t>
            </a:r>
            <a:r>
              <a:rPr lang="en-US" dirty="0" smtClean="0"/>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2001:  The AGILE Manifesto</a:t>
            </a:r>
            <a:endParaRPr lang="en-US" dirty="0"/>
          </a:p>
        </p:txBody>
      </p:sp>
      <p:pic>
        <p:nvPicPr>
          <p:cNvPr id="1027" name="Picture 3"/>
          <p:cNvPicPr>
            <a:picLocks noChangeAspect="1" noChangeArrowheads="1"/>
          </p:cNvPicPr>
          <p:nvPr/>
        </p:nvPicPr>
        <p:blipFill>
          <a:blip r:embed="rId2" cstate="print"/>
          <a:srcRect/>
          <a:stretch>
            <a:fillRect/>
          </a:stretch>
        </p:blipFill>
        <p:spPr bwMode="auto">
          <a:xfrm>
            <a:off x="678656" y="1986197"/>
            <a:ext cx="7786688" cy="3276366"/>
          </a:xfrm>
          <a:prstGeom prst="rect">
            <a:avLst/>
          </a:prstGeom>
          <a:noFill/>
          <a:ln w="9525">
            <a:solidFill>
              <a:schemeClr val="tx1"/>
            </a:solidFill>
            <a:miter lim="800000"/>
            <a:headEnd/>
            <a:tailEnd/>
          </a:ln>
          <a:effectLst/>
        </p:spPr>
      </p:pic>
      <p:sp>
        <p:nvSpPr>
          <p:cNvPr id="6" name="TextBox 5"/>
          <p:cNvSpPr txBox="1"/>
          <p:nvPr/>
        </p:nvSpPr>
        <p:spPr>
          <a:xfrm>
            <a:off x="152400" y="5943600"/>
            <a:ext cx="8839200" cy="246221"/>
          </a:xfrm>
          <a:prstGeom prst="rect">
            <a:avLst/>
          </a:prstGeom>
          <a:noFill/>
        </p:spPr>
        <p:txBody>
          <a:bodyPr wrap="square" rtlCol="0">
            <a:spAutoFit/>
          </a:bodyPr>
          <a:lstStyle/>
          <a:p>
            <a:pPr algn="ctr"/>
            <a:r>
              <a:rPr lang="en-US" sz="1000" dirty="0" smtClean="0">
                <a:hlinkClick r:id="rId3"/>
              </a:rPr>
              <a:t>http://agilemanifesto.org</a:t>
            </a:r>
            <a:endParaRPr lang="en-US" sz="1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But…What Does it Mean?  Part 1</a:t>
            </a:r>
            <a:endParaRPr lang="en-US" dirty="0"/>
          </a:p>
        </p:txBody>
      </p:sp>
      <p:sp>
        <p:nvSpPr>
          <p:cNvPr id="3" name="Content Placeholder 2"/>
          <p:cNvSpPr>
            <a:spLocks noGrp="1"/>
          </p:cNvSpPr>
          <p:nvPr>
            <p:ph idx="1"/>
          </p:nvPr>
        </p:nvSpPr>
        <p:spPr/>
        <p:txBody>
          <a:bodyPr>
            <a:normAutofit/>
          </a:bodyPr>
          <a:lstStyle/>
          <a:p>
            <a:pPr algn="just">
              <a:spcBef>
                <a:spcPts val="1800"/>
              </a:spcBef>
            </a:pPr>
            <a:r>
              <a:rPr lang="en-US" b="1" i="1" dirty="0" smtClean="0"/>
              <a:t>Individuals and interactions</a:t>
            </a:r>
            <a:r>
              <a:rPr lang="en-US" dirty="0" smtClean="0"/>
              <a:t>  </a:t>
            </a:r>
          </a:p>
          <a:p>
            <a:pPr lvl="1" algn="just">
              <a:spcBef>
                <a:spcPts val="1800"/>
              </a:spcBef>
            </a:pPr>
            <a:r>
              <a:rPr lang="en-US" dirty="0" smtClean="0"/>
              <a:t>Self-organization and motivation are important in agile, but so are activities like co-location and pair programming.</a:t>
            </a:r>
          </a:p>
          <a:p>
            <a:pPr algn="just">
              <a:spcBef>
                <a:spcPts val="1800"/>
              </a:spcBef>
            </a:pPr>
            <a:r>
              <a:rPr lang="en-US" b="1" i="1" dirty="0" smtClean="0"/>
              <a:t>Working software</a:t>
            </a:r>
          </a:p>
          <a:p>
            <a:pPr lvl="1" algn="just">
              <a:spcBef>
                <a:spcPts val="1800"/>
              </a:spcBef>
            </a:pPr>
            <a:r>
              <a:rPr lang="en-US" dirty="0" smtClean="0"/>
              <a:t>Working software is much more useful and welcome to a client then documents or ongoing discussions.</a:t>
            </a:r>
          </a:p>
        </p:txBody>
      </p:sp>
      <p:sp>
        <p:nvSpPr>
          <p:cNvPr id="5" name="TextBox 4"/>
          <p:cNvSpPr txBox="1"/>
          <p:nvPr/>
        </p:nvSpPr>
        <p:spPr>
          <a:xfrm>
            <a:off x="152400" y="5943600"/>
            <a:ext cx="8839200" cy="246221"/>
          </a:xfrm>
          <a:prstGeom prst="rect">
            <a:avLst/>
          </a:prstGeom>
          <a:noFill/>
        </p:spPr>
        <p:txBody>
          <a:bodyPr wrap="square" rtlCol="0">
            <a:spAutoFit/>
          </a:bodyPr>
          <a:lstStyle/>
          <a:p>
            <a:pPr algn="ctr"/>
            <a:r>
              <a:rPr lang="en-US" sz="1000" dirty="0" smtClean="0">
                <a:hlinkClick r:id="rId2"/>
              </a:rPr>
              <a:t>http://en.wikipedia.org/wiki/Agile_software_development</a:t>
            </a:r>
            <a:endParaRPr lang="en-US" sz="1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But…What Does it Mean?  Part 2</a:t>
            </a:r>
            <a:endParaRPr lang="en-US" dirty="0"/>
          </a:p>
        </p:txBody>
      </p:sp>
      <p:sp>
        <p:nvSpPr>
          <p:cNvPr id="3" name="Content Placeholder 2"/>
          <p:cNvSpPr>
            <a:spLocks noGrp="1"/>
          </p:cNvSpPr>
          <p:nvPr>
            <p:ph idx="1"/>
          </p:nvPr>
        </p:nvSpPr>
        <p:spPr/>
        <p:txBody>
          <a:bodyPr/>
          <a:lstStyle/>
          <a:p>
            <a:pPr algn="just">
              <a:spcBef>
                <a:spcPts val="1800"/>
              </a:spcBef>
            </a:pPr>
            <a:r>
              <a:rPr lang="en-US" b="1" i="1" dirty="0" smtClean="0"/>
              <a:t>Customer collaboration</a:t>
            </a:r>
          </a:p>
          <a:p>
            <a:pPr lvl="1" algn="just">
              <a:spcBef>
                <a:spcPts val="1800"/>
              </a:spcBef>
            </a:pPr>
            <a:r>
              <a:rPr lang="en-US" dirty="0" smtClean="0"/>
              <a:t>Requirements cannot be fully collected at the beginning of the software development cycle, so continuous customer or stakeholder involvement is critical.</a:t>
            </a:r>
          </a:p>
          <a:p>
            <a:pPr algn="just">
              <a:spcBef>
                <a:spcPts val="1800"/>
              </a:spcBef>
            </a:pPr>
            <a:r>
              <a:rPr lang="en-US" b="1" i="1" dirty="0" smtClean="0"/>
              <a:t>Responding to change</a:t>
            </a:r>
          </a:p>
          <a:p>
            <a:pPr lvl="1" algn="just">
              <a:spcBef>
                <a:spcPts val="1800"/>
              </a:spcBef>
            </a:pPr>
            <a:r>
              <a:rPr lang="en-US" dirty="0" smtClean="0"/>
              <a:t>Agile development is focused on quickly responding to changes of circumstance.  Continuous, evolutionary  development constructively addresses such changes.</a:t>
            </a:r>
          </a:p>
        </p:txBody>
      </p:sp>
      <p:sp>
        <p:nvSpPr>
          <p:cNvPr id="4" name="TextBox 3"/>
          <p:cNvSpPr txBox="1"/>
          <p:nvPr/>
        </p:nvSpPr>
        <p:spPr>
          <a:xfrm>
            <a:off x="152400" y="5943600"/>
            <a:ext cx="8839200" cy="246221"/>
          </a:xfrm>
          <a:prstGeom prst="rect">
            <a:avLst/>
          </a:prstGeom>
          <a:noFill/>
        </p:spPr>
        <p:txBody>
          <a:bodyPr wrap="square" rtlCol="0">
            <a:spAutoFit/>
          </a:bodyPr>
          <a:lstStyle/>
          <a:p>
            <a:pPr algn="ctr"/>
            <a:r>
              <a:rPr lang="en-US" sz="1000" dirty="0" smtClean="0">
                <a:hlinkClick r:id="rId2"/>
              </a:rPr>
              <a:t>http://en.wikipedia.org/wiki/Agile_software_development</a:t>
            </a:r>
            <a:endParaRPr lang="en-US" sz="1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16492</TotalTime>
  <Words>1005</Words>
  <Application>Microsoft Office PowerPoint</Application>
  <PresentationFormat>On-screen Show (4:3)</PresentationFormat>
  <Paragraphs>109</Paragraphs>
  <Slides>24</Slides>
  <Notes>2</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SD5953   Successful Project Management   AGILE SOFTWARE DEVELOPMENT</vt:lpstr>
      <vt:lpstr>Slide 2</vt:lpstr>
      <vt:lpstr>Slide 3</vt:lpstr>
      <vt:lpstr>AGILE</vt:lpstr>
      <vt:lpstr>Where did AGILE Come From?</vt:lpstr>
      <vt:lpstr>Recent Developments For AGILE</vt:lpstr>
      <vt:lpstr>2001:  The AGILE Manifesto</vt:lpstr>
      <vt:lpstr>But…What Does it Mean?  Part 1</vt:lpstr>
      <vt:lpstr>But…What Does it Mean?  Part 2</vt:lpstr>
      <vt:lpstr>AGILE Principles:  01 - 04</vt:lpstr>
      <vt:lpstr>AGILE Principles:  05 – 08</vt:lpstr>
      <vt:lpstr>AGILE Principles:  09 - 12</vt:lpstr>
      <vt:lpstr>AGILE Illustrated</vt:lpstr>
      <vt:lpstr>AGILE SOFTWARE DEVELOPMENT</vt:lpstr>
      <vt:lpstr>AGILE &amp; Extreme Programming</vt:lpstr>
      <vt:lpstr>AGILE &amp; Extreme Programming</vt:lpstr>
      <vt:lpstr>Extreme Programming (XP) Practices</vt:lpstr>
      <vt:lpstr>Release Planning (Stage 1)</vt:lpstr>
      <vt:lpstr>Release Planning (Stages 2 &amp; 3)</vt:lpstr>
      <vt:lpstr>XP:  Iteration Planning - A</vt:lpstr>
      <vt:lpstr>XP:  Iteration Planning - B</vt:lpstr>
      <vt:lpstr>XP Related YouTube Videos</vt:lpstr>
      <vt:lpstr>QUESTIONS?</vt:lpstr>
      <vt:lpstr>THANK YOU</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AGILE Methodologies</dc:title>
  <dc:subject>SD5953 -  Successful Project Management</dc:subject>
  <dc:creator>Graham R. Leach</dc:creator>
  <cp:lastModifiedBy>Graham</cp:lastModifiedBy>
  <cp:revision>779</cp:revision>
  <dcterms:created xsi:type="dcterms:W3CDTF">2011-12-17T09:03:07Z</dcterms:created>
  <dcterms:modified xsi:type="dcterms:W3CDTF">2019-03-31T23:27:18Z</dcterms:modified>
</cp:coreProperties>
</file>