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3" r:id="rId2"/>
    <p:sldId id="294" r:id="rId3"/>
    <p:sldId id="297" r:id="rId4"/>
    <p:sldId id="470" r:id="rId5"/>
    <p:sldId id="471" r:id="rId6"/>
    <p:sldId id="472" r:id="rId7"/>
    <p:sldId id="480" r:id="rId8"/>
    <p:sldId id="473" r:id="rId9"/>
    <p:sldId id="474" r:id="rId10"/>
    <p:sldId id="476" r:id="rId11"/>
    <p:sldId id="477" r:id="rId12"/>
    <p:sldId id="479" r:id="rId13"/>
    <p:sldId id="478" r:id="rId14"/>
    <p:sldId id="469" r:id="rId15"/>
    <p:sldId id="434" r:id="rId16"/>
    <p:sldId id="4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Group Presentation Guidelines</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p14="http://schemas.microsoft.com/office/powerpoint/2010/main" xmlns=""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FINAL PRESENTATIONS </a:t>
            </a:r>
            <a:r>
              <a:rPr lang="en-US" sz="4000" b="1" dirty="0" smtClean="0">
                <a:solidFill>
                  <a:srgbClr val="FF0000"/>
                </a:solidFill>
              </a:rPr>
              <a:t>GUIDELINES</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a:t>
            </a:r>
            <a:endParaRPr lang="en-US" dirty="0"/>
          </a:p>
        </p:txBody>
      </p:sp>
      <p:sp>
        <p:nvSpPr>
          <p:cNvPr id="3" name="Content Placeholder 2"/>
          <p:cNvSpPr>
            <a:spLocks noGrp="1"/>
          </p:cNvSpPr>
          <p:nvPr>
            <p:ph idx="1"/>
          </p:nvPr>
        </p:nvSpPr>
        <p:spPr/>
        <p:txBody>
          <a:bodyPr>
            <a:normAutofit/>
          </a:bodyPr>
          <a:lstStyle/>
          <a:p>
            <a:pPr>
              <a:buNone/>
            </a:pPr>
            <a:r>
              <a:rPr lang="en-US" sz="2000" b="1" u="sng" dirty="0" smtClean="0"/>
              <a:t>Context:</a:t>
            </a:r>
            <a:endParaRPr lang="en-US" sz="2000" dirty="0" smtClean="0"/>
          </a:p>
          <a:p>
            <a:pPr>
              <a:buNone/>
            </a:pPr>
            <a:endParaRPr lang="en-US" sz="1000" dirty="0" smtClean="0"/>
          </a:p>
          <a:p>
            <a:pPr marL="400050" lvl="1" indent="0">
              <a:buNone/>
            </a:pPr>
            <a:r>
              <a:rPr lang="en-US" sz="2000" dirty="0" smtClean="0"/>
              <a:t>Imagine that this is a hard-core, final pitch given before a significant resource commitment, perhaps to:</a:t>
            </a:r>
          </a:p>
          <a:p>
            <a:pPr marL="400050" lvl="1" indent="0">
              <a:buNone/>
            </a:pPr>
            <a:endParaRPr lang="en-US" sz="2000" dirty="0" smtClean="0"/>
          </a:p>
          <a:p>
            <a:pPr lvl="2"/>
            <a:r>
              <a:rPr lang="en-US" sz="2000" dirty="0" smtClean="0"/>
              <a:t>A Board of Directors</a:t>
            </a:r>
          </a:p>
          <a:p>
            <a:pPr lvl="2"/>
            <a:r>
              <a:rPr lang="en-US" sz="2000" dirty="0" smtClean="0"/>
              <a:t>An Incubator (like Science Park)</a:t>
            </a:r>
          </a:p>
          <a:p>
            <a:pPr lvl="2"/>
            <a:r>
              <a:rPr lang="en-US" sz="2000" dirty="0" smtClean="0"/>
              <a:t>An Angel Investor Group (like HKBAN)</a:t>
            </a:r>
          </a:p>
          <a:p>
            <a:pPr lvl="2"/>
            <a:r>
              <a:rPr lang="en-US" sz="2000" dirty="0" smtClean="0"/>
              <a:t>A Venture Capital company (like 500 Startups)</a:t>
            </a:r>
          </a:p>
          <a:p>
            <a:pPr lvl="1">
              <a:buNone/>
            </a:pPr>
            <a:endParaRPr lang="en-US" sz="2000" dirty="0" smtClean="0"/>
          </a:p>
          <a:p>
            <a:pPr lvl="1" algn="ctr">
              <a:buNone/>
            </a:pPr>
            <a:r>
              <a:rPr lang="en-US" sz="2000" b="1" dirty="0" smtClean="0">
                <a:solidFill>
                  <a:srgbClr val="FF0000"/>
                </a:solidFill>
              </a:rPr>
              <a:t>It’s show time!  </a:t>
            </a:r>
            <a:br>
              <a:rPr lang="en-US" sz="2000" b="1" dirty="0" smtClean="0">
                <a:solidFill>
                  <a:srgbClr val="FF0000"/>
                </a:solidFill>
              </a:rPr>
            </a:br>
            <a:r>
              <a:rPr lang="en-US" sz="2000" b="1" dirty="0" smtClean="0">
                <a:solidFill>
                  <a:srgbClr val="FF0000"/>
                </a:solidFill>
              </a:rPr>
              <a:t>Come prepared to give it your best shot!</a:t>
            </a:r>
          </a:p>
          <a:p>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Props &amp; Audience</a:t>
            </a:r>
            <a:endParaRPr lang="en-US" dirty="0"/>
          </a:p>
        </p:txBody>
      </p:sp>
      <p:sp>
        <p:nvSpPr>
          <p:cNvPr id="3" name="Content Placeholder 2"/>
          <p:cNvSpPr>
            <a:spLocks noGrp="1"/>
          </p:cNvSpPr>
          <p:nvPr>
            <p:ph idx="1"/>
          </p:nvPr>
        </p:nvSpPr>
        <p:spPr/>
        <p:txBody>
          <a:bodyPr>
            <a:normAutofit/>
          </a:bodyPr>
          <a:lstStyle/>
          <a:p>
            <a:pPr>
              <a:buNone/>
            </a:pPr>
            <a:r>
              <a:rPr lang="en-US" sz="2000" b="1" u="sng" dirty="0" smtClean="0"/>
              <a:t>Props:</a:t>
            </a:r>
            <a:endParaRPr lang="en-US" sz="2000" dirty="0" smtClean="0"/>
          </a:p>
          <a:p>
            <a:pPr>
              <a:buNone/>
            </a:pPr>
            <a:r>
              <a:rPr lang="en-US" sz="1000" dirty="0" smtClean="0"/>
              <a:t>	</a:t>
            </a:r>
          </a:p>
          <a:p>
            <a:pPr algn="just">
              <a:buNone/>
            </a:pPr>
            <a:r>
              <a:rPr lang="en-US" sz="2000" dirty="0" smtClean="0"/>
              <a:t>	Anything goes!  Feel free to include any props you feel may help to boost our confidence.  You may include anything generated since you started the MET, but remember you have limited time, so make every prop count!</a:t>
            </a:r>
          </a:p>
          <a:p>
            <a:endParaRPr lang="en-US" sz="2000" b="1" u="sng" dirty="0" smtClean="0"/>
          </a:p>
          <a:p>
            <a:pPr>
              <a:buNone/>
            </a:pPr>
            <a:r>
              <a:rPr lang="en-US" sz="2000" b="1" u="sng" dirty="0" smtClean="0"/>
              <a:t>Audience:</a:t>
            </a:r>
            <a:endParaRPr lang="en-US" sz="2000" dirty="0" smtClean="0"/>
          </a:p>
          <a:p>
            <a:pPr>
              <a:buNone/>
            </a:pPr>
            <a:endParaRPr lang="en-US" sz="1000" dirty="0" smtClean="0"/>
          </a:p>
          <a:p>
            <a:pPr algn="just">
              <a:buNone/>
            </a:pPr>
            <a:r>
              <a:rPr lang="en-US" sz="2000" dirty="0" smtClean="0"/>
              <a:t>	Present your FYP plan in all of its glory to your classmates, your supervisors, your instructors and any other stakeholder(s) who may feel they have an interest in your development and progress!  </a:t>
            </a:r>
          </a:p>
          <a:p>
            <a:pPr algn="just">
              <a:buNone/>
            </a:pPr>
            <a:endParaRPr lang="en-US" sz="2000" dirty="0" smtClean="0"/>
          </a:p>
          <a:p>
            <a:pPr algn="ctr">
              <a:buNone/>
            </a:pPr>
            <a:r>
              <a:rPr lang="en-US" sz="2000" b="1" dirty="0" smtClean="0">
                <a:solidFill>
                  <a:srgbClr val="FF0000"/>
                </a:solidFill>
              </a:rPr>
              <a:t>Aim to surprise…and be surprised!</a:t>
            </a:r>
          </a:p>
          <a:p>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Breaks</a:t>
            </a:r>
            <a:endParaRPr lang="en-US" dirty="0"/>
          </a:p>
        </p:txBody>
      </p:sp>
      <p:sp>
        <p:nvSpPr>
          <p:cNvPr id="3" name="Content Placeholder 2"/>
          <p:cNvSpPr>
            <a:spLocks noGrp="1"/>
          </p:cNvSpPr>
          <p:nvPr>
            <p:ph idx="1"/>
          </p:nvPr>
        </p:nvSpPr>
        <p:spPr/>
        <p:txBody>
          <a:bodyPr>
            <a:normAutofit/>
          </a:bodyPr>
          <a:lstStyle/>
          <a:p>
            <a:pPr>
              <a:buNone/>
            </a:pPr>
            <a:r>
              <a:rPr lang="en-US" sz="2000" b="1" u="sng" dirty="0" smtClean="0"/>
              <a:t>Breaks:</a:t>
            </a:r>
            <a:endParaRPr lang="en-US" sz="2000" dirty="0" smtClean="0"/>
          </a:p>
          <a:p>
            <a:pPr>
              <a:buNone/>
            </a:pPr>
            <a:endParaRPr lang="en-US" sz="1000" dirty="0" smtClean="0"/>
          </a:p>
          <a:p>
            <a:pPr>
              <a:buNone/>
            </a:pPr>
            <a:r>
              <a:rPr lang="en-US" sz="2000" dirty="0" smtClean="0"/>
              <a:t>	Based on how efficiently we can conduct our presentations, the day will feature :</a:t>
            </a:r>
          </a:p>
          <a:p>
            <a:pPr>
              <a:buNone/>
            </a:pPr>
            <a:endParaRPr lang="en-US" sz="2000" dirty="0" smtClean="0"/>
          </a:p>
          <a:p>
            <a:pPr marL="2114550" lvl="1">
              <a:spcBef>
                <a:spcPts val="1800"/>
              </a:spcBef>
            </a:pPr>
            <a:r>
              <a:rPr lang="en-US" sz="2000" u="sng" dirty="0" smtClean="0"/>
              <a:t>three (short) breaks</a:t>
            </a:r>
            <a:r>
              <a:rPr lang="en-US" sz="2000" dirty="0" smtClean="0"/>
              <a:t> or </a:t>
            </a:r>
          </a:p>
          <a:p>
            <a:pPr marL="2114550" lvl="1">
              <a:spcBef>
                <a:spcPts val="1800"/>
              </a:spcBef>
            </a:pPr>
            <a:r>
              <a:rPr lang="en-US" sz="2000" u="sng" dirty="0" smtClean="0"/>
              <a:t>two (short) breaks and a (short) lunch</a:t>
            </a:r>
            <a:endParaRPr lang="en-US" sz="2000" dirty="0" smtClean="0"/>
          </a:p>
          <a:p>
            <a:endParaRPr lang="en-US" sz="2000" dirty="0" smtClean="0"/>
          </a:p>
          <a:p>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Cutoffs &amp; Deadlines</a:t>
            </a:r>
            <a:endParaRPr lang="en-US" dirty="0"/>
          </a:p>
        </p:txBody>
      </p:sp>
      <p:sp>
        <p:nvSpPr>
          <p:cNvPr id="3" name="Content Placeholder 2"/>
          <p:cNvSpPr>
            <a:spLocks noGrp="1"/>
          </p:cNvSpPr>
          <p:nvPr>
            <p:ph idx="1"/>
          </p:nvPr>
        </p:nvSpPr>
        <p:spPr/>
        <p:txBody>
          <a:bodyPr>
            <a:normAutofit/>
          </a:bodyPr>
          <a:lstStyle/>
          <a:p>
            <a:pPr>
              <a:buNone/>
            </a:pPr>
            <a:r>
              <a:rPr lang="en-US" sz="2000" b="1" u="sng" dirty="0" smtClean="0"/>
              <a:t>Registration Cutoff / Deadline:</a:t>
            </a:r>
            <a:endParaRPr lang="en-US" sz="2000" dirty="0" smtClean="0"/>
          </a:p>
          <a:p>
            <a:pPr>
              <a:buNone/>
            </a:pPr>
            <a:endParaRPr lang="en-US" sz="1000" dirty="0" smtClean="0"/>
          </a:p>
          <a:p>
            <a:pPr algn="just">
              <a:buNone/>
            </a:pPr>
            <a:r>
              <a:rPr lang="en-US" sz="2000" dirty="0" smtClean="0"/>
              <a:t>	To level the playing field and prevent “tweaking” of presentations during the day (which distract from engaging with the presentations of your peers), the final version of your group presentation should be emailed to </a:t>
            </a:r>
            <a:r>
              <a:rPr lang="en-US" sz="2000" b="1" i="1" dirty="0" smtClean="0"/>
              <a:t>polyusd5953@gmail.com</a:t>
            </a:r>
            <a:r>
              <a:rPr lang="en-US" sz="2000" dirty="0" smtClean="0"/>
              <a:t> by midnight of the previous day – for those with an exacting nature, that would be:</a:t>
            </a:r>
          </a:p>
          <a:p>
            <a:pPr>
              <a:buNone/>
            </a:pPr>
            <a:endParaRPr lang="en-US" sz="2000" b="1" u="sng" dirty="0" smtClean="0"/>
          </a:p>
          <a:p>
            <a:pPr algn="ctr">
              <a:buNone/>
            </a:pPr>
            <a:r>
              <a:rPr lang="en-US" sz="2000" b="1" u="sng" dirty="0" smtClean="0">
                <a:solidFill>
                  <a:srgbClr val="FF0000"/>
                </a:solidFill>
              </a:rPr>
              <a:t>Final Presentations are Due BEFORE 11PM on SUNDAY APRIL 14 2016</a:t>
            </a:r>
            <a:endParaRPr lang="en-US" sz="2000" dirty="0" smtClean="0">
              <a:solidFill>
                <a:srgbClr val="FF0000"/>
              </a:solidFill>
            </a:endParaRPr>
          </a:p>
          <a:p>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Format</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A </a:t>
            </a:r>
            <a:r>
              <a:rPr lang="en-US" sz="2000" b="1" dirty="0" smtClean="0">
                <a:solidFill>
                  <a:srgbClr val="FF0000"/>
                </a:solidFill>
              </a:rPr>
              <a:t>suggested</a:t>
            </a:r>
            <a:r>
              <a:rPr lang="en-US" sz="2000" dirty="0" smtClean="0"/>
              <a:t> format is provided below:</a:t>
            </a:r>
          </a:p>
          <a:p>
            <a:pPr marL="0" indent="0">
              <a:buNone/>
            </a:pPr>
            <a:endParaRPr lang="en-US" sz="2000" dirty="0" smtClean="0"/>
          </a:p>
          <a:p>
            <a:pPr marL="0" indent="0">
              <a:buNone/>
            </a:pPr>
            <a:r>
              <a:rPr lang="en-US" sz="2000" dirty="0" smtClean="0"/>
              <a:t>	01:  Title/Credits Slide</a:t>
            </a:r>
            <a:br>
              <a:rPr lang="en-US" sz="2000" dirty="0" smtClean="0"/>
            </a:br>
            <a:r>
              <a:rPr lang="en-US" sz="2000" dirty="0" smtClean="0"/>
              <a:t>	02:  Executive Overview</a:t>
            </a:r>
            <a:br>
              <a:rPr lang="en-US" sz="2000" dirty="0" smtClean="0"/>
            </a:br>
            <a:r>
              <a:rPr lang="en-US" sz="2000" dirty="0" smtClean="0"/>
              <a:t>	03:  5 Questions Slide (Why, How, How Much, By Who, By When)</a:t>
            </a:r>
            <a:br>
              <a:rPr lang="en-US" sz="2000" dirty="0" smtClean="0"/>
            </a:br>
            <a:r>
              <a:rPr lang="en-US" sz="2000" dirty="0" smtClean="0"/>
              <a:t>	04:  Risks &amp; Assumptions Slide</a:t>
            </a:r>
            <a:br>
              <a:rPr lang="en-US" sz="2000" dirty="0" smtClean="0"/>
            </a:br>
            <a:r>
              <a:rPr lang="en-US" sz="2000" dirty="0" smtClean="0"/>
              <a:t>	05:  Scope &amp; High Level Deliverables Network Slide</a:t>
            </a:r>
            <a:br>
              <a:rPr lang="en-US" sz="2000" dirty="0" smtClean="0"/>
            </a:br>
            <a:r>
              <a:rPr lang="en-US" sz="2000" dirty="0" smtClean="0"/>
              <a:t>	06:  Critical Path Slide</a:t>
            </a:r>
            <a:br>
              <a:rPr lang="en-US" sz="2000" dirty="0" smtClean="0"/>
            </a:br>
            <a:r>
              <a:rPr lang="en-US" sz="2000" dirty="0" smtClean="0"/>
              <a:t>	07:  What makes your project special slide #1</a:t>
            </a:r>
            <a:br>
              <a:rPr lang="en-US" sz="2000" dirty="0" smtClean="0"/>
            </a:br>
            <a:r>
              <a:rPr lang="en-US" sz="2000" dirty="0" smtClean="0"/>
              <a:t>	08:  What makes your project special slide #2</a:t>
            </a:r>
            <a:br>
              <a:rPr lang="en-US" sz="2000" dirty="0" smtClean="0"/>
            </a:br>
            <a:r>
              <a:rPr lang="en-US" sz="2000" dirty="0" smtClean="0"/>
              <a:t>	09:  What makes your project special slide #3</a:t>
            </a:r>
            <a:br>
              <a:rPr lang="en-US" sz="2000" dirty="0" smtClean="0"/>
            </a:br>
            <a:r>
              <a:rPr lang="en-US" sz="2000" dirty="0" smtClean="0"/>
              <a:t>	10:  Concluding / Appeal slide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 xmlns:p14="http://schemas.microsoft.com/office/powerpoint/2010/main" val="38222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 xmlns:p14="http://schemas.microsoft.com/office/powerpoint/2010/main"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pPr>
              <a:buNone/>
            </a:pPr>
            <a:r>
              <a:rPr lang="en-US" dirty="0" smtClean="0"/>
              <a:t>A quick refresher on what you should be doing:</a:t>
            </a:r>
          </a:p>
          <a:p>
            <a:pPr>
              <a:buNone/>
            </a:pPr>
            <a:endParaRPr lang="en-US" dirty="0" smtClean="0"/>
          </a:p>
          <a:p>
            <a:pPr marL="457200" indent="-457200">
              <a:spcBef>
                <a:spcPts val="1800"/>
              </a:spcBef>
              <a:buFont typeface="+mj-lt"/>
              <a:buAutoNum type="arabicPeriod"/>
            </a:pPr>
            <a:r>
              <a:rPr lang="en-US" sz="2000" dirty="0" smtClean="0"/>
              <a:t> Be sure we know who we need to be (what is our </a:t>
            </a:r>
            <a:r>
              <a:rPr lang="en-US" sz="2000" b="1" u="sng" dirty="0" smtClean="0"/>
              <a:t>ROLE</a:t>
            </a:r>
            <a:r>
              <a:rPr lang="en-US" sz="2000" dirty="0" smtClean="0"/>
              <a:t>?)</a:t>
            </a:r>
          </a:p>
          <a:p>
            <a:pPr marL="457200" indent="-457200">
              <a:spcBef>
                <a:spcPts val="1800"/>
              </a:spcBef>
              <a:buFont typeface="+mj-lt"/>
              <a:buAutoNum type="arabicPeriod"/>
            </a:pPr>
            <a:r>
              <a:rPr lang="en-US" sz="2000" dirty="0" smtClean="0"/>
              <a:t> </a:t>
            </a:r>
            <a:r>
              <a:rPr lang="en-US" sz="2000" b="1" dirty="0" smtClean="0"/>
              <a:t>TCIM</a:t>
            </a:r>
            <a:r>
              <a:rPr lang="en-US" sz="2000" dirty="0" smtClean="0"/>
              <a:t> = </a:t>
            </a:r>
            <a:r>
              <a:rPr lang="en-US" sz="2000" b="1" u="sng" dirty="0" smtClean="0"/>
              <a:t>T</a:t>
            </a:r>
            <a:r>
              <a:rPr lang="en-US" sz="2000" dirty="0" smtClean="0"/>
              <a:t>heme, </a:t>
            </a:r>
            <a:r>
              <a:rPr lang="en-US" sz="2000" b="1" u="sng" dirty="0" smtClean="0"/>
              <a:t>C</a:t>
            </a:r>
            <a:r>
              <a:rPr lang="en-US" sz="2000" dirty="0" smtClean="0"/>
              <a:t>oncept, </a:t>
            </a:r>
            <a:r>
              <a:rPr lang="en-US" sz="2000" b="1" u="sng" dirty="0" smtClean="0"/>
              <a:t>I</a:t>
            </a:r>
            <a:r>
              <a:rPr lang="en-US" sz="2000" dirty="0" smtClean="0"/>
              <a:t>mplementation, </a:t>
            </a:r>
            <a:r>
              <a:rPr lang="en-US" sz="2000" b="1" u="sng" dirty="0" smtClean="0"/>
              <a:t>M</a:t>
            </a:r>
            <a:r>
              <a:rPr lang="en-US" sz="2000" dirty="0" smtClean="0"/>
              <a:t>anifestation</a:t>
            </a:r>
          </a:p>
          <a:p>
            <a:pPr marL="457200" indent="-457200">
              <a:spcBef>
                <a:spcPts val="1800"/>
              </a:spcBef>
              <a:buFont typeface="+mj-lt"/>
              <a:buAutoNum type="arabicPeriod"/>
            </a:pPr>
            <a:r>
              <a:rPr lang="en-US" sz="2000" dirty="0" smtClean="0"/>
              <a:t> </a:t>
            </a:r>
            <a:r>
              <a:rPr lang="en-US" sz="2000" b="1" dirty="0" smtClean="0"/>
              <a:t>QQSSA</a:t>
            </a:r>
            <a:r>
              <a:rPr lang="en-US" sz="2000" dirty="0" smtClean="0"/>
              <a:t> = </a:t>
            </a:r>
            <a:r>
              <a:rPr lang="en-US" sz="2000" b="1" u="sng" dirty="0" smtClean="0"/>
              <a:t>Q</a:t>
            </a:r>
            <a:r>
              <a:rPr lang="en-US" sz="2000" dirty="0" smtClean="0"/>
              <a:t>ualitative, </a:t>
            </a:r>
            <a:r>
              <a:rPr lang="en-US" sz="2000" b="1" u="sng" dirty="0" smtClean="0"/>
              <a:t>Q</a:t>
            </a:r>
            <a:r>
              <a:rPr lang="en-US" sz="2000" dirty="0" smtClean="0"/>
              <a:t>uantitative, </a:t>
            </a:r>
            <a:r>
              <a:rPr lang="en-US" sz="2000" b="1" u="sng" dirty="0" smtClean="0"/>
              <a:t>S</a:t>
            </a:r>
            <a:r>
              <a:rPr lang="en-US" sz="2000" dirty="0" smtClean="0"/>
              <a:t>upporting, </a:t>
            </a:r>
            <a:r>
              <a:rPr lang="en-US" sz="2000" b="1" u="sng" dirty="0" smtClean="0"/>
              <a:t>S</a:t>
            </a:r>
            <a:r>
              <a:rPr lang="en-US" sz="2000" dirty="0" smtClean="0"/>
              <a:t>ummary, </a:t>
            </a:r>
            <a:r>
              <a:rPr lang="en-US" sz="2000" b="1" u="sng" dirty="0" smtClean="0"/>
              <a:t>A</a:t>
            </a:r>
            <a:r>
              <a:rPr lang="en-US" sz="2000" dirty="0" smtClean="0"/>
              <a:t>ppeal</a:t>
            </a:r>
          </a:p>
          <a:p>
            <a:pPr marL="457200" indent="-457200">
              <a:spcBef>
                <a:spcPts val="1800"/>
              </a:spcBef>
              <a:buFont typeface="+mj-lt"/>
              <a:buAutoNum type="arabicPeriod"/>
            </a:pPr>
            <a:r>
              <a:rPr lang="en-US" sz="2000" dirty="0" smtClean="0"/>
              <a:t> Your presentation must be around </a:t>
            </a:r>
            <a:r>
              <a:rPr lang="en-US" sz="2000" b="1" u="sng" dirty="0" smtClean="0"/>
              <a:t>10 Minutes</a:t>
            </a:r>
            <a:r>
              <a:rPr lang="en-US" sz="2000" dirty="0" smtClean="0"/>
              <a:t> in duration </a:t>
            </a:r>
            <a:r>
              <a:rPr lang="en-US" sz="2000" b="1" u="sng" dirty="0" smtClean="0"/>
              <a:t>(+/- 2 minutes)</a:t>
            </a:r>
          </a:p>
          <a:p>
            <a:pPr marL="457200" indent="-457200">
              <a:spcBef>
                <a:spcPts val="1800"/>
              </a:spcBef>
              <a:buFont typeface="+mj-lt"/>
              <a:buAutoNum type="arabicPeriod"/>
            </a:pPr>
            <a:r>
              <a:rPr lang="en-US" sz="2000" dirty="0" smtClean="0"/>
              <a:t> Your objective?  </a:t>
            </a:r>
            <a:r>
              <a:rPr lang="en-US" sz="2000" b="1" u="sng" dirty="0" smtClean="0"/>
              <a:t>CONVINCE US AND MAKE US TOTALLY CONFIDENT IN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Timing &amp; Attendance</a:t>
            </a:r>
            <a:endParaRPr lang="en-US" dirty="0"/>
          </a:p>
        </p:txBody>
      </p:sp>
      <p:sp>
        <p:nvSpPr>
          <p:cNvPr id="3" name="Content Placeholder 2"/>
          <p:cNvSpPr>
            <a:spLocks noGrp="1"/>
          </p:cNvSpPr>
          <p:nvPr>
            <p:ph idx="1"/>
          </p:nvPr>
        </p:nvSpPr>
        <p:spPr/>
        <p:txBody>
          <a:bodyPr>
            <a:noAutofit/>
          </a:bodyPr>
          <a:lstStyle/>
          <a:p>
            <a:pPr>
              <a:buNone/>
            </a:pPr>
            <a:r>
              <a:rPr lang="en-US" sz="2000" b="1" u="sng" dirty="0" smtClean="0"/>
              <a:t>Timing:</a:t>
            </a:r>
            <a:endParaRPr lang="en-US" sz="2000" dirty="0" smtClean="0"/>
          </a:p>
          <a:p>
            <a:pPr>
              <a:buNone/>
            </a:pPr>
            <a:r>
              <a:rPr lang="en-US" sz="2000" dirty="0" smtClean="0"/>
              <a:t>	</a:t>
            </a:r>
          </a:p>
          <a:p>
            <a:pPr>
              <a:buNone/>
            </a:pPr>
            <a:r>
              <a:rPr lang="en-US" sz="2000" dirty="0" smtClean="0"/>
              <a:t>	</a:t>
            </a:r>
            <a:r>
              <a:rPr lang="en-US" sz="2000" u="sng" dirty="0" smtClean="0"/>
              <a:t>MONDAY </a:t>
            </a:r>
            <a:r>
              <a:rPr lang="en-US" sz="2000" b="1" u="sng" dirty="0" smtClean="0"/>
              <a:t>APRIL 15 2019 </a:t>
            </a:r>
            <a:br>
              <a:rPr lang="en-US" sz="2000" b="1" u="sng" dirty="0" smtClean="0"/>
            </a:br>
            <a:r>
              <a:rPr lang="en-US" sz="2000" u="sng" dirty="0" smtClean="0"/>
              <a:t>From </a:t>
            </a:r>
            <a:r>
              <a:rPr lang="en-US" sz="2000" b="1" u="sng" dirty="0" smtClean="0"/>
              <a:t>10h30</a:t>
            </a:r>
            <a:r>
              <a:rPr lang="en-US" sz="2000" u="sng" dirty="0" smtClean="0"/>
              <a:t> to </a:t>
            </a:r>
            <a:r>
              <a:rPr lang="en-US" sz="2000" b="1" u="sng" dirty="0" smtClean="0"/>
              <a:t>18h30</a:t>
            </a:r>
            <a:br>
              <a:rPr lang="en-US" sz="2000" b="1" u="sng" dirty="0" smtClean="0"/>
            </a:br>
            <a:r>
              <a:rPr lang="en-US" sz="2000" u="sng" dirty="0" smtClean="0"/>
              <a:t>V1101 (or </a:t>
            </a:r>
            <a:r>
              <a:rPr lang="en-US" sz="2000" b="1" u="sng" dirty="0" smtClean="0">
                <a:solidFill>
                  <a:srgbClr val="FF0000"/>
                </a:solidFill>
              </a:rPr>
              <a:t>REMOTE</a:t>
            </a:r>
            <a:r>
              <a:rPr lang="en-US" sz="2000" u="sng" dirty="0" smtClean="0"/>
              <a:t>)</a:t>
            </a:r>
          </a:p>
          <a:p>
            <a:pPr>
              <a:buNone/>
            </a:pPr>
            <a:endParaRPr lang="en-US" sz="2000" b="1" u="sng" dirty="0" smtClean="0"/>
          </a:p>
          <a:p>
            <a:pPr>
              <a:buNone/>
            </a:pPr>
            <a:r>
              <a:rPr lang="en-US" sz="2000" b="1" u="sng" dirty="0" smtClean="0"/>
              <a:t>Attendance:</a:t>
            </a:r>
          </a:p>
          <a:p>
            <a:pPr>
              <a:buNone/>
            </a:pPr>
            <a:endParaRPr lang="en-US" sz="2000" dirty="0" smtClean="0"/>
          </a:p>
          <a:p>
            <a:pPr algn="just">
              <a:buNone/>
            </a:pPr>
            <a:r>
              <a:rPr lang="en-US" sz="2000" dirty="0" smtClean="0"/>
              <a:t>	</a:t>
            </a:r>
            <a:r>
              <a:rPr lang="en-US" sz="2000" u="sng" dirty="0" smtClean="0"/>
              <a:t>Compulsory</a:t>
            </a:r>
            <a:r>
              <a:rPr lang="en-US" sz="2000" dirty="0" smtClean="0"/>
              <a:t>.  Attendance will be taken </a:t>
            </a:r>
            <a:r>
              <a:rPr lang="en-US" sz="2000" b="1" dirty="0" smtClean="0"/>
              <a:t>twice</a:t>
            </a:r>
            <a:r>
              <a:rPr lang="en-US" sz="2000" dirty="0" smtClean="0"/>
              <a:t> at this event – once at the beginning of the day, once at the end of the day.  Missing students at either time will be penalized.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Autofit/>
          </a:bodyPr>
          <a:lstStyle/>
          <a:p>
            <a:pPr>
              <a:buNone/>
            </a:pPr>
            <a:endParaRPr lang="en-US" sz="2000" dirty="0" smtClean="0"/>
          </a:p>
          <a:p>
            <a:pPr algn="ctr">
              <a:spcBef>
                <a:spcPts val="1800"/>
              </a:spcBef>
              <a:buNone/>
            </a:pPr>
            <a:r>
              <a:rPr lang="en-US" sz="2000" b="1" dirty="0" smtClean="0">
                <a:solidFill>
                  <a:srgbClr val="FF0000"/>
                </a:solidFill>
              </a:rPr>
              <a:t>CONVINCE US!</a:t>
            </a:r>
          </a:p>
          <a:p>
            <a:pPr algn="just">
              <a:spcBef>
                <a:spcPts val="1800"/>
              </a:spcBef>
              <a:buNone/>
            </a:pPr>
            <a:r>
              <a:rPr lang="en-US" sz="2000" dirty="0" smtClean="0"/>
              <a:t>	This is your final chance to present your entire concept to the people involved with your  program.</a:t>
            </a:r>
          </a:p>
          <a:p>
            <a:pPr algn="just">
              <a:spcBef>
                <a:spcPts val="1800"/>
              </a:spcBef>
              <a:buNone/>
            </a:pPr>
            <a:r>
              <a:rPr lang="en-US" sz="2000" dirty="0" smtClean="0"/>
              <a:t>	Now, after Months of continuous development, it’s your time to shine!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a:t>
            </a:r>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smtClean="0"/>
              <a:t>Take this opportunity to give your peers and stakeholders a solid feel for what you plan to do over the summer semester and develop within us the </a:t>
            </a:r>
            <a:r>
              <a:rPr lang="en-US" sz="2000" u="sng" dirty="0" smtClean="0"/>
              <a:t>confidence</a:t>
            </a:r>
            <a:r>
              <a:rPr lang="en-US" sz="2000" dirty="0" smtClean="0"/>
              <a:t> that you:</a:t>
            </a:r>
          </a:p>
          <a:p>
            <a:pPr algn="just">
              <a:buNone/>
            </a:pPr>
            <a:endParaRPr lang="en-US" sz="2000" dirty="0" smtClean="0"/>
          </a:p>
          <a:p>
            <a:pPr lvl="2" algn="just">
              <a:spcBef>
                <a:spcPts val="1800"/>
              </a:spcBef>
            </a:pPr>
            <a:r>
              <a:rPr lang="en-US" sz="2000" dirty="0" smtClean="0"/>
              <a:t>Know </a:t>
            </a:r>
            <a:r>
              <a:rPr lang="en-US" sz="2000" b="1" dirty="0" smtClean="0"/>
              <a:t>why</a:t>
            </a:r>
            <a:r>
              <a:rPr lang="en-US" sz="2000" dirty="0" smtClean="0"/>
              <a:t> you are doing what you are doing.</a:t>
            </a:r>
          </a:p>
          <a:p>
            <a:pPr lvl="2" algn="just">
              <a:spcBef>
                <a:spcPts val="1800"/>
              </a:spcBef>
            </a:pPr>
            <a:r>
              <a:rPr lang="en-US" sz="2000" dirty="0" smtClean="0"/>
              <a:t>Know </a:t>
            </a:r>
            <a:r>
              <a:rPr lang="en-US" sz="2000" b="1" dirty="0" smtClean="0"/>
              <a:t>what</a:t>
            </a:r>
            <a:r>
              <a:rPr lang="en-US" sz="2000" dirty="0" smtClean="0"/>
              <a:t> you are doing when you do it.</a:t>
            </a:r>
          </a:p>
          <a:p>
            <a:pPr lvl="2" algn="just">
              <a:spcBef>
                <a:spcPts val="1800"/>
              </a:spcBef>
            </a:pPr>
            <a:r>
              <a:rPr lang="en-US" sz="2000" dirty="0" smtClean="0"/>
              <a:t>Know </a:t>
            </a:r>
            <a:r>
              <a:rPr lang="en-US" sz="2000" b="1" dirty="0" smtClean="0"/>
              <a:t>how</a:t>
            </a:r>
            <a:r>
              <a:rPr lang="en-US" sz="2000" dirty="0" smtClean="0"/>
              <a:t> to do it when doing it.</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1"/>
          </p:nvPr>
        </p:nvSpPr>
        <p:spPr/>
        <p:txBody>
          <a:bodyPr>
            <a:noAutofit/>
          </a:bodyPr>
          <a:lstStyle/>
          <a:p>
            <a:pPr>
              <a:buNone/>
            </a:pPr>
            <a:r>
              <a:rPr lang="en-US" sz="2000" b="1" u="sng" dirty="0" smtClean="0"/>
              <a:t>Format:</a:t>
            </a:r>
            <a:endParaRPr lang="en-US" sz="2000" dirty="0" smtClean="0"/>
          </a:p>
          <a:p>
            <a:pPr>
              <a:buNone/>
            </a:pPr>
            <a:endParaRPr lang="en-US" sz="1000" dirty="0" smtClean="0"/>
          </a:p>
          <a:p>
            <a:pPr>
              <a:spcBef>
                <a:spcPts val="1800"/>
              </a:spcBef>
              <a:buNone/>
            </a:pPr>
            <a:r>
              <a:rPr lang="en-US" sz="2000" dirty="0" smtClean="0"/>
              <a:t>	</a:t>
            </a:r>
            <a:r>
              <a:rPr lang="en-US" sz="2000" u="sng" dirty="0" smtClean="0"/>
              <a:t>Randomly selected</a:t>
            </a:r>
            <a:r>
              <a:rPr lang="en-US" sz="2000" dirty="0" smtClean="0"/>
              <a:t> presentations, starting at 10h30 and running to 18h00.  </a:t>
            </a:r>
          </a:p>
          <a:p>
            <a:pPr lvl="1">
              <a:spcBef>
                <a:spcPts val="1800"/>
              </a:spcBef>
            </a:pPr>
            <a:r>
              <a:rPr lang="en-US" sz="2000" dirty="0" smtClean="0"/>
              <a:t>5 minute </a:t>
            </a:r>
            <a:r>
              <a:rPr lang="en-US" sz="2000" b="1" dirty="0" smtClean="0"/>
              <a:t>setup</a:t>
            </a:r>
          </a:p>
          <a:p>
            <a:pPr lvl="1">
              <a:spcBef>
                <a:spcPts val="1800"/>
              </a:spcBef>
            </a:pPr>
            <a:r>
              <a:rPr lang="en-US" sz="2000" dirty="0" smtClean="0"/>
              <a:t>5 minute </a:t>
            </a:r>
            <a:r>
              <a:rPr lang="en-US" sz="2000" b="1" dirty="0" smtClean="0"/>
              <a:t>video</a:t>
            </a:r>
          </a:p>
          <a:p>
            <a:pPr lvl="1">
              <a:spcBef>
                <a:spcPts val="1800"/>
              </a:spcBef>
            </a:pPr>
            <a:r>
              <a:rPr lang="en-US" sz="2000" dirty="0" smtClean="0"/>
              <a:t>5 minute </a:t>
            </a:r>
            <a:r>
              <a:rPr lang="en-US" sz="2000" b="1" dirty="0" smtClean="0"/>
              <a:t>live presentation</a:t>
            </a:r>
          </a:p>
          <a:p>
            <a:pPr lvl="1">
              <a:spcBef>
                <a:spcPts val="1800"/>
              </a:spcBef>
            </a:pPr>
            <a:r>
              <a:rPr lang="en-US" sz="2000" dirty="0" smtClean="0"/>
              <a:t>5 minute</a:t>
            </a:r>
            <a:r>
              <a:rPr lang="en-US" sz="2000" b="1" dirty="0" smtClean="0"/>
              <a:t> Q&amp;A period</a:t>
            </a:r>
            <a:r>
              <a:rPr lang="en-US" sz="2000" dirty="0" smtClean="0"/>
              <a:t>.  </a:t>
            </a:r>
          </a:p>
          <a:p>
            <a:pPr algn="ctr">
              <a:spcBef>
                <a:spcPts val="1800"/>
              </a:spcBef>
              <a:buNone/>
            </a:pPr>
            <a:r>
              <a:rPr lang="en-US" sz="2000" b="1" dirty="0" smtClean="0">
                <a:solidFill>
                  <a:srgbClr val="FF0000"/>
                </a:solidFill>
              </a:rPr>
              <a:t>A faster setup gives you more talking time - so being efficient is rewarded!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Constraints</a:t>
            </a:r>
            <a:endParaRPr lang="en-US" dirty="0"/>
          </a:p>
        </p:txBody>
      </p:sp>
      <p:sp>
        <p:nvSpPr>
          <p:cNvPr id="3" name="Content Placeholder 2"/>
          <p:cNvSpPr>
            <a:spLocks noGrp="1"/>
          </p:cNvSpPr>
          <p:nvPr>
            <p:ph idx="1"/>
          </p:nvPr>
        </p:nvSpPr>
        <p:spPr/>
        <p:txBody>
          <a:bodyPr>
            <a:normAutofit/>
          </a:bodyPr>
          <a:lstStyle/>
          <a:p>
            <a:pPr>
              <a:buNone/>
            </a:pPr>
            <a:r>
              <a:rPr lang="en-US" sz="2000" b="1" u="sng" dirty="0" smtClean="0"/>
              <a:t>Constraints:</a:t>
            </a:r>
            <a:endParaRPr lang="en-US" sz="2000" dirty="0" smtClean="0"/>
          </a:p>
          <a:p>
            <a:pPr marL="400050" lvl="1" indent="0">
              <a:spcBef>
                <a:spcPts val="1800"/>
              </a:spcBef>
              <a:buNone/>
            </a:pPr>
            <a:r>
              <a:rPr lang="en-US" sz="2000" dirty="0" smtClean="0"/>
              <a:t>Your overall presentation experience must be no longer than </a:t>
            </a:r>
            <a:r>
              <a:rPr lang="en-US" sz="2000" b="1" dirty="0" smtClean="0"/>
              <a:t>20 minutes</a:t>
            </a:r>
            <a:r>
              <a:rPr lang="en-US" sz="2000" dirty="0" smtClean="0"/>
              <a:t>.</a:t>
            </a:r>
          </a:p>
          <a:p>
            <a:pPr marL="400050" lvl="1" indent="0">
              <a:spcBef>
                <a:spcPts val="1800"/>
              </a:spcBef>
              <a:buNone/>
            </a:pPr>
            <a:r>
              <a:rPr lang="en-US" sz="2000" dirty="0" smtClean="0"/>
              <a:t>Your video introduction and first slide </a:t>
            </a:r>
            <a:r>
              <a:rPr lang="en-US" sz="2000" b="1" u="sng" dirty="0" smtClean="0"/>
              <a:t>must</a:t>
            </a:r>
            <a:r>
              <a:rPr lang="en-US" sz="2000" dirty="0" smtClean="0"/>
              <a:t> include the following info:</a:t>
            </a:r>
          </a:p>
          <a:p>
            <a:pPr lvl="2">
              <a:spcBef>
                <a:spcPts val="1800"/>
              </a:spcBef>
            </a:pPr>
            <a:r>
              <a:rPr lang="en-US" sz="2000" dirty="0" smtClean="0"/>
              <a:t>School, Year, Program</a:t>
            </a:r>
          </a:p>
          <a:p>
            <a:pPr lvl="2">
              <a:spcBef>
                <a:spcPts val="1800"/>
              </a:spcBef>
            </a:pPr>
            <a:r>
              <a:rPr lang="en-US" sz="2000" dirty="0" smtClean="0"/>
              <a:t>Group Name, Group Number</a:t>
            </a:r>
          </a:p>
          <a:p>
            <a:pPr lvl="2">
              <a:spcBef>
                <a:spcPts val="1800"/>
              </a:spcBef>
            </a:pPr>
            <a:r>
              <a:rPr lang="en-US" sz="2000" dirty="0" smtClean="0"/>
              <a:t>Group Membership w/POLYU-ID</a:t>
            </a:r>
          </a:p>
          <a:p>
            <a:pPr lvl="2">
              <a:spcBef>
                <a:spcPts val="1800"/>
              </a:spcBef>
            </a:pPr>
            <a:r>
              <a:rPr lang="en-US" sz="2000" dirty="0" smtClean="0"/>
              <a:t>Group Champion, Supervisor(s), Mentor(s), Sponsor(s)</a:t>
            </a:r>
          </a:p>
          <a:p>
            <a:pPr lvl="3"/>
            <a:endParaRPr lang="en-US" sz="2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16533</TotalTime>
  <Words>310</Words>
  <Application>Microsoft Office PowerPoint</Application>
  <PresentationFormat>On-screen Show (4:3)</PresentationFormat>
  <Paragraphs>97</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SD5953   Successful Project Management   FINAL PRESENTATIONS GUIDELINES</vt:lpstr>
      <vt:lpstr>Slide 2</vt:lpstr>
      <vt:lpstr>Slide 3</vt:lpstr>
      <vt:lpstr>Overview</vt:lpstr>
      <vt:lpstr>Timing &amp; Attendance</vt:lpstr>
      <vt:lpstr>Purpose</vt:lpstr>
      <vt:lpstr>Confidence</vt:lpstr>
      <vt:lpstr>Format</vt:lpstr>
      <vt:lpstr>Constraints</vt:lpstr>
      <vt:lpstr>Context</vt:lpstr>
      <vt:lpstr>Props &amp; Audience</vt:lpstr>
      <vt:lpstr>Breaks</vt:lpstr>
      <vt:lpstr>Cutoffs &amp; Deadlines</vt:lpstr>
      <vt:lpstr>QUESTIONS?</vt:lpstr>
      <vt:lpstr>THANK YOU</vt:lpstr>
      <vt:lpstr>Suggested Format</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Presentations DAY 01</dc:title>
  <dc:subject>SD5953 -  Successful Project Management</dc:subject>
  <dc:creator>Graham R. Leach</dc:creator>
  <cp:lastModifiedBy>Graham</cp:lastModifiedBy>
  <cp:revision>788</cp:revision>
  <dcterms:created xsi:type="dcterms:W3CDTF">2011-12-17T09:03:07Z</dcterms:created>
  <dcterms:modified xsi:type="dcterms:W3CDTF">2019-03-25T00:19:22Z</dcterms:modified>
</cp:coreProperties>
</file>