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93" r:id="rId2"/>
    <p:sldId id="294" r:id="rId3"/>
    <p:sldId id="297" r:id="rId4"/>
    <p:sldId id="439" r:id="rId5"/>
    <p:sldId id="435" r:id="rId6"/>
    <p:sldId id="443" r:id="rId7"/>
    <p:sldId id="441" r:id="rId8"/>
    <p:sldId id="440" r:id="rId9"/>
    <p:sldId id="442" r:id="rId10"/>
    <p:sldId id="362" r:id="rId11"/>
    <p:sldId id="43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Closing a Project</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 xmlns:p14="http://schemas.microsoft.com/office/powerpoint/2010/main"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CLOSING A PROJECT</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smtClean="0">
                <a:solidFill>
                  <a:schemeClr val="tx1"/>
                </a:solidFill>
              </a:rPr>
              <a:t>polyusd5953@gmail.com</a:t>
            </a:r>
            <a:endParaRPr lang="en-US" dirty="0" smtClean="0">
              <a:solidFill>
                <a:schemeClr val="tx1"/>
              </a:solidFill>
            </a:endParaRP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p14="http://schemas.microsoft.com/office/powerpoint/2010/main" xmlns=""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CLOSING A PROJECT</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smtClean="0">
                <a:solidFill>
                  <a:schemeClr val="tx1"/>
                </a:solidFill>
              </a:rPr>
              <a:t>Healing, Renewal, Rebirth</a:t>
            </a:r>
            <a:endParaRPr lang="en-US"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Do We Close Projects?</a:t>
            </a:r>
            <a:endParaRPr lang="en-US" dirty="0"/>
          </a:p>
        </p:txBody>
      </p:sp>
      <p:sp>
        <p:nvSpPr>
          <p:cNvPr id="3" name="Content Placeholder 2"/>
          <p:cNvSpPr>
            <a:spLocks noGrp="1"/>
          </p:cNvSpPr>
          <p:nvPr>
            <p:ph idx="1"/>
          </p:nvPr>
        </p:nvSpPr>
        <p:spPr/>
        <p:txBody>
          <a:bodyPr>
            <a:normAutofit/>
          </a:bodyPr>
          <a:lstStyle/>
          <a:p>
            <a:pPr algn="just"/>
            <a:endParaRPr lang="en-US" dirty="0" smtClean="0"/>
          </a:p>
          <a:p>
            <a:pPr algn="just"/>
            <a:r>
              <a:rPr lang="en-US" dirty="0" smtClean="0"/>
              <a:t>There could be an infinite number of reasons why we would want to close projects, but the following FOUR themes consistently emerge:</a:t>
            </a:r>
          </a:p>
          <a:p>
            <a:pPr algn="just"/>
            <a:endParaRPr lang="en-US" dirty="0" smtClean="0"/>
          </a:p>
          <a:p>
            <a:pPr lvl="6" algn="just"/>
            <a:r>
              <a:rPr lang="en-US" sz="2400" dirty="0" smtClean="0"/>
              <a:t>Internal Reasons</a:t>
            </a:r>
          </a:p>
          <a:p>
            <a:pPr lvl="6" algn="just"/>
            <a:r>
              <a:rPr lang="en-US" sz="2400" dirty="0" smtClean="0"/>
              <a:t>Cultural Reasons</a:t>
            </a:r>
          </a:p>
          <a:p>
            <a:pPr lvl="6" algn="just"/>
            <a:r>
              <a:rPr lang="en-US" sz="2400" dirty="0" smtClean="0"/>
              <a:t>Legal Reasons</a:t>
            </a:r>
          </a:p>
          <a:p>
            <a:pPr lvl="6" algn="just"/>
            <a:r>
              <a:rPr lang="en-US" sz="2400" dirty="0" smtClean="0"/>
              <a:t>Commercial Reasons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Closing a Project:  Internal Reasons</a:t>
            </a:r>
            <a:endParaRPr lang="en-US" dirty="0"/>
          </a:p>
        </p:txBody>
      </p:sp>
      <p:sp>
        <p:nvSpPr>
          <p:cNvPr id="3" name="Content Placeholder 2"/>
          <p:cNvSpPr>
            <a:spLocks noGrp="1"/>
          </p:cNvSpPr>
          <p:nvPr>
            <p:ph idx="1"/>
          </p:nvPr>
        </p:nvSpPr>
        <p:spPr/>
        <p:txBody>
          <a:bodyPr>
            <a:normAutofit/>
          </a:bodyPr>
          <a:lstStyle/>
          <a:p>
            <a:pPr marL="0" indent="0" algn="just">
              <a:buNone/>
            </a:pPr>
            <a:r>
              <a:rPr lang="en-US" b="1" dirty="0" smtClean="0"/>
              <a:t>Internally</a:t>
            </a:r>
            <a:r>
              <a:rPr lang="en-US" dirty="0" smtClean="0"/>
              <a:t> speaking, closing a project is a necessary part of having worked together as a team.  Before the project can be officially declared complete, a “taking stock” exercise should happen where the </a:t>
            </a:r>
            <a:r>
              <a:rPr lang="en-US" b="1" u="sng" dirty="0" smtClean="0"/>
              <a:t>actual inputs</a:t>
            </a:r>
            <a:r>
              <a:rPr lang="en-US" dirty="0" smtClean="0"/>
              <a:t> required to complete the project are recognized, measured and given their due.  This helps to guarantee team harmony and future projects working out:</a:t>
            </a:r>
          </a:p>
          <a:p>
            <a:pPr marL="0" indent="0" algn="just">
              <a:buNone/>
            </a:pPr>
            <a:endParaRPr lang="en-US" sz="1000" dirty="0" smtClean="0"/>
          </a:p>
          <a:p>
            <a:pPr lvl="7"/>
            <a:r>
              <a:rPr lang="en-US" sz="2400" dirty="0" smtClean="0"/>
              <a:t>Time</a:t>
            </a:r>
          </a:p>
          <a:p>
            <a:pPr lvl="7"/>
            <a:r>
              <a:rPr lang="en-US" sz="2400" dirty="0" smtClean="0"/>
              <a:t>Leadership</a:t>
            </a:r>
          </a:p>
          <a:p>
            <a:pPr lvl="7"/>
            <a:r>
              <a:rPr lang="en-US" sz="2400" dirty="0" smtClean="0"/>
              <a:t>Sacrifice</a:t>
            </a:r>
          </a:p>
          <a:p>
            <a:pPr lvl="7"/>
            <a:r>
              <a:rPr lang="en-US" sz="2400" dirty="0" smtClean="0"/>
              <a:t>Politics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Closing a Project:  Cultural Reasons</a:t>
            </a:r>
            <a:endParaRPr lang="en-US" dirty="0"/>
          </a:p>
        </p:txBody>
      </p:sp>
      <p:sp>
        <p:nvSpPr>
          <p:cNvPr id="3" name="Content Placeholder 2"/>
          <p:cNvSpPr>
            <a:spLocks noGrp="1"/>
          </p:cNvSpPr>
          <p:nvPr>
            <p:ph idx="1"/>
          </p:nvPr>
        </p:nvSpPr>
        <p:spPr/>
        <p:txBody>
          <a:bodyPr>
            <a:normAutofit/>
          </a:bodyPr>
          <a:lstStyle/>
          <a:p>
            <a:pPr marL="0" indent="0" algn="just">
              <a:buNone/>
            </a:pPr>
            <a:r>
              <a:rPr lang="en-US" b="1" dirty="0" smtClean="0"/>
              <a:t>Culturally</a:t>
            </a:r>
            <a:r>
              <a:rPr lang="en-US" dirty="0" smtClean="0"/>
              <a:t> speaking, closing a project is necessary because the company has normally invested significant resources in the project and now must either praise or punish the participant behaviors that served to aid or impede the project:</a:t>
            </a:r>
          </a:p>
          <a:p>
            <a:pPr algn="just"/>
            <a:endParaRPr lang="en-US" sz="1000" dirty="0" smtClean="0"/>
          </a:p>
          <a:p>
            <a:pPr marL="3033713" lvl="7" algn="just"/>
            <a:r>
              <a:rPr lang="en-US" sz="2400" dirty="0" smtClean="0"/>
              <a:t>Commendations</a:t>
            </a:r>
          </a:p>
          <a:p>
            <a:pPr marL="3033713" lvl="7" algn="just"/>
            <a:r>
              <a:rPr lang="en-US" sz="2400" dirty="0" smtClean="0"/>
              <a:t>Promotions / Bonuses</a:t>
            </a:r>
          </a:p>
          <a:p>
            <a:pPr marL="3033713" lvl="7" algn="just"/>
            <a:r>
              <a:rPr lang="en-US" sz="2400" dirty="0" smtClean="0"/>
              <a:t>Reference Letters</a:t>
            </a:r>
          </a:p>
          <a:p>
            <a:pPr marL="3033713" lvl="7" algn="just"/>
            <a:r>
              <a:rPr lang="en-US" sz="2400" dirty="0" smtClean="0"/>
              <a:t>Sanctions</a:t>
            </a:r>
          </a:p>
          <a:p>
            <a:pPr marL="3033713" lvl="7" algn="just"/>
            <a:r>
              <a:rPr lang="en-US" sz="2400" dirty="0" smtClean="0"/>
              <a:t>Disciplinary Actions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Closing a Project:  Legal Reasons</a:t>
            </a:r>
            <a:endParaRPr lang="en-US" dirty="0"/>
          </a:p>
        </p:txBody>
      </p:sp>
      <p:sp>
        <p:nvSpPr>
          <p:cNvPr id="3" name="Content Placeholder 2"/>
          <p:cNvSpPr>
            <a:spLocks noGrp="1"/>
          </p:cNvSpPr>
          <p:nvPr>
            <p:ph idx="1"/>
          </p:nvPr>
        </p:nvSpPr>
        <p:spPr/>
        <p:txBody>
          <a:bodyPr/>
          <a:lstStyle/>
          <a:p>
            <a:pPr marL="0" indent="0" algn="just">
              <a:buNone/>
            </a:pPr>
            <a:r>
              <a:rPr lang="en-US" b="1" dirty="0" smtClean="0"/>
              <a:t>Legally</a:t>
            </a:r>
            <a:r>
              <a:rPr lang="en-US" dirty="0" smtClean="0"/>
              <a:t> speaking, closing a project is necessary to inform the institutions of the outside world concerning the outcome(s) of the project.  New Intellectual Property is routinely generated by projects.  These assets must to be registered with the appropriate regulatory and licensing bodies:</a:t>
            </a:r>
          </a:p>
          <a:p>
            <a:pPr marL="0" indent="0" algn="just">
              <a:buNone/>
            </a:pPr>
            <a:endParaRPr lang="en-US" sz="1000" dirty="0" smtClean="0"/>
          </a:p>
          <a:p>
            <a:pPr lvl="7" algn="just"/>
            <a:r>
              <a:rPr lang="en-US" sz="2400" dirty="0" smtClean="0"/>
              <a:t>Trademarks</a:t>
            </a:r>
          </a:p>
          <a:p>
            <a:pPr lvl="7" algn="just"/>
            <a:r>
              <a:rPr lang="en-US" sz="2400" dirty="0" smtClean="0"/>
              <a:t>Processes </a:t>
            </a:r>
          </a:p>
          <a:p>
            <a:pPr lvl="7" algn="just"/>
            <a:r>
              <a:rPr lang="en-US" sz="2400" dirty="0" smtClean="0"/>
              <a:t>Products</a:t>
            </a:r>
          </a:p>
          <a:p>
            <a:pPr lvl="7" algn="just"/>
            <a:r>
              <a:rPr lang="en-US" sz="2400" dirty="0" smtClean="0"/>
              <a:t>Patents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Closing a Project:  Commercial Reasons</a:t>
            </a:r>
            <a:endParaRPr lang="en-US" dirty="0"/>
          </a:p>
        </p:txBody>
      </p:sp>
      <p:sp>
        <p:nvSpPr>
          <p:cNvPr id="3" name="Content Placeholder 2"/>
          <p:cNvSpPr>
            <a:spLocks noGrp="1"/>
          </p:cNvSpPr>
          <p:nvPr>
            <p:ph idx="1"/>
          </p:nvPr>
        </p:nvSpPr>
        <p:spPr/>
        <p:txBody>
          <a:bodyPr>
            <a:normAutofit/>
          </a:bodyPr>
          <a:lstStyle/>
          <a:p>
            <a:pPr marL="0" indent="0" algn="just">
              <a:buNone/>
            </a:pPr>
            <a:r>
              <a:rPr lang="en-US" b="1" dirty="0" smtClean="0"/>
              <a:t>Commercially</a:t>
            </a:r>
            <a:r>
              <a:rPr lang="en-US" dirty="0" smtClean="0"/>
              <a:t> speaking, closing a project is necessary to inform the consumer world of the results of the project.  It is at this point that the general public is made aware of the result(s) of the project and the potential benefits to them:</a:t>
            </a:r>
          </a:p>
          <a:p>
            <a:pPr algn="just"/>
            <a:endParaRPr lang="en-US" sz="1000" dirty="0" smtClean="0"/>
          </a:p>
          <a:p>
            <a:pPr lvl="7" algn="just"/>
            <a:r>
              <a:rPr lang="en-US" sz="2400" dirty="0" smtClean="0"/>
              <a:t>Products</a:t>
            </a:r>
          </a:p>
          <a:p>
            <a:pPr lvl="7" algn="just"/>
            <a:r>
              <a:rPr lang="en-US" sz="2400" dirty="0" smtClean="0"/>
              <a:t>Processes </a:t>
            </a:r>
          </a:p>
          <a:p>
            <a:pPr lvl="7" algn="just"/>
            <a:r>
              <a:rPr lang="en-US" sz="2400" dirty="0" smtClean="0"/>
              <a:t>Innovations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15550</TotalTime>
  <Words>319</Words>
  <Application>Microsoft Office PowerPoint</Application>
  <PresentationFormat>On-screen Show (4:3)</PresentationFormat>
  <Paragraphs>53</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SD5953   Successful Project Management   CLOSING A PROJECT</vt:lpstr>
      <vt:lpstr>Slide 2</vt:lpstr>
      <vt:lpstr>Slide 3</vt:lpstr>
      <vt:lpstr>CLOSING A PROJECT</vt:lpstr>
      <vt:lpstr>Why Do We Close Projects?</vt:lpstr>
      <vt:lpstr>Closing a Project:  Internal Reasons</vt:lpstr>
      <vt:lpstr>Closing a Project:  Cultural Reasons</vt:lpstr>
      <vt:lpstr>Closing a Project:  Legal Reasons</vt:lpstr>
      <vt:lpstr>Closing a Project:  Commercial Reasons</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a Project</dc:title>
  <dc:subject>SD5953 -  Successful Project Management</dc:subject>
  <dc:creator>Graham R. Leach</dc:creator>
  <cp:lastModifiedBy>Graham</cp:lastModifiedBy>
  <cp:revision>737</cp:revision>
  <dcterms:created xsi:type="dcterms:W3CDTF">2011-12-17T09:03:07Z</dcterms:created>
  <dcterms:modified xsi:type="dcterms:W3CDTF">2019-03-25T00:18:20Z</dcterms:modified>
</cp:coreProperties>
</file>