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93" r:id="rId2"/>
    <p:sldId id="294" r:id="rId3"/>
    <p:sldId id="297" r:id="rId4"/>
    <p:sldId id="429" r:id="rId5"/>
    <p:sldId id="424" r:id="rId6"/>
    <p:sldId id="427" r:id="rId7"/>
    <p:sldId id="428" r:id="rId8"/>
    <p:sldId id="430" r:id="rId9"/>
    <p:sldId id="439" r:id="rId10"/>
    <p:sldId id="435" r:id="rId11"/>
    <p:sldId id="436" r:id="rId12"/>
    <p:sldId id="437" r:id="rId13"/>
    <p:sldId id="438" r:id="rId14"/>
    <p:sldId id="432" r:id="rId15"/>
    <p:sldId id="362"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6" d="100"/>
          <a:sy n="106" d="100"/>
        </p:scale>
        <p:origin x="-1680" y="-96"/>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notesViewPr>
    <p:cSldViewPr>
      <p:cViewPr varScale="1">
        <p:scale>
          <a:sx n="138" d="100"/>
          <a:sy n="138" d="100"/>
        </p:scale>
        <p:origin x="-96" y="-306"/>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BF67FF5-4C6E-468C-AA60-C5C8B92BCDB0}" type="datetimeFigureOut">
              <a:rPr lang="en-US" smtClean="0"/>
              <a:pPr/>
              <a:t>2019-03-24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2D2FB6F-9887-4A68-B29C-BAA4F2A5454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2D2FB6F-9887-4A68-B29C-BAA4F2A5454E}" type="slidenum">
              <a:rPr lang="en-US" smtClean="0"/>
              <a:pPr/>
              <a:t>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2D2FB6F-9887-4A68-B29C-BAA4F2A5454E}" type="slidenum">
              <a:rPr lang="en-US" smtClean="0"/>
              <a:pPr/>
              <a:t>14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2D2FB6F-9887-4A68-B29C-BAA4F2A5454E}" type="slidenum">
              <a:rPr lang="en-US" smtClean="0"/>
              <a:pPr/>
              <a:t>15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29735B1-7282-48DA-9465-4EDD79E90AAC}" type="datetimeFigureOut">
              <a:rPr lang="en-US" smtClean="0"/>
              <a:pPr/>
              <a:t>2019-03-24</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 xmlns:p14="http://schemas.microsoft.com/office/powerpoint/2010/main" val="36920871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9735B1-7282-48DA-9465-4EDD79E90AAC}" type="datetimeFigureOut">
              <a:rPr lang="en-US" smtClean="0"/>
              <a:pPr/>
              <a:t>2019-03-24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 xmlns:p14="http://schemas.microsoft.com/office/powerpoint/2010/main" val="4518712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29735B1-7282-48DA-9465-4EDD79E90AAC}" type="datetimeFigureOut">
              <a:rPr lang="en-US" smtClean="0"/>
              <a:pPr/>
              <a:t>2019-03-24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 xmlns:p14="http://schemas.microsoft.com/office/powerpoint/2010/main" val="24624793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29735B1-7282-48DA-9465-4EDD79E90AAC}" type="datetimeFigureOut">
              <a:rPr lang="en-US" smtClean="0"/>
              <a:pPr/>
              <a:t>2019-03-24</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 xmlns:p14="http://schemas.microsoft.com/office/powerpoint/2010/main" val="2836063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29735B1-7282-48DA-9465-4EDD79E90AAC}" type="datetimeFigureOut">
              <a:rPr lang="en-US" smtClean="0"/>
              <a:pPr/>
              <a:t>2019-03-24</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 xmlns:p14="http://schemas.microsoft.com/office/powerpoint/2010/main" val="28521454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29735B1-7282-48DA-9465-4EDD79E90AAC}" type="datetimeFigureOut">
              <a:rPr lang="en-US" smtClean="0"/>
              <a:pPr/>
              <a:t>2019-03-24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 xmlns:p14="http://schemas.microsoft.com/office/powerpoint/2010/main" val="40810107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29735B1-7282-48DA-9465-4EDD79E90AAC}" type="datetimeFigureOut">
              <a:rPr lang="en-US" smtClean="0"/>
              <a:pPr/>
              <a:t>2019-03-24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 xmlns:p14="http://schemas.microsoft.com/office/powerpoint/2010/main" val="612487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29735B1-7282-48DA-9465-4EDD79E90AAC}" type="datetimeFigureOut">
              <a:rPr lang="en-US" smtClean="0"/>
              <a:pPr/>
              <a:t>2019-03-24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 xmlns:p14="http://schemas.microsoft.com/office/powerpoint/2010/main" val="40569704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9735B1-7282-48DA-9465-4EDD79E90AAC}" type="datetimeFigureOut">
              <a:rPr lang="en-US" smtClean="0"/>
              <a:pPr/>
              <a:t>2019-03-24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 xmlns:p14="http://schemas.microsoft.com/office/powerpoint/2010/main" val="36622782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9735B1-7282-48DA-9465-4EDD79E90AAC}" type="datetimeFigureOut">
              <a:rPr lang="en-US" smtClean="0"/>
              <a:pPr/>
              <a:t>2019-03-24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 xmlns:p14="http://schemas.microsoft.com/office/powerpoint/2010/main" val="22961093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9735B1-7282-48DA-9465-4EDD79E90AAC}" type="datetimeFigureOut">
              <a:rPr lang="en-US" smtClean="0"/>
              <a:pPr/>
              <a:t>2019-03-24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C2F5A1-AD0E-4C6D-9194-AEE49E2FA91C}" type="slidenum">
              <a:rPr lang="en-US" smtClean="0"/>
              <a:pPr/>
              <a:t>‹#›</a:t>
            </a:fld>
            <a:endParaRPr lang="en-US"/>
          </a:p>
        </p:txBody>
      </p:sp>
    </p:spTree>
    <p:extLst>
      <p:ext uri="{BB962C8B-B14F-4D97-AF65-F5344CB8AC3E}">
        <p14:creationId xmlns="" xmlns:p14="http://schemas.microsoft.com/office/powerpoint/2010/main" val="16218359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9735B1-7282-48DA-9465-4EDD79E90AAC}" type="datetimeFigureOut">
              <a:rPr lang="en-US" smtClean="0"/>
              <a:pPr/>
              <a:t>2019-03-24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C2F5A1-AD0E-4C6D-9194-AEE49E2FA91C}" type="slidenum">
              <a:rPr lang="en-US" smtClean="0"/>
              <a:pPr/>
              <a:t>‹#›</a:t>
            </a:fld>
            <a:endParaRPr lang="en-US"/>
          </a:p>
        </p:txBody>
      </p:sp>
      <p:sp>
        <p:nvSpPr>
          <p:cNvPr id="7" name="Title 1"/>
          <p:cNvSpPr txBox="1">
            <a:spLocks/>
          </p:cNvSpPr>
          <p:nvPr userDrawn="1"/>
        </p:nvSpPr>
        <p:spPr>
          <a:xfrm>
            <a:off x="0" y="0"/>
            <a:ext cx="9144000" cy="3048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000" b="0" i="0" u="none" strike="noStrike" kern="1200" cap="none" spc="0" normalizeH="0" baseline="0" noProof="0" dirty="0" smtClean="0">
                <a:ln>
                  <a:noFill/>
                </a:ln>
                <a:solidFill>
                  <a:schemeClr val="tx1"/>
                </a:solidFill>
                <a:effectLst/>
                <a:uLnTx/>
                <a:uFillTx/>
                <a:latin typeface="+mj-lt"/>
                <a:ea typeface="+mj-ea"/>
                <a:cs typeface="+mj-cs"/>
              </a:rPr>
              <a:t>SD5953:  Successful Project Management – REVIEW 07</a:t>
            </a:r>
          </a:p>
        </p:txBody>
      </p:sp>
      <p:pic>
        <p:nvPicPr>
          <p:cNvPr id="8" name="Picture 2" descr="http://www.polyu.edu.hk/cpa/polyu/templates/polyu/images/logo_polyu.gif"/>
          <p:cNvPicPr>
            <a:picLocks noChangeAspect="1" noChangeArrowheads="1"/>
          </p:cNvPicPr>
          <p:nvPr userDrawn="1"/>
        </p:nvPicPr>
        <p:blipFill>
          <a:blip r:embed="rId13" cstate="print"/>
          <a:srcRect/>
          <a:stretch>
            <a:fillRect/>
          </a:stretch>
        </p:blipFill>
        <p:spPr bwMode="auto">
          <a:xfrm>
            <a:off x="3581400" y="6324600"/>
            <a:ext cx="2022476" cy="466726"/>
          </a:xfrm>
          <a:prstGeom prst="rect">
            <a:avLst/>
          </a:prstGeom>
          <a:noFill/>
        </p:spPr>
      </p:pic>
    </p:spTree>
    <p:extLst>
      <p:ext uri="{BB962C8B-B14F-4D97-AF65-F5344CB8AC3E}">
        <p14:creationId xmlns="" xmlns:p14="http://schemas.microsoft.com/office/powerpoint/2010/main" val="34639765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0" y="0"/>
            <a:ext cx="9144000" cy="3676651"/>
          </a:xfrm>
          <a:solidFill>
            <a:schemeClr val="bg1"/>
          </a:solidFill>
        </p:spPr>
        <p:txBody>
          <a:bodyPr>
            <a:normAutofit/>
          </a:bodyPr>
          <a:lstStyle/>
          <a:p>
            <a:r>
              <a:rPr lang="en-US" sz="4000" dirty="0" smtClean="0"/>
              <a:t>SD5953</a:t>
            </a:r>
            <a:br>
              <a:rPr lang="en-US" sz="4000" dirty="0" smtClean="0"/>
            </a:br>
            <a:r>
              <a:rPr lang="en-US" sz="4000" dirty="0" smtClean="0"/>
              <a:t> </a:t>
            </a:r>
            <a:br>
              <a:rPr lang="en-US" sz="4000" dirty="0" smtClean="0"/>
            </a:br>
            <a:r>
              <a:rPr lang="en-US" sz="4000" dirty="0" smtClean="0"/>
              <a:t>Successful Project Management</a:t>
            </a:r>
            <a:br>
              <a:rPr lang="en-US" sz="4000" dirty="0" smtClean="0"/>
            </a:br>
            <a:r>
              <a:rPr lang="en-US" sz="4000" dirty="0" smtClean="0"/>
              <a:t> </a:t>
            </a:r>
            <a:br>
              <a:rPr lang="en-US" sz="4000" dirty="0" smtClean="0"/>
            </a:br>
            <a:r>
              <a:rPr lang="en-US" sz="4000" b="1" dirty="0" smtClean="0">
                <a:solidFill>
                  <a:srgbClr val="FF0000"/>
                </a:solidFill>
              </a:rPr>
              <a:t>REVIEW 07</a:t>
            </a:r>
            <a:endParaRPr lang="en-US" sz="4000" b="1" dirty="0">
              <a:solidFill>
                <a:srgbClr val="FF0000"/>
              </a:solidFill>
            </a:endParaRPr>
          </a:p>
        </p:txBody>
      </p:sp>
      <p:sp>
        <p:nvSpPr>
          <p:cNvPr id="5" name="Subtitle 4"/>
          <p:cNvSpPr>
            <a:spLocks noGrp="1"/>
          </p:cNvSpPr>
          <p:nvPr>
            <p:ph type="subTitle" idx="1"/>
          </p:nvPr>
        </p:nvSpPr>
        <p:spPr>
          <a:xfrm>
            <a:off x="0" y="4114800"/>
            <a:ext cx="9144000" cy="1371600"/>
          </a:xfrm>
        </p:spPr>
        <p:txBody>
          <a:bodyPr/>
          <a:lstStyle/>
          <a:p>
            <a:r>
              <a:rPr lang="en-US" dirty="0" smtClean="0"/>
              <a:t>School of Design</a:t>
            </a:r>
          </a:p>
          <a:p>
            <a:r>
              <a:rPr lang="en-US" dirty="0" smtClean="0"/>
              <a:t>The Polytechnic University of Hong Kong</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Why Do We Track &amp; Report Projects?</a:t>
            </a:r>
            <a:endParaRPr lang="en-US" dirty="0"/>
          </a:p>
        </p:txBody>
      </p:sp>
      <p:sp>
        <p:nvSpPr>
          <p:cNvPr id="3" name="Content Placeholder 2"/>
          <p:cNvSpPr>
            <a:spLocks noGrp="1"/>
          </p:cNvSpPr>
          <p:nvPr>
            <p:ph idx="1"/>
          </p:nvPr>
        </p:nvSpPr>
        <p:spPr/>
        <p:txBody>
          <a:bodyPr>
            <a:normAutofit/>
          </a:bodyPr>
          <a:lstStyle/>
          <a:p>
            <a:pPr algn="just">
              <a:spcBef>
                <a:spcPts val="1800"/>
              </a:spcBef>
            </a:pPr>
            <a:r>
              <a:rPr lang="en-US" dirty="0" smtClean="0"/>
              <a:t>The reason why we track and report on projects is because they </a:t>
            </a:r>
            <a:r>
              <a:rPr lang="en-US" u="sng" dirty="0" smtClean="0"/>
              <a:t>never</a:t>
            </a:r>
            <a:r>
              <a:rPr lang="en-US" dirty="0" smtClean="0"/>
              <a:t> unfold according to the way we plan them.  </a:t>
            </a:r>
            <a:r>
              <a:rPr lang="en-US" b="1" u="sng" dirty="0" smtClean="0"/>
              <a:t>Ever</a:t>
            </a:r>
            <a:r>
              <a:rPr lang="en-US" dirty="0" smtClean="0"/>
              <a:t>.</a:t>
            </a:r>
          </a:p>
          <a:p>
            <a:pPr algn="just">
              <a:spcBef>
                <a:spcPts val="1800"/>
              </a:spcBef>
            </a:pPr>
            <a:r>
              <a:rPr lang="en-US" dirty="0" smtClean="0"/>
              <a:t>There </a:t>
            </a:r>
            <a:r>
              <a:rPr lang="en-US" dirty="0" smtClean="0"/>
              <a:t>is simply no way for a Project Manager to be able to foresee what is going to happen - not just to the project, but also to the global business environment, the company or even the individual people participating in the project.</a:t>
            </a:r>
          </a:p>
          <a:p>
            <a:pPr algn="just">
              <a:spcBef>
                <a:spcPts val="1800"/>
              </a:spcBef>
            </a:pPr>
            <a:r>
              <a:rPr lang="en-US" dirty="0" smtClean="0"/>
              <a:t>Tracking </a:t>
            </a:r>
            <a:r>
              <a:rPr lang="en-US" dirty="0" smtClean="0"/>
              <a:t>&amp; Reporting on Projects is the tool we use to adjust for the inevitable changes that will confront Project, so we can stay focused on the goal – with is a successful conclusion.</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Project Baseline</a:t>
            </a:r>
            <a:endParaRPr lang="en-US" dirty="0"/>
          </a:p>
        </p:txBody>
      </p:sp>
      <p:sp>
        <p:nvSpPr>
          <p:cNvPr id="3" name="Content Placeholder 2"/>
          <p:cNvSpPr>
            <a:spLocks noGrp="1"/>
          </p:cNvSpPr>
          <p:nvPr>
            <p:ph idx="1"/>
          </p:nvPr>
        </p:nvSpPr>
        <p:spPr/>
        <p:txBody>
          <a:bodyPr>
            <a:normAutofit/>
          </a:bodyPr>
          <a:lstStyle/>
          <a:p>
            <a:pPr algn="just">
              <a:spcBef>
                <a:spcPts val="1800"/>
              </a:spcBef>
            </a:pPr>
            <a:r>
              <a:rPr lang="en-US" dirty="0" smtClean="0"/>
              <a:t>To manage anything you must be able to measure changes to it.  A project “baseline” provides the basis for this by freezing the original project configuration in a “snapshot”. </a:t>
            </a:r>
          </a:p>
          <a:p>
            <a:pPr algn="just">
              <a:spcBef>
                <a:spcPts val="1800"/>
              </a:spcBef>
            </a:pPr>
            <a:r>
              <a:rPr lang="en-US" dirty="0" smtClean="0"/>
              <a:t>This </a:t>
            </a:r>
            <a:r>
              <a:rPr lang="en-US" dirty="0" smtClean="0"/>
              <a:t>“baseline” is then regularly compared to REALITY.  Deviations are attributed and measured in terms of how they impact the project.  In other words, they are managed.</a:t>
            </a:r>
          </a:p>
          <a:p>
            <a:pPr algn="just">
              <a:spcBef>
                <a:spcPts val="1800"/>
              </a:spcBef>
            </a:pPr>
            <a:r>
              <a:rPr lang="en-US" dirty="0" smtClean="0"/>
              <a:t>The </a:t>
            </a:r>
            <a:r>
              <a:rPr lang="en-US" dirty="0" smtClean="0"/>
              <a:t>baseline gives us a tool to measure the </a:t>
            </a:r>
            <a:r>
              <a:rPr lang="en-US" u="sng" dirty="0" smtClean="0"/>
              <a:t>quanta</a:t>
            </a:r>
            <a:r>
              <a:rPr lang="en-US" dirty="0" smtClean="0"/>
              <a:t> of change, a way to steel ourselves for inevitable changes and a way to decide on optional changes we are going to undertake.</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143000"/>
          </a:xfrm>
        </p:spPr>
        <p:txBody>
          <a:bodyPr>
            <a:normAutofit/>
          </a:bodyPr>
          <a:lstStyle/>
          <a:p>
            <a:r>
              <a:rPr lang="en-US" dirty="0" smtClean="0"/>
              <a:t>Managing Deviations from the Baseline</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When change does arrive - and it will, guaranteed - there are two critical activities that </a:t>
            </a:r>
            <a:r>
              <a:rPr lang="en-US" u="sng" dirty="0" smtClean="0"/>
              <a:t>must</a:t>
            </a:r>
            <a:r>
              <a:rPr lang="en-US" dirty="0" smtClean="0"/>
              <a:t> immediately be undertaken.</a:t>
            </a:r>
          </a:p>
          <a:p>
            <a:endParaRPr lang="en-US" sz="1000" dirty="0" smtClean="0"/>
          </a:p>
          <a:p>
            <a:pPr marL="457200" indent="-457200">
              <a:spcBef>
                <a:spcPts val="1800"/>
              </a:spcBef>
              <a:buFont typeface="+mj-lt"/>
              <a:buAutoNum type="arabicPeriod"/>
            </a:pPr>
            <a:r>
              <a:rPr lang="en-US" dirty="0" smtClean="0"/>
              <a:t>The project plan needs to be updated to reflect the impact of the change.  Resource allocations, tasks and timing should be double-checked and The Critical Path then recalculated.</a:t>
            </a:r>
          </a:p>
          <a:p>
            <a:pPr marL="457200" indent="-457200">
              <a:spcBef>
                <a:spcPts val="1800"/>
              </a:spcBef>
              <a:buFont typeface="+mj-lt"/>
              <a:buAutoNum type="arabicPeriod"/>
            </a:pPr>
            <a:r>
              <a:rPr lang="en-US" dirty="0" smtClean="0"/>
              <a:t>Everyone </a:t>
            </a:r>
            <a:r>
              <a:rPr lang="en-US" dirty="0" smtClean="0"/>
              <a:t>affected needs to be informed, the pace of which is usually driven by the scale of the impact.  Small impacts need only be mentioned at regular meetings.  Big impacts usually require a special Project meeting.</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Blame</a:t>
            </a:r>
            <a:endParaRPr lang="en-US" dirty="0"/>
          </a:p>
        </p:txBody>
      </p:sp>
      <p:sp>
        <p:nvSpPr>
          <p:cNvPr id="3" name="Content Placeholder 2"/>
          <p:cNvSpPr>
            <a:spLocks noGrp="1"/>
          </p:cNvSpPr>
          <p:nvPr>
            <p:ph idx="1"/>
          </p:nvPr>
        </p:nvSpPr>
        <p:spPr>
          <a:xfrm>
            <a:off x="457200" y="1600200"/>
            <a:ext cx="8458200" cy="4525963"/>
          </a:xfrm>
        </p:spPr>
        <p:txBody>
          <a:bodyPr>
            <a:normAutofit/>
          </a:bodyPr>
          <a:lstStyle/>
          <a:p>
            <a:pPr algn="just">
              <a:spcBef>
                <a:spcPts val="1800"/>
              </a:spcBef>
            </a:pPr>
            <a:r>
              <a:rPr lang="en-US" dirty="0" smtClean="0"/>
              <a:t>One of the unfortunate consequences of the inevitability of change that besets every Project is the consequence that NO project of any respectable size goes 100% “according to plan”.</a:t>
            </a:r>
          </a:p>
          <a:p>
            <a:pPr algn="just">
              <a:spcBef>
                <a:spcPts val="1800"/>
              </a:spcBef>
            </a:pPr>
            <a:r>
              <a:rPr lang="en-US" dirty="0" smtClean="0"/>
              <a:t>A </a:t>
            </a:r>
            <a:r>
              <a:rPr lang="en-US" dirty="0" smtClean="0"/>
              <a:t>LOT of projects are </a:t>
            </a:r>
            <a:r>
              <a:rPr lang="en-US" b="1" u="sng" dirty="0" smtClean="0"/>
              <a:t>very</a:t>
            </a:r>
            <a:r>
              <a:rPr lang="en-US" dirty="0" smtClean="0"/>
              <a:t> negatively affected by the changes that come upon them.  Change very seldom makes a project faster, easier or cheaper.  Normally, it’s the reverse.</a:t>
            </a:r>
          </a:p>
          <a:p>
            <a:pPr algn="just">
              <a:spcBef>
                <a:spcPts val="1800"/>
              </a:spcBef>
            </a:pPr>
            <a:r>
              <a:rPr lang="en-US" dirty="0" smtClean="0"/>
              <a:t>So</a:t>
            </a:r>
            <a:r>
              <a:rPr lang="en-US" dirty="0" smtClean="0"/>
              <a:t>, projects always go over budget somewhere.  It’s when they go WAY over budget that the baseline starts getting used as a </a:t>
            </a:r>
            <a:r>
              <a:rPr lang="en-US" u="sng" dirty="0" smtClean="0"/>
              <a:t>blame tool</a:t>
            </a:r>
            <a:r>
              <a:rPr lang="en-US" dirty="0" smtClean="0"/>
              <a:t>.  This is because it is no longer seen as a valid management tool.</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rgbClr val="FF0000"/>
                </a:solidFill>
              </a:rPr>
              <a:t>QUESTIONS?</a:t>
            </a:r>
            <a:endParaRPr lang="en-US" b="1" dirty="0">
              <a:solidFill>
                <a:srgbClr val="FF0000"/>
              </a:solidFill>
            </a:endParaRPr>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rgbClr val="FF0000"/>
                </a:solidFill>
              </a:rPr>
              <a:t>THANK YOU</a:t>
            </a:r>
            <a:endParaRPr lang="en-US" b="1" dirty="0">
              <a:solidFill>
                <a:srgbClr val="FF0000"/>
              </a:solidFill>
            </a:endParaRPr>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219200" y="2057400"/>
            <a:ext cx="6781800" cy="2743200"/>
          </a:xfrm>
          <a:prstGeom prst="rect">
            <a:avLst/>
          </a:prstGeom>
          <a:ln w="25400">
            <a:solidFill>
              <a:schemeClr val="tx1"/>
            </a:solid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b="1" dirty="0" smtClean="0">
                <a:solidFill>
                  <a:srgbClr val="FF0000"/>
                </a:solidFill>
              </a:rPr>
              <a:t>IMPORTANT</a:t>
            </a:r>
          </a:p>
          <a:p>
            <a:endParaRPr lang="en-US" sz="3600" b="1" dirty="0" smtClean="0">
              <a:solidFill>
                <a:srgbClr val="FF0000"/>
              </a:solidFill>
            </a:endParaRPr>
          </a:p>
          <a:p>
            <a:r>
              <a:rPr lang="en-US" sz="3600" dirty="0" smtClean="0"/>
              <a:t>Please sit with the members </a:t>
            </a:r>
          </a:p>
          <a:p>
            <a:r>
              <a:rPr lang="en-US" sz="3600" dirty="0" smtClean="0"/>
              <a:t>of your final group project</a:t>
            </a:r>
          </a:p>
          <a:p>
            <a:endParaRPr lang="en-US" sz="3600" dirty="0"/>
          </a:p>
        </p:txBody>
      </p:sp>
    </p:spTree>
    <p:extLst>
      <p:ext uri="{BB962C8B-B14F-4D97-AF65-F5344CB8AC3E}">
        <p14:creationId xmlns:p14="http://schemas.microsoft.com/office/powerpoint/2010/main" xmlns="" val="38222122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4267200"/>
            <a:ext cx="9144000" cy="1828800"/>
          </a:xfrm>
        </p:spPr>
        <p:txBody>
          <a:bodyPr>
            <a:noAutofit/>
          </a:bodyPr>
          <a:lstStyle/>
          <a:p>
            <a:endParaRPr lang="en-US" sz="900" dirty="0" smtClean="0">
              <a:solidFill>
                <a:schemeClr val="tx1"/>
              </a:solidFill>
            </a:endParaRPr>
          </a:p>
          <a:p>
            <a:r>
              <a:rPr lang="en-US" dirty="0" smtClean="0">
                <a:solidFill>
                  <a:schemeClr val="tx1"/>
                </a:solidFill>
              </a:rPr>
              <a:t>polyusd5953@gmail.com</a:t>
            </a:r>
          </a:p>
        </p:txBody>
      </p:sp>
      <p:sp>
        <p:nvSpPr>
          <p:cNvPr id="5" name="Title 1"/>
          <p:cNvSpPr txBox="1">
            <a:spLocks/>
          </p:cNvSpPr>
          <p:nvPr/>
        </p:nvSpPr>
        <p:spPr>
          <a:xfrm>
            <a:off x="457200" y="53340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000" b="0" i="0" u="none" strike="noStrike" kern="1200" cap="none" spc="0" normalizeH="0" baseline="0" noProof="0" dirty="0" smtClean="0">
                <a:ln>
                  <a:noFill/>
                </a:ln>
                <a:solidFill>
                  <a:schemeClr val="tx1"/>
                </a:solidFill>
                <a:effectLst/>
                <a:uLnTx/>
                <a:uFillTx/>
                <a:latin typeface="+mj-lt"/>
                <a:ea typeface="+mj-ea"/>
                <a:cs typeface="+mj-cs"/>
              </a:rPr>
              <a:t>Graham Leach, Instructor</a:t>
            </a:r>
            <a:endParaRPr kumimoji="0" lang="en-US" sz="4000" b="0" i="0" u="none" strike="noStrike" kern="1200" cap="none" spc="0" normalizeH="0" baseline="0" noProof="0" dirty="0">
              <a:ln>
                <a:noFill/>
              </a:ln>
              <a:solidFill>
                <a:schemeClr val="tx1"/>
              </a:solidFill>
              <a:effectLst/>
              <a:uLnTx/>
              <a:uFillTx/>
              <a:latin typeface="+mj-lt"/>
              <a:ea typeface="+mj-ea"/>
              <a:cs typeface="+mj-cs"/>
            </a:endParaRPr>
          </a:p>
        </p:txBody>
      </p:sp>
      <p:grpSp>
        <p:nvGrpSpPr>
          <p:cNvPr id="2" name="Group 6"/>
          <p:cNvGrpSpPr/>
          <p:nvPr/>
        </p:nvGrpSpPr>
        <p:grpSpPr>
          <a:xfrm>
            <a:off x="3352800" y="1600198"/>
            <a:ext cx="2514600" cy="2743202"/>
            <a:chOff x="1295400" y="2342354"/>
            <a:chExt cx="2514600" cy="2743202"/>
          </a:xfrm>
        </p:grpSpPr>
        <p:pic>
          <p:nvPicPr>
            <p:cNvPr id="4" name="Content Placeholder 4" descr="GrahamLeachProfilePicLarge.png"/>
            <p:cNvPicPr>
              <a:picLocks noChangeAspect="1"/>
            </p:cNvPicPr>
            <p:nvPr/>
          </p:nvPicPr>
          <p:blipFill>
            <a:blip r:embed="rId2" cstate="print"/>
            <a:stretch>
              <a:fillRect/>
            </a:stretch>
          </p:blipFill>
          <p:spPr>
            <a:xfrm>
              <a:off x="1371599" y="2342354"/>
              <a:ext cx="2286001" cy="2286001"/>
            </a:xfrm>
            <a:prstGeom prst="rect">
              <a:avLst/>
            </a:prstGeom>
          </p:spPr>
        </p:pic>
        <p:sp>
          <p:nvSpPr>
            <p:cNvPr id="6" name="Content Placeholder 3"/>
            <p:cNvSpPr txBox="1">
              <a:spLocks/>
            </p:cNvSpPr>
            <p:nvPr/>
          </p:nvSpPr>
          <p:spPr>
            <a:xfrm>
              <a:off x="1295400" y="4628357"/>
              <a:ext cx="2514600" cy="457199"/>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en-US" b="1" i="0" u="none" strike="noStrike" kern="1200" cap="none" spc="0" normalizeH="0" baseline="0" noProof="0" dirty="0" smtClean="0">
                  <a:ln>
                    <a:noFill/>
                  </a:ln>
                  <a:solidFill>
                    <a:schemeClr val="tx1"/>
                  </a:solidFill>
                  <a:effectLst/>
                  <a:uLnTx/>
                  <a:uFillTx/>
                  <a:latin typeface="+mn-lt"/>
                  <a:ea typeface="+mn-ea"/>
                  <a:cs typeface="+mn-cs"/>
                </a:rPr>
                <a:t>www.graham-leach.com</a:t>
              </a:r>
              <a:endParaRPr kumimoji="0" lang="en-US" b="1" i="0" u="none" strike="noStrike" kern="1200" cap="none" spc="0" normalizeH="0" baseline="0" noProof="0" dirty="0">
                <a:ln>
                  <a:noFill/>
                </a:ln>
                <a:solidFill>
                  <a:schemeClr val="tx1"/>
                </a:solidFill>
                <a:effectLst/>
                <a:uLnTx/>
                <a:uFillTx/>
                <a:latin typeface="+mn-lt"/>
                <a:ea typeface="+mn-ea"/>
                <a:cs typeface="+mn-cs"/>
              </a:endParaRPr>
            </a:p>
          </p:txBody>
        </p:sp>
      </p:grpSp>
    </p:spTree>
    <p:extLst>
      <p:ext uri="{BB962C8B-B14F-4D97-AF65-F5344CB8AC3E}">
        <p14:creationId xmlns:p14="http://schemas.microsoft.com/office/powerpoint/2010/main" xmlns="" val="38222122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Critical Path?</a:t>
            </a:r>
            <a:endParaRPr lang="en-US" dirty="0"/>
          </a:p>
        </p:txBody>
      </p:sp>
      <p:sp>
        <p:nvSpPr>
          <p:cNvPr id="3" name="Content Placeholder 2"/>
          <p:cNvSpPr>
            <a:spLocks noGrp="1"/>
          </p:cNvSpPr>
          <p:nvPr>
            <p:ph idx="1"/>
          </p:nvPr>
        </p:nvSpPr>
        <p:spPr/>
        <p:txBody>
          <a:bodyPr>
            <a:normAutofit/>
          </a:bodyPr>
          <a:lstStyle/>
          <a:p>
            <a:pPr marL="342900" lvl="1" indent="-342900" algn="just">
              <a:spcBef>
                <a:spcPts val="1800"/>
              </a:spcBef>
              <a:buFont typeface="Arial" pitchFamily="34" charset="0"/>
              <a:buChar char="•"/>
            </a:pPr>
            <a:r>
              <a:rPr lang="en-US" dirty="0" smtClean="0"/>
              <a:t>In project management, a critical path is the sequence of project network activities which add up to the longest overall duration. This determines the shortest time possible to complete the project. </a:t>
            </a:r>
          </a:p>
          <a:p>
            <a:pPr marL="342900" lvl="1" indent="-342900" algn="just">
              <a:spcBef>
                <a:spcPts val="1800"/>
              </a:spcBef>
              <a:buFont typeface="Arial" pitchFamily="34" charset="0"/>
              <a:buChar char="•"/>
            </a:pPr>
            <a:r>
              <a:rPr lang="en-US" dirty="0" smtClean="0"/>
              <a:t>Any </a:t>
            </a:r>
            <a:r>
              <a:rPr lang="en-US" dirty="0" smtClean="0"/>
              <a:t>delay of an activity on the critical path directly impacts the project completion date and is to be avoided if possible.</a:t>
            </a:r>
          </a:p>
          <a:p>
            <a:pPr marL="342900" lvl="1" indent="-342900" algn="just">
              <a:spcBef>
                <a:spcPts val="1800"/>
              </a:spcBef>
              <a:buFont typeface="Arial" pitchFamily="34" charset="0"/>
              <a:buChar char="•"/>
            </a:pPr>
            <a:r>
              <a:rPr lang="en-US" dirty="0" smtClean="0"/>
              <a:t>A </a:t>
            </a:r>
            <a:r>
              <a:rPr lang="en-US" dirty="0" smtClean="0"/>
              <a:t>project can have several, parallel, near critical paths. An additional parallel path through the network with the total durations shorter than the critical path is called a sub-critical or non-critical path</a:t>
            </a:r>
            <a:r>
              <a:rPr lang="en-US" dirty="0" smtClean="0"/>
              <a:t>.</a:t>
            </a:r>
            <a:endParaRPr lang="en-US" dirty="0"/>
          </a:p>
        </p:txBody>
      </p:sp>
      <p:sp>
        <p:nvSpPr>
          <p:cNvPr id="4" name="TextBox 3"/>
          <p:cNvSpPr txBox="1"/>
          <p:nvPr/>
        </p:nvSpPr>
        <p:spPr>
          <a:xfrm>
            <a:off x="228600" y="5943600"/>
            <a:ext cx="8686800" cy="246221"/>
          </a:xfrm>
          <a:prstGeom prst="rect">
            <a:avLst/>
          </a:prstGeom>
          <a:noFill/>
        </p:spPr>
        <p:txBody>
          <a:bodyPr wrap="square" rtlCol="0">
            <a:spAutoFit/>
          </a:bodyPr>
          <a:lstStyle/>
          <a:p>
            <a:pPr algn="ctr"/>
            <a:r>
              <a:rPr lang="en-US" sz="1000" b="1" dirty="0" smtClean="0"/>
              <a:t>http://en.wikipedia.org/wiki/Critical_path_method</a:t>
            </a:r>
            <a:endParaRPr lang="en-US" sz="1000"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Where Does CPM Come From?</a:t>
            </a:r>
            <a:endParaRPr lang="en-US" dirty="0"/>
          </a:p>
        </p:txBody>
      </p:sp>
      <p:sp>
        <p:nvSpPr>
          <p:cNvPr id="3" name="Content Placeholder 2"/>
          <p:cNvSpPr>
            <a:spLocks noGrp="1"/>
          </p:cNvSpPr>
          <p:nvPr>
            <p:ph idx="1"/>
          </p:nvPr>
        </p:nvSpPr>
        <p:spPr/>
        <p:txBody>
          <a:bodyPr>
            <a:noAutofit/>
          </a:bodyPr>
          <a:lstStyle/>
          <a:p>
            <a:pPr algn="just">
              <a:spcBef>
                <a:spcPts val="1800"/>
              </a:spcBef>
            </a:pPr>
            <a:r>
              <a:rPr lang="en-US" dirty="0" smtClean="0"/>
              <a:t>The critical path method (CPM) is a project modeling technique developed in the late 1950s by Morgan R. Walker of DuPont and James E. Kelley, Jr. of Remington Rand.  Kelley attributed the term "critical path" to the developers of PERT, which was developed for the U.S. Navy nuclear sub program</a:t>
            </a:r>
            <a:r>
              <a:rPr lang="en-US" dirty="0" smtClean="0"/>
              <a:t>.</a:t>
            </a:r>
            <a:endParaRPr lang="en-US" dirty="0" smtClean="0"/>
          </a:p>
          <a:p>
            <a:pPr algn="just">
              <a:spcBef>
                <a:spcPts val="1800"/>
              </a:spcBef>
            </a:pPr>
            <a:r>
              <a:rPr lang="en-US" dirty="0" smtClean="0"/>
              <a:t>The precursors of what came to be known as Critical Path were </a:t>
            </a:r>
            <a:r>
              <a:rPr lang="en-US" dirty="0" smtClean="0"/>
              <a:t>developed </a:t>
            </a:r>
            <a:r>
              <a:rPr lang="en-US" dirty="0" smtClean="0"/>
              <a:t>and put into practice by DuPont between 1940 and 1943.  The CPM made a significant contribution to the success of the Manhattan Project.</a:t>
            </a:r>
          </a:p>
        </p:txBody>
      </p:sp>
      <p:sp>
        <p:nvSpPr>
          <p:cNvPr id="4" name="TextBox 3"/>
          <p:cNvSpPr txBox="1"/>
          <p:nvPr/>
        </p:nvSpPr>
        <p:spPr>
          <a:xfrm>
            <a:off x="228600" y="5943600"/>
            <a:ext cx="8686800" cy="246221"/>
          </a:xfrm>
          <a:prstGeom prst="rect">
            <a:avLst/>
          </a:prstGeom>
          <a:noFill/>
        </p:spPr>
        <p:txBody>
          <a:bodyPr wrap="square" rtlCol="0">
            <a:spAutoFit/>
          </a:bodyPr>
          <a:lstStyle/>
          <a:p>
            <a:pPr algn="ctr"/>
            <a:r>
              <a:rPr lang="en-US" sz="1000" b="1" dirty="0" smtClean="0"/>
              <a:t>http://en.wikipedia.org/wiki/Critical_path_method</a:t>
            </a:r>
            <a:endParaRPr lang="en-US" sz="1000"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Does the Critical Path Require?</a:t>
            </a:r>
            <a:endParaRPr lang="en-US" dirty="0"/>
          </a:p>
        </p:txBody>
      </p:sp>
      <p:sp>
        <p:nvSpPr>
          <p:cNvPr id="3" name="Content Placeholder 2"/>
          <p:cNvSpPr>
            <a:spLocks noGrp="1"/>
          </p:cNvSpPr>
          <p:nvPr>
            <p:ph idx="1"/>
          </p:nvPr>
        </p:nvSpPr>
        <p:spPr/>
        <p:txBody>
          <a:bodyPr>
            <a:noAutofit/>
          </a:bodyPr>
          <a:lstStyle/>
          <a:p>
            <a:pPr marL="342900" lvl="1" indent="-342900">
              <a:buNone/>
            </a:pPr>
            <a:r>
              <a:rPr lang="en-US" dirty="0" smtClean="0"/>
              <a:t>Here’s how to generate a Critical Path:</a:t>
            </a:r>
          </a:p>
          <a:p>
            <a:pPr marL="342900" lvl="1" indent="-342900">
              <a:buFont typeface="Arial" pitchFamily="34" charset="0"/>
              <a:buChar char="•"/>
            </a:pPr>
            <a:endParaRPr lang="en-US" sz="1000" dirty="0" smtClean="0"/>
          </a:p>
          <a:p>
            <a:pPr marL="857250" lvl="2" indent="-457200">
              <a:spcBef>
                <a:spcPts val="1800"/>
              </a:spcBef>
              <a:buFont typeface="+mj-lt"/>
              <a:buAutoNum type="arabicPeriod"/>
            </a:pPr>
            <a:r>
              <a:rPr lang="en-US" dirty="0" smtClean="0"/>
              <a:t>List all of the activities required to complete the project.  This is typically done via a Work Breakdown Structure.</a:t>
            </a:r>
          </a:p>
          <a:p>
            <a:pPr marL="857250" lvl="2" indent="-457200">
              <a:spcBef>
                <a:spcPts val="1800"/>
              </a:spcBef>
              <a:buFont typeface="+mj-lt"/>
              <a:buAutoNum type="arabicPeriod"/>
            </a:pPr>
            <a:r>
              <a:rPr lang="en-US" dirty="0" smtClean="0"/>
              <a:t>Create </a:t>
            </a:r>
            <a:r>
              <a:rPr lang="en-US" dirty="0" smtClean="0"/>
              <a:t>a closed dependency map between the activities without any “dead ends”.</a:t>
            </a:r>
          </a:p>
          <a:p>
            <a:pPr marL="857250" lvl="2" indent="-457200">
              <a:spcBef>
                <a:spcPts val="1800"/>
              </a:spcBef>
              <a:buFont typeface="+mj-lt"/>
              <a:buAutoNum type="arabicPeriod"/>
            </a:pPr>
            <a:r>
              <a:rPr lang="en-US" dirty="0" smtClean="0"/>
              <a:t>Supply </a:t>
            </a:r>
            <a:r>
              <a:rPr lang="en-US" dirty="0" smtClean="0"/>
              <a:t>the estimated duration of each activity.</a:t>
            </a:r>
          </a:p>
          <a:p>
            <a:pPr marL="857250" lvl="2" indent="-457200">
              <a:buFont typeface="+mj-lt"/>
              <a:buAutoNum type="arabicPeriod"/>
            </a:pPr>
            <a:endParaRPr lang="en-US" dirty="0" smtClean="0"/>
          </a:p>
        </p:txBody>
      </p:sp>
      <p:sp>
        <p:nvSpPr>
          <p:cNvPr id="4" name="TextBox 3"/>
          <p:cNvSpPr txBox="1"/>
          <p:nvPr/>
        </p:nvSpPr>
        <p:spPr>
          <a:xfrm>
            <a:off x="228600" y="5943600"/>
            <a:ext cx="8686800" cy="246221"/>
          </a:xfrm>
          <a:prstGeom prst="rect">
            <a:avLst/>
          </a:prstGeom>
          <a:noFill/>
        </p:spPr>
        <p:txBody>
          <a:bodyPr wrap="square" rtlCol="0">
            <a:spAutoFit/>
          </a:bodyPr>
          <a:lstStyle/>
          <a:p>
            <a:pPr algn="ctr"/>
            <a:r>
              <a:rPr lang="en-US" sz="1000" b="1" dirty="0" smtClean="0"/>
              <a:t>http://en.wikipedia.org/wiki/Critical_path_method</a:t>
            </a:r>
            <a:endParaRPr lang="en-US" sz="1000"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Does a Critical Path Work?</a:t>
            </a:r>
            <a:endParaRPr lang="en-US" dirty="0"/>
          </a:p>
        </p:txBody>
      </p:sp>
      <p:sp>
        <p:nvSpPr>
          <p:cNvPr id="3" name="Content Placeholder 2"/>
          <p:cNvSpPr>
            <a:spLocks noGrp="1"/>
          </p:cNvSpPr>
          <p:nvPr>
            <p:ph idx="1"/>
          </p:nvPr>
        </p:nvSpPr>
        <p:spPr/>
        <p:txBody>
          <a:bodyPr>
            <a:normAutofit/>
          </a:bodyPr>
          <a:lstStyle/>
          <a:p>
            <a:pPr marL="342900" lvl="1" indent="-342900" algn="just">
              <a:spcBef>
                <a:spcPts val="1800"/>
              </a:spcBef>
              <a:buFont typeface="Arial" pitchFamily="34" charset="0"/>
              <a:buChar char="•"/>
            </a:pPr>
            <a:r>
              <a:rPr lang="en-US" dirty="0" smtClean="0"/>
              <a:t>The Critical Path Method locates and calculates the longest chain of dependent tasks within the project.  It identifies the earliest and latest times that each task on that chain can start and finish without having the effect of extending the project. </a:t>
            </a:r>
          </a:p>
          <a:p>
            <a:pPr marL="342900" lvl="1" indent="-342900" algn="just">
              <a:spcBef>
                <a:spcPts val="1800"/>
              </a:spcBef>
              <a:buFont typeface="Arial" pitchFamily="34" charset="0"/>
              <a:buChar char="•"/>
            </a:pPr>
            <a:r>
              <a:rPr lang="en-US" dirty="0" smtClean="0"/>
              <a:t>The </a:t>
            </a:r>
            <a:r>
              <a:rPr lang="en-US" dirty="0" smtClean="0"/>
              <a:t>tasks that lie along this longest path are "critical“.</a:t>
            </a:r>
          </a:p>
          <a:p>
            <a:pPr marL="342900" lvl="1" indent="-342900" algn="just">
              <a:spcBef>
                <a:spcPts val="1800"/>
              </a:spcBef>
              <a:buFont typeface="Arial" pitchFamily="34" charset="0"/>
              <a:buChar char="•"/>
            </a:pPr>
            <a:r>
              <a:rPr lang="en-US" dirty="0" smtClean="0"/>
              <a:t> </a:t>
            </a:r>
            <a:r>
              <a:rPr lang="en-US" dirty="0" smtClean="0"/>
              <a:t>The tasks not on the “critical” path are said to be in the "total float“ of the project.  They may be delayed without making the project any longer. </a:t>
            </a:r>
          </a:p>
        </p:txBody>
      </p:sp>
      <p:sp>
        <p:nvSpPr>
          <p:cNvPr id="4" name="TextBox 3"/>
          <p:cNvSpPr txBox="1"/>
          <p:nvPr/>
        </p:nvSpPr>
        <p:spPr>
          <a:xfrm>
            <a:off x="228600" y="5943600"/>
            <a:ext cx="8686800" cy="369332"/>
          </a:xfrm>
          <a:prstGeom prst="rect">
            <a:avLst/>
          </a:prstGeom>
          <a:noFill/>
        </p:spPr>
        <p:txBody>
          <a:bodyPr wrap="square" rtlCol="0">
            <a:spAutoFit/>
          </a:bodyPr>
          <a:lstStyle/>
          <a:p>
            <a:pPr algn="ctr"/>
            <a:r>
              <a:rPr lang="en-US" b="1" dirty="0" smtClean="0"/>
              <a:t>http://en.wikipedia.org/wiki/Critical_path_method</a:t>
            </a:r>
            <a:endParaRPr lang="en-US"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839200" cy="1143000"/>
          </a:xfrm>
        </p:spPr>
        <p:txBody>
          <a:bodyPr>
            <a:normAutofit/>
          </a:bodyPr>
          <a:lstStyle/>
          <a:p>
            <a:r>
              <a:rPr lang="en-US" dirty="0" smtClean="0"/>
              <a:t>Avoiding Mistakes &amp; Accelerating Results</a:t>
            </a:r>
            <a:endParaRPr lang="en-US" dirty="0"/>
          </a:p>
        </p:txBody>
      </p:sp>
      <p:sp>
        <p:nvSpPr>
          <p:cNvPr id="3" name="Content Placeholder 2"/>
          <p:cNvSpPr>
            <a:spLocks noGrp="1"/>
          </p:cNvSpPr>
          <p:nvPr>
            <p:ph idx="1"/>
          </p:nvPr>
        </p:nvSpPr>
        <p:spPr/>
        <p:txBody>
          <a:bodyPr>
            <a:normAutofit/>
          </a:bodyPr>
          <a:lstStyle/>
          <a:p>
            <a:pPr algn="just"/>
            <a:r>
              <a:rPr lang="en-US" dirty="0" smtClean="0"/>
              <a:t>The best way to avoid making mistakes and accelerating the utility of the Critical Path Method is to:</a:t>
            </a:r>
          </a:p>
          <a:p>
            <a:pPr algn="just"/>
            <a:endParaRPr lang="en-US" sz="1000" dirty="0" smtClean="0"/>
          </a:p>
          <a:p>
            <a:pPr marL="857250" lvl="1" indent="-457200" algn="just">
              <a:spcBef>
                <a:spcPts val="1800"/>
              </a:spcBef>
              <a:buAutoNum type="arabicPeriod"/>
            </a:pPr>
            <a:r>
              <a:rPr lang="en-US" dirty="0" smtClean="0"/>
              <a:t>Follow an accepted, standardized Project Management methodology such as that of Project Management Institute (PMI).  This course is based on the PMI Project Management Body of Knowledge (PMBOK).</a:t>
            </a:r>
          </a:p>
          <a:p>
            <a:pPr marL="857250" lvl="1" indent="-457200" algn="just">
              <a:spcBef>
                <a:spcPts val="1800"/>
              </a:spcBef>
              <a:buNone/>
            </a:pPr>
            <a:r>
              <a:rPr lang="en-US" dirty="0" smtClean="0"/>
              <a:t>2</a:t>
            </a:r>
            <a:r>
              <a:rPr lang="en-US" dirty="0" smtClean="0"/>
              <a:t>.  Use a project management software that supports the principles of the PMBOK as well as PERT / CPM.  This course uses Microsoft Project, which meets that purpose</a:t>
            </a:r>
            <a:r>
              <a:rPr lang="en-US" dirty="0" smtClean="0"/>
              <a:t>.</a:t>
            </a:r>
            <a:endParaRPr lang="en-US"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rgbClr val="FF0000"/>
                </a:solidFill>
              </a:rPr>
              <a:t>QUESTIONS?</a:t>
            </a:r>
            <a:endParaRPr lang="en-US" b="1" dirty="0">
              <a:solidFill>
                <a:srgbClr val="FF0000"/>
              </a:solidFill>
            </a:endParaRPr>
          </a:p>
        </p:txBody>
      </p:sp>
      <p:sp>
        <p:nvSpPr>
          <p:cNvPr id="3" name="Subtitle 2"/>
          <p:cNvSpPr>
            <a:spLocks noGrp="1"/>
          </p:cNvSpPr>
          <p:nvPr>
            <p:ph type="subTitle" idx="1"/>
          </p:nvPr>
        </p:nvSpPr>
        <p:spPr/>
        <p:txBody>
          <a:bodyPr/>
          <a:lstStyle/>
          <a:p>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14647</TotalTime>
  <Words>922</Words>
  <Application>Microsoft Office PowerPoint</Application>
  <PresentationFormat>On-screen Show (4:3)</PresentationFormat>
  <Paragraphs>60</Paragraphs>
  <Slides>15</Slides>
  <Notes>3</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SD5953   Successful Project Management   REVIEW 07</vt:lpstr>
      <vt:lpstr>Slide 2</vt:lpstr>
      <vt:lpstr>Slide 3</vt:lpstr>
      <vt:lpstr>What is a Critical Path?</vt:lpstr>
      <vt:lpstr>Where Does CPM Come From?</vt:lpstr>
      <vt:lpstr>What Does the Critical Path Require?</vt:lpstr>
      <vt:lpstr>How Does a Critical Path Work?</vt:lpstr>
      <vt:lpstr>Avoiding Mistakes &amp; Accelerating Results</vt:lpstr>
      <vt:lpstr>QUESTIONS?</vt:lpstr>
      <vt:lpstr>Why Do We Track &amp; Report Projects?</vt:lpstr>
      <vt:lpstr>The Project Baseline</vt:lpstr>
      <vt:lpstr>Managing Deviations from the Baseline</vt:lpstr>
      <vt:lpstr>Blame</vt:lpstr>
      <vt:lpstr>QUESTIONS?</vt:lpstr>
      <vt:lpstr>THANK YOU</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CRITICAL PATH</dc:title>
  <dc:subject>SD5953 -  Successful Project Management</dc:subject>
  <dc:creator>Graham R. Leach</dc:creator>
  <cp:lastModifiedBy>Graham</cp:lastModifiedBy>
  <cp:revision>650</cp:revision>
  <dcterms:created xsi:type="dcterms:W3CDTF">2011-12-17T09:03:07Z</dcterms:created>
  <dcterms:modified xsi:type="dcterms:W3CDTF">2019-03-24T14:44:57Z</dcterms:modified>
</cp:coreProperties>
</file>