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4" r:id="rId3"/>
    <p:sldId id="297" r:id="rId4"/>
    <p:sldId id="363" r:id="rId5"/>
    <p:sldId id="364" r:id="rId6"/>
    <p:sldId id="365" r:id="rId7"/>
    <p:sldId id="334" r:id="rId8"/>
    <p:sldId id="3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dirty="0"/>
          </a:p>
        </p:txBody>
      </p:sp>
    </p:spTree>
    <p:extLst>
      <p:ext uri="{BB962C8B-B14F-4D97-AF65-F5344CB8AC3E}">
        <p14:creationId xmlns:p14="http://schemas.microsoft.com/office/powerpoint/2010/main" xmlns=""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dirty="0"/>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LAB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6B</a:t>
            </a: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p14="http://schemas.microsoft.com/office/powerpoint/2010/main" xmlns=""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LAB </a:t>
            </a:r>
            <a:r>
              <a:rPr lang="en-US" sz="4000" b="1" dirty="0" smtClean="0">
                <a:solidFill>
                  <a:srgbClr val="FF0000"/>
                </a:solidFill>
              </a:rPr>
              <a:t>6B</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 xmlns:p14="http://schemas.microsoft.com/office/powerpoint/2010/main"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 xmlns:p14="http://schemas.microsoft.com/office/powerpoint/2010/main"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Wedding Project</a:t>
            </a:r>
            <a:endParaRPr lang="en-US" dirty="0"/>
          </a:p>
        </p:txBody>
      </p:sp>
      <p:sp>
        <p:nvSpPr>
          <p:cNvPr id="3" name="Content Placeholder 2"/>
          <p:cNvSpPr>
            <a:spLocks noGrp="1"/>
          </p:cNvSpPr>
          <p:nvPr>
            <p:ph idx="1"/>
          </p:nvPr>
        </p:nvSpPr>
        <p:spPr>
          <a:xfrm>
            <a:off x="457200" y="1600200"/>
            <a:ext cx="8382000" cy="4525963"/>
          </a:xfrm>
        </p:spPr>
        <p:txBody>
          <a:bodyPr>
            <a:normAutofit lnSpcReduction="10000"/>
          </a:bodyPr>
          <a:lstStyle/>
          <a:p>
            <a:pPr marL="0" indent="0" algn="just">
              <a:buNone/>
            </a:pPr>
            <a:r>
              <a:rPr lang="en-US" dirty="0" smtClean="0"/>
              <a:t>Planning a </a:t>
            </a:r>
            <a:r>
              <a:rPr lang="en-US" b="1" u="sng" dirty="0" smtClean="0"/>
              <a:t>wedding</a:t>
            </a:r>
            <a:r>
              <a:rPr lang="en-US" dirty="0" smtClean="0"/>
              <a:t> is very intimidating for most people.  Why?</a:t>
            </a:r>
          </a:p>
          <a:p>
            <a:pPr marL="0" indent="0" algn="just">
              <a:buNone/>
            </a:pPr>
            <a:endParaRPr lang="en-US" dirty="0" smtClean="0"/>
          </a:p>
          <a:p>
            <a:pPr marL="225425" indent="225425" algn="just"/>
            <a:r>
              <a:rPr lang="en-US" dirty="0" smtClean="0"/>
              <a:t>People generally get married very seldom in their life</a:t>
            </a:r>
          </a:p>
          <a:p>
            <a:pPr marL="225425" indent="225425" algn="just"/>
            <a:r>
              <a:rPr lang="en-US" dirty="0" smtClean="0"/>
              <a:t>Marriages are very expensive in terms of time and money</a:t>
            </a:r>
          </a:p>
          <a:p>
            <a:pPr marL="225425" indent="225425" algn="just"/>
            <a:r>
              <a:rPr lang="en-US" dirty="0" smtClean="0"/>
              <a:t>Marriages are very public with lots of “performance pressure”</a:t>
            </a:r>
          </a:p>
          <a:p>
            <a:pPr marL="0" indent="0" algn="just">
              <a:buNone/>
            </a:pPr>
            <a:endParaRPr lang="en-US" dirty="0" smtClean="0"/>
          </a:p>
          <a:p>
            <a:pPr marL="0" indent="0" algn="just">
              <a:buNone/>
            </a:pPr>
            <a:r>
              <a:rPr lang="en-US" dirty="0" smtClean="0"/>
              <a:t>So, many people use a </a:t>
            </a:r>
            <a:r>
              <a:rPr lang="en-US" u="sng" dirty="0" smtClean="0"/>
              <a:t>Wedding Planner</a:t>
            </a:r>
            <a:r>
              <a:rPr lang="en-US" dirty="0" smtClean="0"/>
              <a:t>.  These are (usually) very capable people with the experience of hundreds of weddings to draw upon to help you.  But knowing a little about what they have to deal with will result in a much smoother wedding for you…and maybe even get you a better price from the planner!</a:t>
            </a:r>
          </a:p>
          <a:p>
            <a:pPr marL="0" indent="0" algn="just">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dirty="0" smtClean="0"/>
              <a:t>The Wedding Plan – Baseline + Reporting</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Projects </a:t>
            </a:r>
            <a:r>
              <a:rPr lang="en-US" dirty="0" smtClean="0"/>
              <a:t>usually experience a certain amount of “drift” as they unfold.  This is an expected, normal phenomena that we need to </a:t>
            </a:r>
            <a:r>
              <a:rPr lang="en-US" u="sng" dirty="0" smtClean="0"/>
              <a:t>manage</a:t>
            </a:r>
            <a:r>
              <a:rPr lang="en-US" dirty="0" smtClean="0"/>
              <a:t>, it cannot be avoided.  Life happens</a:t>
            </a:r>
            <a:r>
              <a:rPr lang="en-US" dirty="0" smtClean="0"/>
              <a:t>.</a:t>
            </a:r>
            <a:endParaRPr lang="en-US" dirty="0" smtClean="0"/>
          </a:p>
          <a:p>
            <a:pPr algn="just">
              <a:spcBef>
                <a:spcPts val="1200"/>
              </a:spcBef>
            </a:pPr>
            <a:r>
              <a:rPr lang="en-US" dirty="0" smtClean="0"/>
              <a:t>The reason for a project baseline and regular reporting is measure how well the project is adhering to the original plan and detect (and manage) deviations as soon as possible.  It is not intended (though it can be use) as a blame mechanism.  </a:t>
            </a:r>
          </a:p>
          <a:p>
            <a:pPr algn="just">
              <a:spcBef>
                <a:spcPts val="1200"/>
              </a:spcBef>
            </a:pPr>
            <a:r>
              <a:rPr lang="en-US" dirty="0" smtClean="0"/>
              <a:t>Baseline </a:t>
            </a:r>
            <a:r>
              <a:rPr lang="en-US" dirty="0" smtClean="0"/>
              <a:t>+ Reporting composes the “dashboard” the Project Manager uses to navigate the project to a successful end</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LAB </a:t>
            </a:r>
            <a:r>
              <a:rPr lang="en-US" b="1" dirty="0" smtClean="0">
                <a:solidFill>
                  <a:srgbClr val="FF0000"/>
                </a:solidFill>
              </a:rPr>
              <a:t>6B</a:t>
            </a:r>
            <a:endParaRPr lang="en-US" b="1" dirty="0">
              <a:solidFill>
                <a:srgbClr val="FF0000"/>
              </a:solidFill>
            </a:endParaRPr>
          </a:p>
        </p:txBody>
      </p:sp>
      <p:sp>
        <p:nvSpPr>
          <p:cNvPr id="3" name="Subtitle 2"/>
          <p:cNvSpPr>
            <a:spLocks noGrp="1"/>
          </p:cNvSpPr>
          <p:nvPr>
            <p:ph type="subTitle" idx="1"/>
          </p:nvPr>
        </p:nvSpPr>
        <p:spPr>
          <a:xfrm>
            <a:off x="152400" y="3429000"/>
            <a:ext cx="8839200" cy="2438400"/>
          </a:xfrm>
        </p:spPr>
        <p:txBody>
          <a:bodyPr>
            <a:normAutofit/>
          </a:bodyPr>
          <a:lstStyle/>
          <a:p>
            <a:pPr marL="57150" lvl="1" indent="-57150"/>
            <a:r>
              <a:rPr lang="en-US" b="1" dirty="0" smtClean="0">
                <a:solidFill>
                  <a:schemeClr val="tx1"/>
                </a:solidFill>
              </a:rPr>
              <a:t>BASELINE YOUR WEDDING PROJECT</a:t>
            </a:r>
          </a:p>
          <a:p>
            <a:pPr marL="57150" lvl="1" indent="-57150"/>
            <a:r>
              <a:rPr lang="en-US" b="1" dirty="0" smtClean="0">
                <a:solidFill>
                  <a:schemeClr val="tx1"/>
                </a:solidFill>
              </a:rPr>
              <a:t>GENERATE A BASELINE REPORT</a:t>
            </a:r>
          </a:p>
          <a:p>
            <a:pPr marL="57150" lvl="1" indent="-57150"/>
            <a:r>
              <a:rPr lang="en-US" b="1" dirty="0" smtClean="0">
                <a:solidFill>
                  <a:schemeClr val="tx1"/>
                </a:solidFill>
              </a:rPr>
              <a:t>INTRODUCE DEVIATIONS</a:t>
            </a:r>
          </a:p>
          <a:p>
            <a:pPr marL="57150" lvl="1" indent="-57150"/>
            <a:r>
              <a:rPr lang="en-US" b="1" dirty="0" smtClean="0">
                <a:solidFill>
                  <a:schemeClr val="tx1"/>
                </a:solidFill>
              </a:rPr>
              <a:t>REPORT ON CHANGES</a:t>
            </a:r>
          </a:p>
          <a:p>
            <a:pPr marL="57150" lvl="1" indent="-57150"/>
            <a:r>
              <a:rPr lang="en-US" b="1" dirty="0" smtClean="0">
                <a:solidFill>
                  <a:schemeClr val="tx1"/>
                </a:solidFill>
              </a:rPr>
              <a:t>ADJUST AS </a:t>
            </a:r>
            <a:r>
              <a:rPr lang="en-US" b="1" dirty="0" smtClean="0">
                <a:solidFill>
                  <a:schemeClr val="tx1"/>
                </a:solidFill>
              </a:rPr>
              <a:t>NEEDED</a:t>
            </a:r>
            <a:endParaRPr lang="en-US" b="1" dirty="0" smtClean="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3834</TotalTime>
  <Words>268</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SD5953   Successful Project Management   LAB 6B</vt:lpstr>
      <vt:lpstr>Slide 2</vt:lpstr>
      <vt:lpstr>Slide 3</vt:lpstr>
      <vt:lpstr>The Wedding Project</vt:lpstr>
      <vt:lpstr>The Wedding Plan – Baseline + Reporting</vt:lpstr>
      <vt:lpstr>LAB 6B</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E</dc:title>
  <dc:subject>SD5953 -  Successful Project Management</dc:subject>
  <dc:creator>Graham R. Leach</dc:creator>
  <cp:lastModifiedBy>Graham</cp:lastModifiedBy>
  <cp:revision>283</cp:revision>
  <dcterms:created xsi:type="dcterms:W3CDTF">2011-12-17T09:03:07Z</dcterms:created>
  <dcterms:modified xsi:type="dcterms:W3CDTF">2019-03-18T00:26:47Z</dcterms:modified>
</cp:coreProperties>
</file>