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93" r:id="rId2"/>
    <p:sldId id="294" r:id="rId3"/>
    <p:sldId id="297" r:id="rId4"/>
    <p:sldId id="413" r:id="rId5"/>
    <p:sldId id="435" r:id="rId6"/>
    <p:sldId id="441" r:id="rId7"/>
    <p:sldId id="442" r:id="rId8"/>
    <p:sldId id="443" r:id="rId9"/>
    <p:sldId id="362" r:id="rId10"/>
    <p:sldId id="363" r:id="rId11"/>
    <p:sldId id="439" r:id="rId12"/>
    <p:sldId id="440" r:id="rId13"/>
    <p:sldId id="432" r:id="rId14"/>
    <p:sldId id="444" r:id="rId15"/>
    <p:sldId id="43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STATUS TRACKING &amp; REPORTING</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p14="http://schemas.microsoft.com/office/powerpoint/2010/main" xmlns=""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D5tRfjF47mM" TargetMode="External"/><Relationship Id="rId2" Type="http://schemas.openxmlformats.org/officeDocument/2006/relationships/hyperlink" Target="http://www.youtube.com/watch?v=LYilKaFzpQE" TargetMode="External"/><Relationship Id="rId1" Type="http://schemas.openxmlformats.org/officeDocument/2006/relationships/slideLayout" Target="../slideLayouts/slideLayout2.xml"/><Relationship Id="rId4" Type="http://schemas.openxmlformats.org/officeDocument/2006/relationships/hyperlink" Target="http://www.youtube.com/watch?v=c7BJ6_1pcg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STATUS TRACKING &amp; REPORTING</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YouTube Tutorials</a:t>
            </a:r>
            <a:endParaRPr lang="en-US" dirty="0"/>
          </a:p>
        </p:txBody>
      </p:sp>
      <p:sp>
        <p:nvSpPr>
          <p:cNvPr id="3" name="Content Placeholder 2"/>
          <p:cNvSpPr>
            <a:spLocks noGrp="1"/>
          </p:cNvSpPr>
          <p:nvPr>
            <p:ph idx="1"/>
          </p:nvPr>
        </p:nvSpPr>
        <p:spPr/>
        <p:txBody>
          <a:bodyPr>
            <a:normAutofit/>
          </a:bodyPr>
          <a:lstStyle/>
          <a:p>
            <a:r>
              <a:rPr lang="en-US" dirty="0" smtClean="0"/>
              <a:t>How to set a Microsoft Project 2010 Project Baseline</a:t>
            </a:r>
          </a:p>
          <a:p>
            <a:pPr lvl="1"/>
            <a:r>
              <a:rPr lang="en-US" dirty="0" smtClean="0">
                <a:hlinkClick r:id="rId2"/>
              </a:rPr>
              <a:t>http://www.youtube.com/watch?v=LYilKaFzpQE</a:t>
            </a:r>
            <a:endParaRPr lang="en-US" dirty="0" smtClean="0"/>
          </a:p>
          <a:p>
            <a:pPr lvl="1">
              <a:buNone/>
            </a:pPr>
            <a:endParaRPr lang="en-US" dirty="0" smtClean="0"/>
          </a:p>
          <a:p>
            <a:r>
              <a:rPr lang="en-US" dirty="0" smtClean="0"/>
              <a:t>Microsoft Project Saving Project Baseline</a:t>
            </a:r>
          </a:p>
          <a:p>
            <a:pPr lvl="1"/>
            <a:r>
              <a:rPr lang="en-US" dirty="0" smtClean="0">
                <a:hlinkClick r:id="rId3"/>
              </a:rPr>
              <a:t>http://www.youtube.com/watch?v=D5tRfjF47mM</a:t>
            </a:r>
            <a:endParaRPr lang="en-US" dirty="0" smtClean="0"/>
          </a:p>
          <a:p>
            <a:pPr lvl="1">
              <a:buNone/>
            </a:pPr>
            <a:endParaRPr lang="en-US" dirty="0" smtClean="0"/>
          </a:p>
          <a:p>
            <a:r>
              <a:rPr lang="en-US" dirty="0" smtClean="0"/>
              <a:t>Microsoft Project:  An Easy Alternative To </a:t>
            </a:r>
            <a:r>
              <a:rPr lang="en-US" dirty="0" err="1" smtClean="0"/>
              <a:t>Baselining</a:t>
            </a:r>
            <a:endParaRPr lang="en-US" dirty="0" smtClean="0"/>
          </a:p>
          <a:p>
            <a:pPr lvl="1"/>
            <a:r>
              <a:rPr lang="en-US" dirty="0" smtClean="0">
                <a:hlinkClick r:id="rId4"/>
              </a:rPr>
              <a:t>http://www.youtube.com/watch?v=c7BJ6_1pcgc</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SOON:  AGILE</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Soon I will to cover how the IT industry responded to formal Project Management – AGILE Software Development</a:t>
            </a:r>
          </a:p>
          <a:p>
            <a:pPr algn="just">
              <a:spcBef>
                <a:spcPts val="1200"/>
              </a:spcBef>
            </a:pPr>
            <a:r>
              <a:rPr lang="en-US" dirty="0" smtClean="0"/>
              <a:t>AGILE as established to free IT projects from the formalism of the PMI “waterfall” model, heavily influenced as it is by Civil Engineering, with its physical object orientation and one-way time philosophy.  PMI basically says that when something has been laid down it cannot be retroactively changed.  </a:t>
            </a:r>
          </a:p>
          <a:p>
            <a:pPr algn="just">
              <a:spcBef>
                <a:spcPts val="1200"/>
              </a:spcBef>
            </a:pPr>
            <a:r>
              <a:rPr lang="en-US" dirty="0" smtClean="0"/>
              <a:t>AGILE says that when it comes to abstract things (like IT projects) things can absolutely be retroactively changed.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PEEK: AGILE </a:t>
            </a:r>
            <a:r>
              <a:rPr lang="en-US" dirty="0" smtClean="0"/>
              <a:t>Software Development</a:t>
            </a:r>
            <a:endParaRPr lang="en-US" dirty="0"/>
          </a:p>
        </p:txBody>
      </p:sp>
      <p:pic>
        <p:nvPicPr>
          <p:cNvPr id="2050" name="Picture 2" descr="http://upload.wikimedia.org/wikipedia/commons/thumb/8/89/Agile_Software_Development_methodology.svg/320px-Agile_Software_Development_methodology.svg.png"/>
          <p:cNvPicPr>
            <a:picLocks noChangeAspect="1" noChangeArrowheads="1"/>
          </p:cNvPicPr>
          <p:nvPr/>
        </p:nvPicPr>
        <p:blipFill>
          <a:blip r:embed="rId2" cstate="print"/>
          <a:srcRect/>
          <a:stretch>
            <a:fillRect/>
          </a:stretch>
        </p:blipFill>
        <p:spPr bwMode="auto">
          <a:xfrm>
            <a:off x="2991815" y="1524000"/>
            <a:ext cx="3160371" cy="3901083"/>
          </a:xfrm>
          <a:prstGeom prst="rect">
            <a:avLst/>
          </a:prstGeom>
          <a:noFill/>
          <a:ln>
            <a:solidFill>
              <a:schemeClr val="tx1"/>
            </a:solidFill>
          </a:ln>
        </p:spPr>
      </p:pic>
      <p:sp>
        <p:nvSpPr>
          <p:cNvPr id="5" name="TextBox 4"/>
          <p:cNvSpPr txBox="1"/>
          <p:nvPr/>
        </p:nvSpPr>
        <p:spPr>
          <a:xfrm>
            <a:off x="0" y="5697379"/>
            <a:ext cx="9144000" cy="246221"/>
          </a:xfrm>
          <a:prstGeom prst="rect">
            <a:avLst/>
          </a:prstGeom>
          <a:noFill/>
        </p:spPr>
        <p:txBody>
          <a:bodyPr wrap="square" rtlCol="0">
            <a:spAutoFit/>
          </a:bodyPr>
          <a:lstStyle/>
          <a:p>
            <a:pPr algn="ctr"/>
            <a:r>
              <a:rPr lang="en-US" sz="1000" b="1" dirty="0" smtClean="0"/>
              <a:t>http://en.wikipedia.org/wiki/Agile_software_development</a:t>
            </a:r>
            <a:endParaRPr lang="en-US" sz="1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rPr>
              <a:t>Practical Skills Building Exercise</a:t>
            </a:r>
            <a:endParaRPr lang="en-US" sz="4000"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rPr>
              <a:t>LAB 6B</a:t>
            </a:r>
            <a:endParaRPr lang="en-US"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 xmlns:p14="http://schemas.microsoft.com/office/powerpoint/2010/main"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 xmlns:p14="http://schemas.microsoft.com/office/powerpoint/2010/main"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Status Tracking and Reporting</a:t>
            </a:r>
            <a:endParaRPr lang="en-US" b="1" dirty="0">
              <a:solidFill>
                <a:srgbClr val="FF0000"/>
              </a:solidFill>
            </a:endParaRPr>
          </a:p>
        </p:txBody>
      </p:sp>
      <p:sp>
        <p:nvSpPr>
          <p:cNvPr id="3" name="Subtitle 2"/>
          <p:cNvSpPr>
            <a:spLocks noGrp="1"/>
          </p:cNvSpPr>
          <p:nvPr>
            <p:ph type="subTitle" idx="1"/>
          </p:nvPr>
        </p:nvSpPr>
        <p:spPr>
          <a:xfrm>
            <a:off x="304800" y="3886200"/>
            <a:ext cx="8534400" cy="1752600"/>
          </a:xfrm>
        </p:spPr>
        <p:txBody>
          <a:bodyPr>
            <a:normAutofit/>
          </a:bodyPr>
          <a:lstStyle/>
          <a:p>
            <a:endParaRPr lang="en-US" b="1" dirty="0" smtClean="0">
              <a:solidFill>
                <a:schemeClr val="tx1"/>
              </a:solidFill>
            </a:endParaRPr>
          </a:p>
          <a:p>
            <a:r>
              <a:rPr lang="en-US" b="1" dirty="0" smtClean="0">
                <a:solidFill>
                  <a:schemeClr val="tx1"/>
                </a:solidFill>
              </a:rPr>
              <a:t>Conforming the Project Plan to Reality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Do We Track &amp; Report Projects?</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The reason why we track and report on projects is because they </a:t>
            </a:r>
            <a:r>
              <a:rPr lang="en-US" u="sng" dirty="0" smtClean="0"/>
              <a:t>never</a:t>
            </a:r>
            <a:r>
              <a:rPr lang="en-US" dirty="0" smtClean="0"/>
              <a:t> unfold according to the way we plan them.  </a:t>
            </a:r>
            <a:r>
              <a:rPr lang="en-US" b="1" u="sng" dirty="0" smtClean="0"/>
              <a:t>Ever</a:t>
            </a:r>
            <a:r>
              <a:rPr lang="en-US" dirty="0" smtClean="0"/>
              <a:t>.</a:t>
            </a:r>
          </a:p>
          <a:p>
            <a:pPr algn="just">
              <a:spcBef>
                <a:spcPts val="1200"/>
              </a:spcBef>
            </a:pPr>
            <a:r>
              <a:rPr lang="en-US" dirty="0" smtClean="0"/>
              <a:t>There is simply no way for a Project Manager to be able to foresee what is going to happen - not just to the project, but also to the global business environment, the company or even the individual people participating in the project.</a:t>
            </a:r>
          </a:p>
          <a:p>
            <a:pPr algn="just">
              <a:spcBef>
                <a:spcPts val="1200"/>
              </a:spcBef>
            </a:pPr>
            <a:r>
              <a:rPr lang="en-US" dirty="0" smtClean="0"/>
              <a:t>Tracking &amp; Reporting on Projects is the tool we use to adjust for the inevitable changes that will confront Project, so we can stay focused on the goal – with is a successful conclusion.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 Baseline</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To manage anything you must be able to measure changes to it.  A project “baseline” provides the basis for this by freezing the original project configuration in a “snapshot”. </a:t>
            </a:r>
          </a:p>
          <a:p>
            <a:pPr algn="just">
              <a:spcBef>
                <a:spcPts val="1200"/>
              </a:spcBef>
            </a:pPr>
            <a:r>
              <a:rPr lang="en-US" dirty="0" smtClean="0"/>
              <a:t>This “baseline” is then regularly compared to REALITY.  Deviations are attributed and measured in terms of how they impact the project.  In other words, they are managed.</a:t>
            </a:r>
          </a:p>
          <a:p>
            <a:pPr algn="just">
              <a:spcBef>
                <a:spcPts val="1200"/>
              </a:spcBef>
            </a:pPr>
            <a:r>
              <a:rPr lang="en-US" dirty="0" smtClean="0"/>
              <a:t>The baseline gives us a tool to measure the </a:t>
            </a:r>
            <a:r>
              <a:rPr lang="en-US" u="sng" dirty="0" smtClean="0"/>
              <a:t>quanta</a:t>
            </a:r>
            <a:r>
              <a:rPr lang="en-US" dirty="0" smtClean="0"/>
              <a:t> of change, a way to steel ourselves for inevitable changes and a way to decide on optional changes we are going to undertake.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smtClean="0"/>
              <a:t>Managing Deviations from the Baseline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change does arrive - and it will, guaranteed - there are two critical activities that </a:t>
            </a:r>
            <a:r>
              <a:rPr lang="en-US" u="sng" dirty="0" smtClean="0"/>
              <a:t>must</a:t>
            </a:r>
            <a:r>
              <a:rPr lang="en-US" dirty="0" smtClean="0"/>
              <a:t> immediately be undertaken.</a:t>
            </a:r>
          </a:p>
          <a:p>
            <a:pPr>
              <a:buNone/>
            </a:pPr>
            <a:endParaRPr lang="en-US" sz="800" dirty="0" smtClean="0"/>
          </a:p>
          <a:p>
            <a:pPr marL="457200" indent="-457200">
              <a:spcBef>
                <a:spcPts val="1200"/>
              </a:spcBef>
              <a:buFont typeface="+mj-lt"/>
              <a:buAutoNum type="arabicPeriod"/>
            </a:pPr>
            <a:r>
              <a:rPr lang="en-US" dirty="0" smtClean="0"/>
              <a:t>The project plan needs to be updated to reflect the impact of the change.  Resource allocations, tasks and timing should be double-checked and The Critical Path then recalculated.</a:t>
            </a:r>
          </a:p>
          <a:p>
            <a:pPr marL="457200" indent="-457200">
              <a:spcBef>
                <a:spcPts val="1200"/>
              </a:spcBef>
              <a:buFont typeface="+mj-lt"/>
              <a:buAutoNum type="arabicPeriod"/>
            </a:pPr>
            <a:r>
              <a:rPr lang="en-US" dirty="0" smtClean="0"/>
              <a:t>Everyone affected needs to be informed, the pace of which is usually driven by the scale of the impact.  Small impacts need only be mentioned at regular meetings.  Big impacts usually require a special Project meeting.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algn="just">
              <a:spcBef>
                <a:spcPts val="1200"/>
              </a:spcBef>
            </a:pPr>
            <a:r>
              <a:rPr lang="en-US" dirty="0" smtClean="0"/>
              <a:t>One of the unfortunate consequences of the inevitability of change that besets every Project is the consequence that NO project of any respectable size goes 100% “according to plan”.</a:t>
            </a:r>
          </a:p>
          <a:p>
            <a:pPr algn="just">
              <a:spcBef>
                <a:spcPts val="1200"/>
              </a:spcBef>
            </a:pPr>
            <a:r>
              <a:rPr lang="en-US" dirty="0" smtClean="0"/>
              <a:t>A LOT of projects are </a:t>
            </a:r>
            <a:r>
              <a:rPr lang="en-US" b="1" u="sng" dirty="0" smtClean="0"/>
              <a:t>very</a:t>
            </a:r>
            <a:r>
              <a:rPr lang="en-US" dirty="0" smtClean="0"/>
              <a:t> negatively affected by the changes that come upon them.  Change very seldom makes a project faster, easier or cheaper.  Normally, it’s the reverse.</a:t>
            </a:r>
          </a:p>
          <a:p>
            <a:pPr algn="just">
              <a:spcBef>
                <a:spcPts val="1200"/>
              </a:spcBef>
            </a:pPr>
            <a:r>
              <a:rPr lang="en-US" dirty="0" smtClean="0"/>
              <a:t>So, projects always go over budget somewhere.  It’s when they go WAY over budget that the baseline starts getting used as a </a:t>
            </a:r>
            <a:r>
              <a:rPr lang="en-US" u="sng" dirty="0" smtClean="0"/>
              <a:t>blame tool</a:t>
            </a:r>
            <a:r>
              <a:rPr lang="en-US" dirty="0" smtClean="0"/>
              <a:t>.  This is because it is no longer seen as a valid management tool.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15390</TotalTime>
  <Words>613</Words>
  <Application>Microsoft Office PowerPoint</Application>
  <PresentationFormat>On-screen Show (4:3)</PresentationFormat>
  <Paragraphs>54</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SD5953   Successful Project Management   STATUS TRACKING &amp; REPORTING</vt:lpstr>
      <vt:lpstr>Slide 2</vt:lpstr>
      <vt:lpstr>Slide 3</vt:lpstr>
      <vt:lpstr>Status Tracking and Reporting</vt:lpstr>
      <vt:lpstr>Why Do We Track &amp; Report Projects?</vt:lpstr>
      <vt:lpstr>The Project Baseline</vt:lpstr>
      <vt:lpstr>Managing Deviations from the Baseline</vt:lpstr>
      <vt:lpstr>Blame</vt:lpstr>
      <vt:lpstr>QUESTIONS?</vt:lpstr>
      <vt:lpstr>YouTube Tutorials</vt:lpstr>
      <vt:lpstr>SOON:  AGILE</vt:lpstr>
      <vt:lpstr>PEEK: AGILE Software Development</vt:lpstr>
      <vt:lpstr>Practical Skills Building Exercise</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TRACKING AND REPORTING</dc:title>
  <dc:subject>SD5953 -  Successful Project Management</dc:subject>
  <dc:creator>Graham R. Leach</dc:creator>
  <cp:lastModifiedBy>Graham</cp:lastModifiedBy>
  <cp:revision>716</cp:revision>
  <dcterms:created xsi:type="dcterms:W3CDTF">2011-12-17T09:03:07Z</dcterms:created>
  <dcterms:modified xsi:type="dcterms:W3CDTF">2019-03-18T00:38:13Z</dcterms:modified>
</cp:coreProperties>
</file>