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9"/>
  </p:notesMasterIdLst>
  <p:sldIdLst>
    <p:sldId id="293" r:id="rId2"/>
    <p:sldId id="294" r:id="rId3"/>
    <p:sldId id="297" r:id="rId4"/>
    <p:sldId id="413" r:id="rId5"/>
    <p:sldId id="429" r:id="rId6"/>
    <p:sldId id="424" r:id="rId7"/>
    <p:sldId id="426" r:id="rId8"/>
    <p:sldId id="425" r:id="rId9"/>
    <p:sldId id="427" r:id="rId10"/>
    <p:sldId id="428" r:id="rId11"/>
    <p:sldId id="430" r:id="rId12"/>
    <p:sldId id="433" r:id="rId13"/>
    <p:sldId id="431" r:id="rId14"/>
    <p:sldId id="362" r:id="rId15"/>
    <p:sldId id="363" r:id="rId16"/>
    <p:sldId id="432" r:id="rId17"/>
    <p:sldId id="434"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6" d="100"/>
          <a:sy n="106" d="100"/>
        </p:scale>
        <p:origin x="-1680" y="-96"/>
      </p:cViewPr>
      <p:guideLst>
        <p:guide orient="horz" pos="2160"/>
        <p:guide pos="2880"/>
      </p:guideLst>
    </p:cSldViewPr>
  </p:slideViewPr>
  <p:notesTextViewPr>
    <p:cViewPr>
      <p:scale>
        <a:sx n="1" d="1"/>
        <a:sy n="1" d="1"/>
      </p:scale>
      <p:origin x="0" y="0"/>
    </p:cViewPr>
  </p:notesTextViewPr>
  <p:sorterViewPr>
    <p:cViewPr>
      <p:scale>
        <a:sx n="66" d="100"/>
        <a:sy n="66" d="100"/>
      </p:scale>
      <p:origin x="0" y="0"/>
    </p:cViewPr>
  </p:sorterViewPr>
  <p:notesViewPr>
    <p:cSldViewPr>
      <p:cViewPr varScale="1">
        <p:scale>
          <a:sx n="138" d="100"/>
          <a:sy n="138" d="100"/>
        </p:scale>
        <p:origin x="-96" y="-306"/>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BF67FF5-4C6E-468C-AA60-C5C8B92BCDB0}" type="datetimeFigureOut">
              <a:rPr lang="en-US" smtClean="0"/>
              <a:pPr/>
              <a:t>2019-03-18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2D2FB6F-9887-4A68-B29C-BAA4F2A5454E}"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2D2FB6F-9887-4A68-B29C-BAA4F2A5454E}" type="slidenum">
              <a:rPr lang="en-US" smtClean="0"/>
              <a:pPr/>
              <a:t>14</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2D2FB6F-9887-4A68-B29C-BAA4F2A5454E}" type="slidenum">
              <a:rPr lang="en-US" smtClean="0"/>
              <a:pPr/>
              <a:t>17</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29735B1-7282-48DA-9465-4EDD79E90AAC}" type="datetimeFigureOut">
              <a:rPr lang="en-US" smtClean="0"/>
              <a:pPr/>
              <a:t>2019-03-18</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5C2F5A1-AD0E-4C6D-9194-AEE49E2FA91C}" type="slidenum">
              <a:rPr lang="en-US" smtClean="0"/>
              <a:pPr/>
              <a:t>‹#›</a:t>
            </a:fld>
            <a:endParaRPr lang="en-US"/>
          </a:p>
        </p:txBody>
      </p:sp>
    </p:spTree>
    <p:extLst>
      <p:ext uri="{BB962C8B-B14F-4D97-AF65-F5344CB8AC3E}">
        <p14:creationId xmlns="" xmlns:p14="http://schemas.microsoft.com/office/powerpoint/2010/main" val="36920871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29735B1-7282-48DA-9465-4EDD79E90AAC}" type="datetimeFigureOut">
              <a:rPr lang="en-US" smtClean="0"/>
              <a:pPr/>
              <a:t>2019-03-18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5C2F5A1-AD0E-4C6D-9194-AEE49E2FA91C}" type="slidenum">
              <a:rPr lang="en-US" smtClean="0"/>
              <a:pPr/>
              <a:t>‹#›</a:t>
            </a:fld>
            <a:endParaRPr lang="en-US"/>
          </a:p>
        </p:txBody>
      </p:sp>
    </p:spTree>
    <p:extLst>
      <p:ext uri="{BB962C8B-B14F-4D97-AF65-F5344CB8AC3E}">
        <p14:creationId xmlns="" xmlns:p14="http://schemas.microsoft.com/office/powerpoint/2010/main" val="4518712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29735B1-7282-48DA-9465-4EDD79E90AAC}" type="datetimeFigureOut">
              <a:rPr lang="en-US" smtClean="0"/>
              <a:pPr/>
              <a:t>2019-03-18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5C2F5A1-AD0E-4C6D-9194-AEE49E2FA91C}" type="slidenum">
              <a:rPr lang="en-US" smtClean="0"/>
              <a:pPr/>
              <a:t>‹#›</a:t>
            </a:fld>
            <a:endParaRPr lang="en-US"/>
          </a:p>
        </p:txBody>
      </p:sp>
    </p:spTree>
    <p:extLst>
      <p:ext uri="{BB962C8B-B14F-4D97-AF65-F5344CB8AC3E}">
        <p14:creationId xmlns="" xmlns:p14="http://schemas.microsoft.com/office/powerpoint/2010/main" val="24624793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4000"/>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fld id="{529735B1-7282-48DA-9465-4EDD79E90AAC}" type="datetimeFigureOut">
              <a:rPr lang="en-US" smtClean="0"/>
              <a:pPr/>
              <a:t>2019-03-18</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5C2F5A1-AD0E-4C6D-9194-AEE49E2FA91C}" type="slidenum">
              <a:rPr lang="en-US" smtClean="0"/>
              <a:pPr/>
              <a:t>‹#›</a:t>
            </a:fld>
            <a:endParaRPr lang="en-US"/>
          </a:p>
        </p:txBody>
      </p:sp>
    </p:spTree>
    <p:extLst>
      <p:ext uri="{BB962C8B-B14F-4D97-AF65-F5344CB8AC3E}">
        <p14:creationId xmlns="" xmlns:p14="http://schemas.microsoft.com/office/powerpoint/2010/main" val="28360639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29735B1-7282-48DA-9465-4EDD79E90AAC}" type="datetimeFigureOut">
              <a:rPr lang="en-US" smtClean="0"/>
              <a:pPr/>
              <a:t>2019-03-18</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5C2F5A1-AD0E-4C6D-9194-AEE49E2FA91C}" type="slidenum">
              <a:rPr lang="en-US" smtClean="0"/>
              <a:pPr/>
              <a:t>‹#›</a:t>
            </a:fld>
            <a:endParaRPr lang="en-US"/>
          </a:p>
        </p:txBody>
      </p:sp>
    </p:spTree>
    <p:extLst>
      <p:ext uri="{BB962C8B-B14F-4D97-AF65-F5344CB8AC3E}">
        <p14:creationId xmlns="" xmlns:p14="http://schemas.microsoft.com/office/powerpoint/2010/main" val="28521454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29735B1-7282-48DA-9465-4EDD79E90AAC}" type="datetimeFigureOut">
              <a:rPr lang="en-US" smtClean="0"/>
              <a:pPr/>
              <a:t>2019-03-18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5C2F5A1-AD0E-4C6D-9194-AEE49E2FA91C}" type="slidenum">
              <a:rPr lang="en-US" smtClean="0"/>
              <a:pPr/>
              <a:t>‹#›</a:t>
            </a:fld>
            <a:endParaRPr lang="en-US"/>
          </a:p>
        </p:txBody>
      </p:sp>
    </p:spTree>
    <p:extLst>
      <p:ext uri="{BB962C8B-B14F-4D97-AF65-F5344CB8AC3E}">
        <p14:creationId xmlns="" xmlns:p14="http://schemas.microsoft.com/office/powerpoint/2010/main" val="40810107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29735B1-7282-48DA-9465-4EDD79E90AAC}" type="datetimeFigureOut">
              <a:rPr lang="en-US" smtClean="0"/>
              <a:pPr/>
              <a:t>2019-03-18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5C2F5A1-AD0E-4C6D-9194-AEE49E2FA91C}" type="slidenum">
              <a:rPr lang="en-US" smtClean="0"/>
              <a:pPr/>
              <a:t>‹#›</a:t>
            </a:fld>
            <a:endParaRPr lang="en-US"/>
          </a:p>
        </p:txBody>
      </p:sp>
    </p:spTree>
    <p:extLst>
      <p:ext uri="{BB962C8B-B14F-4D97-AF65-F5344CB8AC3E}">
        <p14:creationId xmlns="" xmlns:p14="http://schemas.microsoft.com/office/powerpoint/2010/main" val="6124871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29735B1-7282-48DA-9465-4EDD79E90AAC}" type="datetimeFigureOut">
              <a:rPr lang="en-US" smtClean="0"/>
              <a:pPr/>
              <a:t>2019-03-18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5C2F5A1-AD0E-4C6D-9194-AEE49E2FA91C}" type="slidenum">
              <a:rPr lang="en-US" smtClean="0"/>
              <a:pPr/>
              <a:t>‹#›</a:t>
            </a:fld>
            <a:endParaRPr lang="en-US"/>
          </a:p>
        </p:txBody>
      </p:sp>
    </p:spTree>
    <p:extLst>
      <p:ext uri="{BB962C8B-B14F-4D97-AF65-F5344CB8AC3E}">
        <p14:creationId xmlns="" xmlns:p14="http://schemas.microsoft.com/office/powerpoint/2010/main" val="40569704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29735B1-7282-48DA-9465-4EDD79E90AAC}" type="datetimeFigureOut">
              <a:rPr lang="en-US" smtClean="0"/>
              <a:pPr/>
              <a:t>2019-03-18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5C2F5A1-AD0E-4C6D-9194-AEE49E2FA91C}" type="slidenum">
              <a:rPr lang="en-US" smtClean="0"/>
              <a:pPr/>
              <a:t>‹#›</a:t>
            </a:fld>
            <a:endParaRPr lang="en-US"/>
          </a:p>
        </p:txBody>
      </p:sp>
    </p:spTree>
    <p:extLst>
      <p:ext uri="{BB962C8B-B14F-4D97-AF65-F5344CB8AC3E}">
        <p14:creationId xmlns="" xmlns:p14="http://schemas.microsoft.com/office/powerpoint/2010/main" val="36622782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29735B1-7282-48DA-9465-4EDD79E90AAC}" type="datetimeFigureOut">
              <a:rPr lang="en-US" smtClean="0"/>
              <a:pPr/>
              <a:t>2019-03-18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5C2F5A1-AD0E-4C6D-9194-AEE49E2FA91C}" type="slidenum">
              <a:rPr lang="en-US" smtClean="0"/>
              <a:pPr/>
              <a:t>‹#›</a:t>
            </a:fld>
            <a:endParaRPr lang="en-US"/>
          </a:p>
        </p:txBody>
      </p:sp>
    </p:spTree>
    <p:extLst>
      <p:ext uri="{BB962C8B-B14F-4D97-AF65-F5344CB8AC3E}">
        <p14:creationId xmlns="" xmlns:p14="http://schemas.microsoft.com/office/powerpoint/2010/main" val="22961093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29735B1-7282-48DA-9465-4EDD79E90AAC}" type="datetimeFigureOut">
              <a:rPr lang="en-US" smtClean="0"/>
              <a:pPr/>
              <a:t>2019-03-18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5C2F5A1-AD0E-4C6D-9194-AEE49E2FA91C}" type="slidenum">
              <a:rPr lang="en-US" smtClean="0"/>
              <a:pPr/>
              <a:t>‹#›</a:t>
            </a:fld>
            <a:endParaRPr lang="en-US"/>
          </a:p>
        </p:txBody>
      </p:sp>
    </p:spTree>
    <p:extLst>
      <p:ext uri="{BB962C8B-B14F-4D97-AF65-F5344CB8AC3E}">
        <p14:creationId xmlns="" xmlns:p14="http://schemas.microsoft.com/office/powerpoint/2010/main" val="16218359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gi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29735B1-7282-48DA-9465-4EDD79E90AAC}" type="datetimeFigureOut">
              <a:rPr lang="en-US" smtClean="0"/>
              <a:pPr/>
              <a:t>2019-03-18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5C2F5A1-AD0E-4C6D-9194-AEE49E2FA91C}" type="slidenum">
              <a:rPr lang="en-US" smtClean="0"/>
              <a:pPr/>
              <a:t>‹#›</a:t>
            </a:fld>
            <a:endParaRPr lang="en-US"/>
          </a:p>
        </p:txBody>
      </p:sp>
      <p:sp>
        <p:nvSpPr>
          <p:cNvPr id="7" name="Title 1"/>
          <p:cNvSpPr txBox="1">
            <a:spLocks/>
          </p:cNvSpPr>
          <p:nvPr userDrawn="1"/>
        </p:nvSpPr>
        <p:spPr>
          <a:xfrm>
            <a:off x="0" y="0"/>
            <a:ext cx="9144000" cy="304800"/>
          </a:xfrm>
          <a:prstGeom prst="rect">
            <a:avLst/>
          </a:prstGeom>
        </p:spPr>
        <p:txBody>
          <a:bodyPr vert="horz" lIns="91440" tIns="45720" rIns="91440" bIns="45720" rtlCol="0" anchor="ct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1000" b="0" i="0" u="none" strike="noStrike" kern="1200" cap="none" spc="0" normalizeH="0" baseline="0" noProof="0" dirty="0" smtClean="0">
                <a:ln>
                  <a:noFill/>
                </a:ln>
                <a:solidFill>
                  <a:schemeClr val="tx1"/>
                </a:solidFill>
                <a:effectLst/>
                <a:uLnTx/>
                <a:uFillTx/>
                <a:latin typeface="+mj-lt"/>
                <a:ea typeface="+mj-ea"/>
                <a:cs typeface="+mj-cs"/>
              </a:rPr>
              <a:t>SD5953:  Successful Project Management – THE CRITICAL PATH METHOD</a:t>
            </a:r>
            <a:endParaRPr kumimoji="0" lang="en-US" sz="1000" b="0" i="0" u="none" strike="noStrike" kern="1200" cap="none" spc="0" normalizeH="0" baseline="0" noProof="0" dirty="0">
              <a:ln>
                <a:noFill/>
              </a:ln>
              <a:solidFill>
                <a:schemeClr val="tx1"/>
              </a:solidFill>
              <a:effectLst/>
              <a:uLnTx/>
              <a:uFillTx/>
              <a:latin typeface="+mj-lt"/>
              <a:ea typeface="+mj-ea"/>
              <a:cs typeface="+mj-cs"/>
            </a:endParaRPr>
          </a:p>
        </p:txBody>
      </p:sp>
      <p:pic>
        <p:nvPicPr>
          <p:cNvPr id="8" name="Picture 2" descr="http://www.polyu.edu.hk/cpa/polyu/templates/polyu/images/logo_polyu.gif"/>
          <p:cNvPicPr>
            <a:picLocks noChangeAspect="1" noChangeArrowheads="1"/>
          </p:cNvPicPr>
          <p:nvPr userDrawn="1"/>
        </p:nvPicPr>
        <p:blipFill>
          <a:blip r:embed="rId13" cstate="print"/>
          <a:srcRect/>
          <a:stretch>
            <a:fillRect/>
          </a:stretch>
        </p:blipFill>
        <p:spPr bwMode="auto">
          <a:xfrm>
            <a:off x="3581400" y="6324600"/>
            <a:ext cx="2022476" cy="466726"/>
          </a:xfrm>
          <a:prstGeom prst="rect">
            <a:avLst/>
          </a:prstGeom>
          <a:noFill/>
        </p:spPr>
      </p:pic>
    </p:spTree>
    <p:extLst>
      <p:ext uri="{BB962C8B-B14F-4D97-AF65-F5344CB8AC3E}">
        <p14:creationId xmlns="" xmlns:p14="http://schemas.microsoft.com/office/powerpoint/2010/main" val="346397652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www.youtube.com/watch?v=xS9yZwzUoYA" TargetMode="External"/><Relationship Id="rId2" Type="http://schemas.openxmlformats.org/officeDocument/2006/relationships/hyperlink" Target="http://www.youtube.com/watch?v=a4eu05QRetg" TargetMode="External"/><Relationship Id="rId1" Type="http://schemas.openxmlformats.org/officeDocument/2006/relationships/slideLayout" Target="../slideLayouts/slideLayout2.xml"/><Relationship Id="rId4" Type="http://schemas.openxmlformats.org/officeDocument/2006/relationships/hyperlink" Target="http://www.youtube.com/watch?v=OQmXoqTUOiw"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0" y="0"/>
            <a:ext cx="9144000" cy="3676651"/>
          </a:xfrm>
          <a:solidFill>
            <a:schemeClr val="bg1"/>
          </a:solidFill>
        </p:spPr>
        <p:txBody>
          <a:bodyPr>
            <a:normAutofit/>
          </a:bodyPr>
          <a:lstStyle/>
          <a:p>
            <a:r>
              <a:rPr lang="en-US" sz="4000" dirty="0" smtClean="0"/>
              <a:t>SD5953</a:t>
            </a:r>
            <a:br>
              <a:rPr lang="en-US" sz="4000" dirty="0" smtClean="0"/>
            </a:br>
            <a:r>
              <a:rPr lang="en-US" sz="4000" dirty="0" smtClean="0"/>
              <a:t> </a:t>
            </a:r>
            <a:br>
              <a:rPr lang="en-US" sz="4000" dirty="0" smtClean="0"/>
            </a:br>
            <a:r>
              <a:rPr lang="en-US" sz="4000" dirty="0" smtClean="0"/>
              <a:t>Successful Project Management</a:t>
            </a:r>
            <a:br>
              <a:rPr lang="en-US" sz="4000" dirty="0" smtClean="0"/>
            </a:br>
            <a:r>
              <a:rPr lang="en-US" sz="4000" dirty="0" smtClean="0"/>
              <a:t> </a:t>
            </a:r>
            <a:br>
              <a:rPr lang="en-US" sz="4000" dirty="0" smtClean="0"/>
            </a:br>
            <a:r>
              <a:rPr lang="en-US" sz="4000" b="1" dirty="0" smtClean="0">
                <a:solidFill>
                  <a:srgbClr val="FF0000"/>
                </a:solidFill>
              </a:rPr>
              <a:t>THE CRITICAL PATH METHOD</a:t>
            </a:r>
            <a:endParaRPr lang="en-US" sz="4000" b="1" dirty="0">
              <a:solidFill>
                <a:srgbClr val="FF0000"/>
              </a:solidFill>
            </a:endParaRPr>
          </a:p>
        </p:txBody>
      </p:sp>
      <p:sp>
        <p:nvSpPr>
          <p:cNvPr id="5" name="Subtitle 4"/>
          <p:cNvSpPr>
            <a:spLocks noGrp="1"/>
          </p:cNvSpPr>
          <p:nvPr>
            <p:ph type="subTitle" idx="1"/>
          </p:nvPr>
        </p:nvSpPr>
        <p:spPr>
          <a:xfrm>
            <a:off x="0" y="4114800"/>
            <a:ext cx="9144000" cy="1371600"/>
          </a:xfrm>
        </p:spPr>
        <p:txBody>
          <a:bodyPr/>
          <a:lstStyle/>
          <a:p>
            <a:r>
              <a:rPr lang="en-US" dirty="0" smtClean="0"/>
              <a:t>School of Design</a:t>
            </a:r>
          </a:p>
          <a:p>
            <a:r>
              <a:rPr lang="en-US" dirty="0" smtClean="0"/>
              <a:t>The Polytechnic University of Hong Kong</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Does a Critical Path Work?</a:t>
            </a:r>
            <a:endParaRPr lang="en-US" dirty="0"/>
          </a:p>
        </p:txBody>
      </p:sp>
      <p:sp>
        <p:nvSpPr>
          <p:cNvPr id="3" name="Content Placeholder 2"/>
          <p:cNvSpPr>
            <a:spLocks noGrp="1"/>
          </p:cNvSpPr>
          <p:nvPr>
            <p:ph idx="1"/>
          </p:nvPr>
        </p:nvSpPr>
        <p:spPr/>
        <p:txBody>
          <a:bodyPr>
            <a:normAutofit/>
          </a:bodyPr>
          <a:lstStyle/>
          <a:p>
            <a:pPr marL="342900" lvl="1" indent="-342900" algn="just">
              <a:spcBef>
                <a:spcPts val="1200"/>
              </a:spcBef>
              <a:buFont typeface="Arial" pitchFamily="34" charset="0"/>
              <a:buChar char="•"/>
            </a:pPr>
            <a:r>
              <a:rPr lang="en-US" dirty="0" smtClean="0"/>
              <a:t>The Critical Path Method locates and calculates the longest chain of dependent tasks within the project.  It identifies the earliest and latest times that each task on that chain can start and finish without having the effect of extending the project. </a:t>
            </a:r>
          </a:p>
          <a:p>
            <a:pPr marL="342900" lvl="1" indent="-342900" algn="just">
              <a:spcBef>
                <a:spcPts val="1200"/>
              </a:spcBef>
              <a:buFont typeface="Arial" pitchFamily="34" charset="0"/>
              <a:buChar char="•"/>
            </a:pPr>
            <a:r>
              <a:rPr lang="en-US" dirty="0" smtClean="0"/>
              <a:t>The tasks that lie along this longest path are "critical“.</a:t>
            </a:r>
          </a:p>
          <a:p>
            <a:pPr marL="342900" lvl="1" indent="-342900" algn="just">
              <a:spcBef>
                <a:spcPts val="1200"/>
              </a:spcBef>
              <a:buFont typeface="Arial" pitchFamily="34" charset="0"/>
              <a:buChar char="•"/>
            </a:pPr>
            <a:r>
              <a:rPr lang="en-US" dirty="0" smtClean="0"/>
              <a:t> The tasks not on the “critical” path are said to be in the "total float“ of the project.  They may be delayed without making the project any longer. </a:t>
            </a:r>
          </a:p>
        </p:txBody>
      </p:sp>
      <p:sp>
        <p:nvSpPr>
          <p:cNvPr id="6" name="TextBox 5"/>
          <p:cNvSpPr txBox="1"/>
          <p:nvPr/>
        </p:nvSpPr>
        <p:spPr>
          <a:xfrm>
            <a:off x="228600" y="5879068"/>
            <a:ext cx="8686800" cy="246221"/>
          </a:xfrm>
          <a:prstGeom prst="rect">
            <a:avLst/>
          </a:prstGeom>
          <a:noFill/>
        </p:spPr>
        <p:txBody>
          <a:bodyPr wrap="square" rtlCol="0">
            <a:spAutoFit/>
          </a:bodyPr>
          <a:lstStyle/>
          <a:p>
            <a:pPr algn="ctr"/>
            <a:r>
              <a:rPr lang="en-US" sz="1000" b="1" dirty="0" smtClean="0"/>
              <a:t>http://en.wikipedia.org/wiki/Critical_path_method</a:t>
            </a:r>
            <a:endParaRPr lang="en-US" sz="1000" b="1"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274638"/>
            <a:ext cx="8839200" cy="1143000"/>
          </a:xfrm>
        </p:spPr>
        <p:txBody>
          <a:bodyPr>
            <a:normAutofit/>
          </a:bodyPr>
          <a:lstStyle/>
          <a:p>
            <a:r>
              <a:rPr lang="en-US" dirty="0" smtClean="0"/>
              <a:t>Avoiding Mistakes &amp; Accelerating Results</a:t>
            </a:r>
            <a:endParaRPr lang="en-US" dirty="0"/>
          </a:p>
        </p:txBody>
      </p:sp>
      <p:sp>
        <p:nvSpPr>
          <p:cNvPr id="3" name="Content Placeholder 2"/>
          <p:cNvSpPr>
            <a:spLocks noGrp="1"/>
          </p:cNvSpPr>
          <p:nvPr>
            <p:ph idx="1"/>
          </p:nvPr>
        </p:nvSpPr>
        <p:spPr/>
        <p:txBody>
          <a:bodyPr>
            <a:normAutofit/>
          </a:bodyPr>
          <a:lstStyle/>
          <a:p>
            <a:pPr algn="just">
              <a:spcBef>
                <a:spcPts val="1200"/>
              </a:spcBef>
            </a:pPr>
            <a:r>
              <a:rPr lang="en-US" dirty="0" smtClean="0"/>
              <a:t>The best way to avoid making mistakes and accelerating the utility of the Critical Path Method is to:</a:t>
            </a:r>
          </a:p>
          <a:p>
            <a:pPr algn="just">
              <a:spcBef>
                <a:spcPts val="1200"/>
              </a:spcBef>
              <a:buNone/>
            </a:pPr>
            <a:endParaRPr lang="en-US" sz="1000" dirty="0" smtClean="0"/>
          </a:p>
          <a:p>
            <a:pPr marL="857250" lvl="1" indent="-457200" algn="just">
              <a:spcBef>
                <a:spcPts val="1200"/>
              </a:spcBef>
              <a:buAutoNum type="arabicPeriod"/>
            </a:pPr>
            <a:r>
              <a:rPr lang="en-US" dirty="0" smtClean="0"/>
              <a:t>Follow an accepted, standardized Project Management methodology such as that of Project Management Institute (PMI).  This course is based on the PMI Project Management Body of Knowledge (PMBOK).</a:t>
            </a:r>
          </a:p>
          <a:p>
            <a:pPr marL="857250" lvl="1" indent="-457200" algn="just">
              <a:spcBef>
                <a:spcPts val="1200"/>
              </a:spcBef>
              <a:buNone/>
            </a:pPr>
            <a:r>
              <a:rPr lang="en-US" dirty="0" smtClean="0"/>
              <a:t>2.  Use a project management software that supports the principles of the PMBOK as well as PERT / CPM.  This course uses Microsoft Project, which meets that purpose.</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057401"/>
            <a:ext cx="7772400" cy="1752600"/>
          </a:xfrm>
        </p:spPr>
        <p:txBody>
          <a:bodyPr>
            <a:normAutofit/>
          </a:bodyPr>
          <a:lstStyle/>
          <a:p>
            <a:r>
              <a:rPr lang="en-US" b="1" dirty="0" smtClean="0">
                <a:solidFill>
                  <a:srgbClr val="FF0000"/>
                </a:solidFill>
              </a:rPr>
              <a:t>The BEST</a:t>
            </a:r>
            <a:br>
              <a:rPr lang="en-US" b="1" dirty="0" smtClean="0">
                <a:solidFill>
                  <a:srgbClr val="FF0000"/>
                </a:solidFill>
              </a:rPr>
            </a:br>
            <a:r>
              <a:rPr lang="en-US" b="1" dirty="0" smtClean="0">
                <a:solidFill>
                  <a:srgbClr val="FF0000"/>
                </a:solidFill>
              </a:rPr>
              <a:t>Project Management Software</a:t>
            </a:r>
            <a:endParaRPr lang="en-US" b="1" dirty="0">
              <a:solidFill>
                <a:srgbClr val="FF0000"/>
              </a:solidFill>
            </a:endParaRPr>
          </a:p>
        </p:txBody>
      </p:sp>
      <p:sp>
        <p:nvSpPr>
          <p:cNvPr id="3" name="Subtitle 2"/>
          <p:cNvSpPr>
            <a:spLocks noGrp="1"/>
          </p:cNvSpPr>
          <p:nvPr>
            <p:ph type="subTitle" idx="1"/>
          </p:nvPr>
        </p:nvSpPr>
        <p:spPr/>
        <p:txBody>
          <a:bodyPr/>
          <a:lstStyle/>
          <a:p>
            <a:endParaRPr 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Why We Use MS-PROJECT</a:t>
            </a:r>
            <a:endParaRPr lang="en-US" dirty="0"/>
          </a:p>
        </p:txBody>
      </p:sp>
      <p:pic>
        <p:nvPicPr>
          <p:cNvPr id="2051" name="Picture 3"/>
          <p:cNvPicPr>
            <a:picLocks noChangeAspect="1" noChangeArrowheads="1"/>
          </p:cNvPicPr>
          <p:nvPr/>
        </p:nvPicPr>
        <p:blipFill>
          <a:blip r:embed="rId2" cstate="print"/>
          <a:srcRect/>
          <a:stretch>
            <a:fillRect/>
          </a:stretch>
        </p:blipFill>
        <p:spPr bwMode="auto">
          <a:xfrm>
            <a:off x="2577480" y="1446815"/>
            <a:ext cx="3989040" cy="4344385"/>
          </a:xfrm>
          <a:prstGeom prst="rect">
            <a:avLst/>
          </a:prstGeom>
          <a:noFill/>
          <a:ln w="9525">
            <a:noFill/>
            <a:miter lim="800000"/>
            <a:headEnd/>
            <a:tailEnd/>
          </a:ln>
          <a:effectLst/>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smtClean="0">
                <a:solidFill>
                  <a:srgbClr val="FF0000"/>
                </a:solidFill>
              </a:rPr>
              <a:t>QUESTIONS?</a:t>
            </a:r>
            <a:endParaRPr lang="en-US" b="1" dirty="0">
              <a:solidFill>
                <a:srgbClr val="FF0000"/>
              </a:solidFill>
            </a:endParaRPr>
          </a:p>
        </p:txBody>
      </p:sp>
      <p:sp>
        <p:nvSpPr>
          <p:cNvPr id="3" name="Subtitle 2"/>
          <p:cNvSpPr>
            <a:spLocks noGrp="1"/>
          </p:cNvSpPr>
          <p:nvPr>
            <p:ph type="subTitle" idx="1"/>
          </p:nvPr>
        </p:nvSpPr>
        <p:spPr/>
        <p:txBody>
          <a:bodyPr/>
          <a:lstStyle/>
          <a:p>
            <a:endParaRPr 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YouTube Tutorials</a:t>
            </a:r>
            <a:endParaRPr lang="en-US" dirty="0"/>
          </a:p>
        </p:txBody>
      </p:sp>
      <p:sp>
        <p:nvSpPr>
          <p:cNvPr id="3" name="Content Placeholder 2"/>
          <p:cNvSpPr>
            <a:spLocks noGrp="1"/>
          </p:cNvSpPr>
          <p:nvPr>
            <p:ph idx="1"/>
          </p:nvPr>
        </p:nvSpPr>
        <p:spPr/>
        <p:txBody>
          <a:bodyPr>
            <a:normAutofit/>
          </a:bodyPr>
          <a:lstStyle/>
          <a:p>
            <a:r>
              <a:rPr lang="en-US" dirty="0" smtClean="0"/>
              <a:t>Critical Path Analysis Backgrounder</a:t>
            </a:r>
          </a:p>
          <a:p>
            <a:pPr lvl="1"/>
            <a:r>
              <a:rPr lang="en-US" dirty="0" smtClean="0"/>
              <a:t> </a:t>
            </a:r>
            <a:r>
              <a:rPr lang="en-US" dirty="0" smtClean="0">
                <a:hlinkClick r:id="rId2"/>
              </a:rPr>
              <a:t>http://www.youtube.com/watch?v=a4eu05QRetg</a:t>
            </a:r>
            <a:r>
              <a:rPr lang="en-US" dirty="0" smtClean="0"/>
              <a:t> </a:t>
            </a:r>
          </a:p>
          <a:p>
            <a:endParaRPr lang="en-US" dirty="0" smtClean="0"/>
          </a:p>
          <a:p>
            <a:r>
              <a:rPr lang="en-US" dirty="0" smtClean="0"/>
              <a:t>How to Show the Critical Path in MS Project</a:t>
            </a:r>
          </a:p>
          <a:p>
            <a:pPr lvl="1"/>
            <a:r>
              <a:rPr lang="en-US" dirty="0" smtClean="0">
                <a:hlinkClick r:id="rId3"/>
              </a:rPr>
              <a:t>http://www.youtube.com/watch?v=xS9yZwzUoYA</a:t>
            </a:r>
            <a:r>
              <a:rPr lang="en-US" dirty="0" smtClean="0"/>
              <a:t> </a:t>
            </a:r>
          </a:p>
          <a:p>
            <a:pPr lvl="1"/>
            <a:endParaRPr lang="en-US" dirty="0" smtClean="0"/>
          </a:p>
          <a:p>
            <a:r>
              <a:rPr lang="en-US" dirty="0" smtClean="0"/>
              <a:t>Optimizing the Critical Path in MS Project</a:t>
            </a:r>
          </a:p>
          <a:p>
            <a:pPr lvl="1"/>
            <a:r>
              <a:rPr lang="en-US" dirty="0" smtClean="0">
                <a:hlinkClick r:id="rId4"/>
              </a:rPr>
              <a:t>http://www.youtube.com/watch?v=OQmXoqTUOiw</a:t>
            </a:r>
            <a:r>
              <a:rPr lang="en-US" dirty="0" smtClean="0"/>
              <a:t> </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4000" b="1" dirty="0" smtClean="0">
                <a:solidFill>
                  <a:srgbClr val="FF0000"/>
                </a:solidFill>
              </a:rPr>
              <a:t>Practical Skills Building Exercise</a:t>
            </a:r>
            <a:endParaRPr lang="en-US" sz="4000" b="1" dirty="0">
              <a:solidFill>
                <a:srgbClr val="FF0000"/>
              </a:solidFill>
            </a:endParaRPr>
          </a:p>
        </p:txBody>
      </p:sp>
      <p:sp>
        <p:nvSpPr>
          <p:cNvPr id="3" name="Subtitle 2"/>
          <p:cNvSpPr>
            <a:spLocks noGrp="1"/>
          </p:cNvSpPr>
          <p:nvPr>
            <p:ph type="subTitle" idx="1"/>
          </p:nvPr>
        </p:nvSpPr>
        <p:spPr/>
        <p:txBody>
          <a:bodyPr/>
          <a:lstStyle/>
          <a:p>
            <a:r>
              <a:rPr lang="en-US" b="1" dirty="0" smtClean="0">
                <a:solidFill>
                  <a:schemeClr val="tx1"/>
                </a:solidFill>
              </a:rPr>
              <a:t>LAB 6A</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smtClean="0">
                <a:solidFill>
                  <a:srgbClr val="FF0000"/>
                </a:solidFill>
              </a:rPr>
              <a:t>THANK YOU</a:t>
            </a:r>
            <a:endParaRPr lang="en-US" b="1" dirty="0">
              <a:solidFill>
                <a:srgbClr val="FF0000"/>
              </a:solidFill>
            </a:endParaRPr>
          </a:p>
        </p:txBody>
      </p:sp>
      <p:sp>
        <p:nvSpPr>
          <p:cNvPr id="3" name="Subtitle 2"/>
          <p:cNvSpPr>
            <a:spLocks noGrp="1"/>
          </p:cNvSpPr>
          <p:nvPr>
            <p:ph type="subTitle" idx="1"/>
          </p:nvPr>
        </p:nvSpPr>
        <p:spPr/>
        <p:txBody>
          <a:bodyPr/>
          <a:lstStyle/>
          <a:p>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1219200" y="2057400"/>
            <a:ext cx="6781800" cy="2743200"/>
          </a:xfrm>
          <a:prstGeom prst="rect">
            <a:avLst/>
          </a:prstGeom>
          <a:ln w="25400">
            <a:solidFill>
              <a:schemeClr val="tx1"/>
            </a:solidFill>
          </a:ln>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600" b="1" dirty="0" smtClean="0">
                <a:solidFill>
                  <a:srgbClr val="FF0000"/>
                </a:solidFill>
              </a:rPr>
              <a:t>IMPORTANT</a:t>
            </a:r>
          </a:p>
          <a:p>
            <a:endParaRPr lang="en-US" sz="3600" b="1" dirty="0" smtClean="0">
              <a:solidFill>
                <a:srgbClr val="FF0000"/>
              </a:solidFill>
            </a:endParaRPr>
          </a:p>
          <a:p>
            <a:r>
              <a:rPr lang="en-US" sz="3600" dirty="0" smtClean="0"/>
              <a:t>Please sit with the members </a:t>
            </a:r>
          </a:p>
          <a:p>
            <a:r>
              <a:rPr lang="en-US" sz="3600" dirty="0" smtClean="0"/>
              <a:t>of your final group project</a:t>
            </a:r>
          </a:p>
          <a:p>
            <a:endParaRPr lang="en-US" sz="3600" dirty="0"/>
          </a:p>
        </p:txBody>
      </p:sp>
    </p:spTree>
    <p:extLst>
      <p:ext uri="{BB962C8B-B14F-4D97-AF65-F5344CB8AC3E}">
        <p14:creationId xmlns:p14="http://schemas.microsoft.com/office/powerpoint/2010/main" xmlns="" val="38222122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4267200"/>
            <a:ext cx="9144000" cy="1828800"/>
          </a:xfrm>
        </p:spPr>
        <p:txBody>
          <a:bodyPr>
            <a:noAutofit/>
          </a:bodyPr>
          <a:lstStyle/>
          <a:p>
            <a:endParaRPr lang="en-US" sz="900" dirty="0" smtClean="0">
              <a:solidFill>
                <a:schemeClr val="tx1"/>
              </a:solidFill>
            </a:endParaRPr>
          </a:p>
          <a:p>
            <a:r>
              <a:rPr lang="en-US" dirty="0" smtClean="0">
                <a:solidFill>
                  <a:schemeClr val="tx1"/>
                </a:solidFill>
              </a:rPr>
              <a:t>polyusd5953@gmail.com</a:t>
            </a:r>
          </a:p>
        </p:txBody>
      </p:sp>
      <p:sp>
        <p:nvSpPr>
          <p:cNvPr id="5" name="Title 1"/>
          <p:cNvSpPr txBox="1">
            <a:spLocks/>
          </p:cNvSpPr>
          <p:nvPr/>
        </p:nvSpPr>
        <p:spPr>
          <a:xfrm>
            <a:off x="457200" y="533400"/>
            <a:ext cx="8229600" cy="1143000"/>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000" b="0" i="0" u="none" strike="noStrike" kern="1200" cap="none" spc="0" normalizeH="0" baseline="0" noProof="0" dirty="0" smtClean="0">
                <a:ln>
                  <a:noFill/>
                </a:ln>
                <a:solidFill>
                  <a:schemeClr val="tx1"/>
                </a:solidFill>
                <a:effectLst/>
                <a:uLnTx/>
                <a:uFillTx/>
                <a:latin typeface="+mj-lt"/>
                <a:ea typeface="+mj-ea"/>
                <a:cs typeface="+mj-cs"/>
              </a:rPr>
              <a:t>Graham Leach, Instructor</a:t>
            </a:r>
            <a:endParaRPr kumimoji="0" lang="en-US" sz="4000" b="0" i="0" u="none" strike="noStrike" kern="1200" cap="none" spc="0" normalizeH="0" baseline="0" noProof="0" dirty="0">
              <a:ln>
                <a:noFill/>
              </a:ln>
              <a:solidFill>
                <a:schemeClr val="tx1"/>
              </a:solidFill>
              <a:effectLst/>
              <a:uLnTx/>
              <a:uFillTx/>
              <a:latin typeface="+mj-lt"/>
              <a:ea typeface="+mj-ea"/>
              <a:cs typeface="+mj-cs"/>
            </a:endParaRPr>
          </a:p>
        </p:txBody>
      </p:sp>
      <p:grpSp>
        <p:nvGrpSpPr>
          <p:cNvPr id="2" name="Group 6"/>
          <p:cNvGrpSpPr/>
          <p:nvPr/>
        </p:nvGrpSpPr>
        <p:grpSpPr>
          <a:xfrm>
            <a:off x="3352800" y="1600198"/>
            <a:ext cx="2514600" cy="2743202"/>
            <a:chOff x="1295400" y="2342354"/>
            <a:chExt cx="2514600" cy="2743202"/>
          </a:xfrm>
        </p:grpSpPr>
        <p:pic>
          <p:nvPicPr>
            <p:cNvPr id="4" name="Content Placeholder 4" descr="GrahamLeachProfilePicLarge.png"/>
            <p:cNvPicPr>
              <a:picLocks noChangeAspect="1"/>
            </p:cNvPicPr>
            <p:nvPr/>
          </p:nvPicPr>
          <p:blipFill>
            <a:blip r:embed="rId2" cstate="print"/>
            <a:stretch>
              <a:fillRect/>
            </a:stretch>
          </p:blipFill>
          <p:spPr>
            <a:xfrm>
              <a:off x="1371599" y="2342354"/>
              <a:ext cx="2286001" cy="2286001"/>
            </a:xfrm>
            <a:prstGeom prst="rect">
              <a:avLst/>
            </a:prstGeom>
          </p:spPr>
        </p:pic>
        <p:sp>
          <p:nvSpPr>
            <p:cNvPr id="6" name="Content Placeholder 3"/>
            <p:cNvSpPr txBox="1">
              <a:spLocks/>
            </p:cNvSpPr>
            <p:nvPr/>
          </p:nvSpPr>
          <p:spPr>
            <a:xfrm>
              <a:off x="1295400" y="4628357"/>
              <a:ext cx="2514600" cy="457199"/>
            </a:xfrm>
            <a:prstGeom prst="rect">
              <a:avLst/>
            </a:prstGeom>
          </p:spPr>
          <p:txBody>
            <a:bodyPr vert="horz" lIns="91440" tIns="45720" rIns="91440" bIns="45720" rtlCol="0">
              <a:normAutofit/>
            </a:bodyPr>
            <a:lstStyle/>
            <a:p>
              <a:pPr marL="342900" marR="0" lvl="0" indent="-342900" algn="l" defTabSz="914400" rtl="0" eaLnBrk="1" fontAlgn="auto" latinLnBrk="0" hangingPunct="1">
                <a:lnSpc>
                  <a:spcPct val="100000"/>
                </a:lnSpc>
                <a:spcBef>
                  <a:spcPct val="20000"/>
                </a:spcBef>
                <a:spcAft>
                  <a:spcPts val="0"/>
                </a:spcAft>
                <a:buClrTx/>
                <a:buSzTx/>
                <a:tabLst/>
                <a:defRPr/>
              </a:pPr>
              <a:r>
                <a:rPr kumimoji="0" lang="en-US" b="1" i="0" u="none" strike="noStrike" kern="1200" cap="none" spc="0" normalizeH="0" baseline="0" noProof="0" dirty="0" smtClean="0">
                  <a:ln>
                    <a:noFill/>
                  </a:ln>
                  <a:solidFill>
                    <a:schemeClr val="tx1"/>
                  </a:solidFill>
                  <a:effectLst/>
                  <a:uLnTx/>
                  <a:uFillTx/>
                  <a:latin typeface="+mn-lt"/>
                  <a:ea typeface="+mn-ea"/>
                  <a:cs typeface="+mn-cs"/>
                </a:rPr>
                <a:t>www.graham-leach.com</a:t>
              </a:r>
              <a:endParaRPr kumimoji="0" lang="en-US" b="1" i="0" u="none" strike="noStrike" kern="1200" cap="none" spc="0" normalizeH="0" baseline="0" noProof="0" dirty="0">
                <a:ln>
                  <a:noFill/>
                </a:ln>
                <a:solidFill>
                  <a:schemeClr val="tx1"/>
                </a:solidFill>
                <a:effectLst/>
                <a:uLnTx/>
                <a:uFillTx/>
                <a:latin typeface="+mn-lt"/>
                <a:ea typeface="+mn-ea"/>
                <a:cs typeface="+mn-cs"/>
              </a:endParaRPr>
            </a:p>
          </p:txBody>
        </p:sp>
      </p:grpSp>
    </p:spTree>
    <p:extLst>
      <p:ext uri="{BB962C8B-B14F-4D97-AF65-F5344CB8AC3E}">
        <p14:creationId xmlns:p14="http://schemas.microsoft.com/office/powerpoint/2010/main" xmlns="" val="38222122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smtClean="0">
                <a:solidFill>
                  <a:srgbClr val="FF0000"/>
                </a:solidFill>
              </a:rPr>
              <a:t>The Critical Path Method (CPM)</a:t>
            </a:r>
            <a:endParaRPr lang="en-US" b="1" dirty="0">
              <a:solidFill>
                <a:srgbClr val="FF0000"/>
              </a:solidFill>
            </a:endParaRPr>
          </a:p>
        </p:txBody>
      </p:sp>
      <p:sp>
        <p:nvSpPr>
          <p:cNvPr id="3" name="Subtitle 2"/>
          <p:cNvSpPr>
            <a:spLocks noGrp="1"/>
          </p:cNvSpPr>
          <p:nvPr>
            <p:ph type="subTitle" idx="1"/>
          </p:nvPr>
        </p:nvSpPr>
        <p:spPr>
          <a:xfrm>
            <a:off x="304800" y="3886200"/>
            <a:ext cx="8534400" cy="1752600"/>
          </a:xfrm>
        </p:spPr>
        <p:txBody>
          <a:bodyPr>
            <a:normAutofit/>
          </a:bodyPr>
          <a:lstStyle/>
          <a:p>
            <a:r>
              <a:rPr lang="en-US" dirty="0" smtClean="0"/>
              <a:t>The Tool that Management has </a:t>
            </a:r>
          </a:p>
          <a:p>
            <a:endParaRPr lang="en-US" sz="100" dirty="0" smtClean="0"/>
          </a:p>
          <a:p>
            <a:r>
              <a:rPr lang="en-US" dirty="0" smtClean="0"/>
              <a:t>Been Seeking for Centuries</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a Critical Path?</a:t>
            </a:r>
            <a:endParaRPr lang="en-US" dirty="0"/>
          </a:p>
        </p:txBody>
      </p:sp>
      <p:sp>
        <p:nvSpPr>
          <p:cNvPr id="3" name="Content Placeholder 2"/>
          <p:cNvSpPr>
            <a:spLocks noGrp="1"/>
          </p:cNvSpPr>
          <p:nvPr>
            <p:ph idx="1"/>
          </p:nvPr>
        </p:nvSpPr>
        <p:spPr/>
        <p:txBody>
          <a:bodyPr>
            <a:normAutofit/>
          </a:bodyPr>
          <a:lstStyle/>
          <a:p>
            <a:pPr marL="342900" lvl="1" indent="-342900" algn="just">
              <a:spcBef>
                <a:spcPts val="1800"/>
              </a:spcBef>
              <a:buFont typeface="Arial" pitchFamily="34" charset="0"/>
              <a:buChar char="•"/>
            </a:pPr>
            <a:r>
              <a:rPr lang="en-US" dirty="0" smtClean="0"/>
              <a:t>A critical path is the sequence of project network activities which add up to the longest overall duration. This determines the shortest time possible to complete the project. </a:t>
            </a:r>
          </a:p>
          <a:p>
            <a:pPr marL="342900" lvl="1" indent="-342900" algn="just">
              <a:spcBef>
                <a:spcPts val="1800"/>
              </a:spcBef>
              <a:buFont typeface="Arial" pitchFamily="34" charset="0"/>
              <a:buChar char="•"/>
            </a:pPr>
            <a:r>
              <a:rPr lang="en-US" dirty="0" smtClean="0"/>
              <a:t>Any delay of an activity on the critical path directly impacts the project completion date and is to be avoided if possible.</a:t>
            </a:r>
          </a:p>
          <a:p>
            <a:pPr marL="342900" lvl="1" indent="-342900" algn="just">
              <a:spcBef>
                <a:spcPts val="1800"/>
              </a:spcBef>
              <a:buFont typeface="Arial" pitchFamily="34" charset="0"/>
              <a:buChar char="•"/>
            </a:pPr>
            <a:r>
              <a:rPr lang="en-US" dirty="0" smtClean="0"/>
              <a:t>A project can have several, parallel, near critical paths. An additional parallel path through the network with the total durations shorter than the critical path is called a sub-critical or non-critical path.</a:t>
            </a:r>
          </a:p>
        </p:txBody>
      </p:sp>
      <p:sp>
        <p:nvSpPr>
          <p:cNvPr id="4" name="TextBox 3"/>
          <p:cNvSpPr txBox="1"/>
          <p:nvPr/>
        </p:nvSpPr>
        <p:spPr>
          <a:xfrm>
            <a:off x="228600" y="5879068"/>
            <a:ext cx="8686800" cy="246221"/>
          </a:xfrm>
          <a:prstGeom prst="rect">
            <a:avLst/>
          </a:prstGeom>
          <a:noFill/>
        </p:spPr>
        <p:txBody>
          <a:bodyPr wrap="square" rtlCol="0">
            <a:spAutoFit/>
          </a:bodyPr>
          <a:lstStyle/>
          <a:p>
            <a:pPr algn="ctr"/>
            <a:r>
              <a:rPr lang="en-US" sz="1000" b="1" dirty="0" smtClean="0"/>
              <a:t>http://en.wikipedia.org/wiki/Critical_path_method</a:t>
            </a:r>
            <a:endParaRPr lang="en-US" sz="1000" b="1"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Where Does CPM Come From?</a:t>
            </a:r>
            <a:endParaRPr lang="en-US" dirty="0"/>
          </a:p>
        </p:txBody>
      </p:sp>
      <p:sp>
        <p:nvSpPr>
          <p:cNvPr id="3" name="Content Placeholder 2"/>
          <p:cNvSpPr>
            <a:spLocks noGrp="1"/>
          </p:cNvSpPr>
          <p:nvPr>
            <p:ph idx="1"/>
          </p:nvPr>
        </p:nvSpPr>
        <p:spPr/>
        <p:txBody>
          <a:bodyPr>
            <a:noAutofit/>
          </a:bodyPr>
          <a:lstStyle/>
          <a:p>
            <a:pPr algn="just">
              <a:spcBef>
                <a:spcPts val="1200"/>
              </a:spcBef>
            </a:pPr>
            <a:r>
              <a:rPr lang="en-US" dirty="0" smtClean="0"/>
              <a:t>The critical path method (CPM) is a project modeling technique developed in the late 1950s by Morgan R. Walker of DuPont and James E. Kelley, Jr. of Remington Rand.  Kelley attributed the term "critical path" to the developers of PERT, which was developed for the U.S. Navy nuclear sub program.</a:t>
            </a:r>
          </a:p>
          <a:p>
            <a:pPr algn="just">
              <a:spcBef>
                <a:spcPts val="1200"/>
              </a:spcBef>
            </a:pPr>
            <a:r>
              <a:rPr lang="en-US" dirty="0" smtClean="0"/>
              <a:t>The precursors of what came to be known as Critical Path were developed and put into practice by DuPont between 1940 and 1943.  The CPM made a significant contribution to the success of the Manhattan Project.</a:t>
            </a:r>
          </a:p>
        </p:txBody>
      </p:sp>
      <p:sp>
        <p:nvSpPr>
          <p:cNvPr id="6" name="TextBox 5"/>
          <p:cNvSpPr txBox="1"/>
          <p:nvPr/>
        </p:nvSpPr>
        <p:spPr>
          <a:xfrm>
            <a:off x="228600" y="5879068"/>
            <a:ext cx="8686800" cy="246221"/>
          </a:xfrm>
          <a:prstGeom prst="rect">
            <a:avLst/>
          </a:prstGeom>
          <a:noFill/>
        </p:spPr>
        <p:txBody>
          <a:bodyPr wrap="square" rtlCol="0">
            <a:spAutoFit/>
          </a:bodyPr>
          <a:lstStyle/>
          <a:p>
            <a:pPr algn="ctr"/>
            <a:r>
              <a:rPr lang="en-US" sz="1000" b="1" dirty="0" smtClean="0"/>
              <a:t>http://en.wikipedia.org/wiki/Critical_path_method</a:t>
            </a:r>
            <a:endParaRPr lang="en-US" sz="1000" b="1"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274638"/>
            <a:ext cx="8839200" cy="1143000"/>
          </a:xfrm>
        </p:spPr>
        <p:txBody>
          <a:bodyPr>
            <a:normAutofit/>
          </a:bodyPr>
          <a:lstStyle/>
          <a:p>
            <a:r>
              <a:rPr lang="en-US" dirty="0" smtClean="0"/>
              <a:t>Where is CPM Used?</a:t>
            </a:r>
            <a:endParaRPr lang="en-US" dirty="0"/>
          </a:p>
        </p:txBody>
      </p:sp>
      <p:sp>
        <p:nvSpPr>
          <p:cNvPr id="3" name="Content Placeholder 2"/>
          <p:cNvSpPr>
            <a:spLocks noGrp="1"/>
          </p:cNvSpPr>
          <p:nvPr>
            <p:ph idx="1"/>
          </p:nvPr>
        </p:nvSpPr>
        <p:spPr/>
        <p:txBody>
          <a:bodyPr>
            <a:normAutofit/>
          </a:bodyPr>
          <a:lstStyle/>
          <a:p>
            <a:pPr algn="just"/>
            <a:r>
              <a:rPr lang="en-US" dirty="0" smtClean="0"/>
              <a:t>The Critical Path Method is used with all types of projects:</a:t>
            </a:r>
          </a:p>
          <a:p>
            <a:pPr algn="just"/>
            <a:endParaRPr lang="en-US" sz="1000" dirty="0" smtClean="0"/>
          </a:p>
          <a:p>
            <a:pPr lvl="6" algn="just"/>
            <a:r>
              <a:rPr lang="en-US" sz="2400" dirty="0" smtClean="0"/>
              <a:t>Software Development</a:t>
            </a:r>
          </a:p>
          <a:p>
            <a:pPr lvl="6" algn="just"/>
            <a:r>
              <a:rPr lang="en-US" sz="2400" dirty="0" smtClean="0"/>
              <a:t>Research Projects</a:t>
            </a:r>
          </a:p>
          <a:p>
            <a:pPr lvl="6" algn="just"/>
            <a:r>
              <a:rPr lang="en-US" sz="2400" dirty="0" smtClean="0"/>
              <a:t>Product Development</a:t>
            </a:r>
          </a:p>
          <a:p>
            <a:pPr lvl="6" algn="just"/>
            <a:r>
              <a:rPr lang="en-US" sz="2400" dirty="0" smtClean="0"/>
              <a:t>Engineering</a:t>
            </a:r>
          </a:p>
          <a:p>
            <a:pPr lvl="6" algn="just"/>
            <a:r>
              <a:rPr lang="en-US" sz="2400" dirty="0" smtClean="0"/>
              <a:t>Construction</a:t>
            </a:r>
          </a:p>
          <a:p>
            <a:pPr lvl="6" algn="just"/>
            <a:r>
              <a:rPr lang="en-US" sz="2400" dirty="0" smtClean="0"/>
              <a:t>Aerospace</a:t>
            </a:r>
          </a:p>
          <a:p>
            <a:pPr lvl="6" algn="just"/>
            <a:r>
              <a:rPr lang="en-US" sz="2400" dirty="0" smtClean="0"/>
              <a:t>Defense</a:t>
            </a:r>
          </a:p>
        </p:txBody>
      </p:sp>
      <p:sp>
        <p:nvSpPr>
          <p:cNvPr id="6" name="TextBox 5"/>
          <p:cNvSpPr txBox="1"/>
          <p:nvPr/>
        </p:nvSpPr>
        <p:spPr>
          <a:xfrm>
            <a:off x="228600" y="5879068"/>
            <a:ext cx="8686800" cy="246221"/>
          </a:xfrm>
          <a:prstGeom prst="rect">
            <a:avLst/>
          </a:prstGeom>
          <a:noFill/>
        </p:spPr>
        <p:txBody>
          <a:bodyPr wrap="square" rtlCol="0">
            <a:spAutoFit/>
          </a:bodyPr>
          <a:lstStyle/>
          <a:p>
            <a:pPr algn="ctr"/>
            <a:r>
              <a:rPr lang="en-US" sz="1000" b="1" dirty="0" smtClean="0"/>
              <a:t>http://en.wikipedia.org/wiki/Critical_path_method</a:t>
            </a:r>
            <a:endParaRPr lang="en-US" sz="1000" b="1"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What Does a Critical Path Look Like?</a:t>
            </a:r>
            <a:endParaRPr lang="en-US" dirty="0"/>
          </a:p>
        </p:txBody>
      </p:sp>
      <p:pic>
        <p:nvPicPr>
          <p:cNvPr id="12292" name="Picture 4" descr="Image result for ms project critical path example"/>
          <p:cNvPicPr>
            <a:picLocks noChangeAspect="1" noChangeArrowheads="1"/>
          </p:cNvPicPr>
          <p:nvPr/>
        </p:nvPicPr>
        <p:blipFill>
          <a:blip r:embed="rId2" cstate="print"/>
          <a:srcRect/>
          <a:stretch>
            <a:fillRect/>
          </a:stretch>
        </p:blipFill>
        <p:spPr bwMode="auto">
          <a:xfrm>
            <a:off x="1049867" y="1404937"/>
            <a:ext cx="7255933" cy="4081463"/>
          </a:xfrm>
          <a:prstGeom prst="rect">
            <a:avLst/>
          </a:prstGeom>
          <a:noFill/>
          <a:ln>
            <a:solidFill>
              <a:schemeClr val="tx1"/>
            </a:solidFill>
          </a:ln>
        </p:spPr>
      </p:pic>
      <p:sp>
        <p:nvSpPr>
          <p:cNvPr id="6" name="TextBox 5"/>
          <p:cNvSpPr txBox="1"/>
          <p:nvPr/>
        </p:nvSpPr>
        <p:spPr>
          <a:xfrm>
            <a:off x="685800" y="5715000"/>
            <a:ext cx="7848600" cy="369332"/>
          </a:xfrm>
          <a:prstGeom prst="rect">
            <a:avLst/>
          </a:prstGeom>
          <a:noFill/>
        </p:spPr>
        <p:txBody>
          <a:bodyPr wrap="square" rtlCol="0">
            <a:spAutoFit/>
          </a:bodyPr>
          <a:lstStyle/>
          <a:p>
            <a:pPr algn="ctr"/>
            <a:r>
              <a:rPr lang="en-US" dirty="0" smtClean="0"/>
              <a:t>Look for the </a:t>
            </a:r>
            <a:r>
              <a:rPr lang="en-US" b="1" dirty="0" smtClean="0">
                <a:solidFill>
                  <a:srgbClr val="FF0000"/>
                </a:solidFill>
              </a:rPr>
              <a:t>RED</a:t>
            </a:r>
            <a:r>
              <a:rPr lang="en-US" dirty="0" smtClean="0"/>
              <a:t> path</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Does the Critical Path Require?</a:t>
            </a:r>
            <a:endParaRPr lang="en-US" dirty="0"/>
          </a:p>
        </p:txBody>
      </p:sp>
      <p:sp>
        <p:nvSpPr>
          <p:cNvPr id="3" name="Content Placeholder 2"/>
          <p:cNvSpPr>
            <a:spLocks noGrp="1"/>
          </p:cNvSpPr>
          <p:nvPr>
            <p:ph idx="1"/>
          </p:nvPr>
        </p:nvSpPr>
        <p:spPr/>
        <p:txBody>
          <a:bodyPr>
            <a:noAutofit/>
          </a:bodyPr>
          <a:lstStyle/>
          <a:p>
            <a:pPr marL="342900" lvl="1" indent="-342900">
              <a:buNone/>
            </a:pPr>
            <a:r>
              <a:rPr lang="en-US" dirty="0" smtClean="0"/>
              <a:t>Here’s how to generate a Critical Path:</a:t>
            </a:r>
          </a:p>
          <a:p>
            <a:pPr marL="342900" lvl="1" indent="-342900">
              <a:buFont typeface="Arial" pitchFamily="34" charset="0"/>
              <a:buChar char="•"/>
            </a:pPr>
            <a:endParaRPr lang="en-US" sz="1000" dirty="0" smtClean="0"/>
          </a:p>
          <a:p>
            <a:pPr marL="857250" lvl="2" indent="-457200">
              <a:spcBef>
                <a:spcPts val="1200"/>
              </a:spcBef>
              <a:buFont typeface="+mj-lt"/>
              <a:buAutoNum type="arabicPeriod"/>
            </a:pPr>
            <a:r>
              <a:rPr lang="en-US" dirty="0" smtClean="0"/>
              <a:t>List all of the activities required to complete the project.  This is typically done via a Work Breakdown Structure.</a:t>
            </a:r>
          </a:p>
          <a:p>
            <a:pPr marL="857250" lvl="2" indent="-457200">
              <a:spcBef>
                <a:spcPts val="1200"/>
              </a:spcBef>
              <a:buFont typeface="+mj-lt"/>
              <a:buAutoNum type="arabicPeriod"/>
            </a:pPr>
            <a:r>
              <a:rPr lang="en-US" dirty="0" smtClean="0"/>
              <a:t>Create a closed dependency map between the activities without any “dead ends”.</a:t>
            </a:r>
          </a:p>
          <a:p>
            <a:pPr marL="857250" lvl="2" indent="-457200">
              <a:spcBef>
                <a:spcPts val="1200"/>
              </a:spcBef>
              <a:buFont typeface="+mj-lt"/>
              <a:buAutoNum type="arabicPeriod"/>
            </a:pPr>
            <a:r>
              <a:rPr lang="en-US" dirty="0" smtClean="0"/>
              <a:t>Supply the estimated duration of each activity.</a:t>
            </a:r>
          </a:p>
          <a:p>
            <a:pPr marL="857250" lvl="2" indent="-457200">
              <a:buFont typeface="+mj-lt"/>
              <a:buAutoNum type="arabicPeriod"/>
            </a:pPr>
            <a:endParaRPr lang="en-US" dirty="0" smtClean="0"/>
          </a:p>
        </p:txBody>
      </p:sp>
      <p:sp>
        <p:nvSpPr>
          <p:cNvPr id="6" name="TextBox 5"/>
          <p:cNvSpPr txBox="1"/>
          <p:nvPr/>
        </p:nvSpPr>
        <p:spPr>
          <a:xfrm>
            <a:off x="228600" y="5879068"/>
            <a:ext cx="8686800" cy="246221"/>
          </a:xfrm>
          <a:prstGeom prst="rect">
            <a:avLst/>
          </a:prstGeom>
          <a:noFill/>
        </p:spPr>
        <p:txBody>
          <a:bodyPr wrap="square" rtlCol="0">
            <a:spAutoFit/>
          </a:bodyPr>
          <a:lstStyle/>
          <a:p>
            <a:pPr algn="ctr"/>
            <a:r>
              <a:rPr lang="en-US" sz="1000" b="1" dirty="0" smtClean="0"/>
              <a:t>http://en.wikipedia.org/wiki/Critical_path_method</a:t>
            </a:r>
            <a:endParaRPr lang="en-US" sz="1000" b="1"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14674</TotalTime>
  <Words>593</Words>
  <Application>Microsoft Office PowerPoint</Application>
  <PresentationFormat>On-screen Show (4:3)</PresentationFormat>
  <Paragraphs>71</Paragraphs>
  <Slides>17</Slides>
  <Notes>2</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Office Theme</vt:lpstr>
      <vt:lpstr>SD5953   Successful Project Management   THE CRITICAL PATH METHOD</vt:lpstr>
      <vt:lpstr>Slide 2</vt:lpstr>
      <vt:lpstr>Slide 3</vt:lpstr>
      <vt:lpstr>The Critical Path Method (CPM)</vt:lpstr>
      <vt:lpstr>What is a Critical Path?</vt:lpstr>
      <vt:lpstr>Where Does CPM Come From?</vt:lpstr>
      <vt:lpstr>Where is CPM Used?</vt:lpstr>
      <vt:lpstr>What Does a Critical Path Look Like?</vt:lpstr>
      <vt:lpstr>What Does the Critical Path Require?</vt:lpstr>
      <vt:lpstr>How Does a Critical Path Work?</vt:lpstr>
      <vt:lpstr>Avoiding Mistakes &amp; Accelerating Results</vt:lpstr>
      <vt:lpstr>The BEST Project Management Software</vt:lpstr>
      <vt:lpstr>Why We Use MS-PROJECT</vt:lpstr>
      <vt:lpstr>QUESTIONS?</vt:lpstr>
      <vt:lpstr>YouTube Tutorials</vt:lpstr>
      <vt:lpstr>Practical Skills Building Exercise</vt:lpstr>
      <vt:lpstr>THANK YOU</vt:lpstr>
    </vt:vector>
  </TitlesOfParts>
  <Company>HP</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CRITICAL PATH</dc:title>
  <dc:subject>SD5953 -  Successful Project Management</dc:subject>
  <dc:creator>Graham R. Leach</dc:creator>
  <cp:lastModifiedBy>Graham</cp:lastModifiedBy>
  <cp:revision>654</cp:revision>
  <dcterms:created xsi:type="dcterms:W3CDTF">2011-12-17T09:03:07Z</dcterms:created>
  <dcterms:modified xsi:type="dcterms:W3CDTF">2019-03-18T00:37:36Z</dcterms:modified>
</cp:coreProperties>
</file>