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93" r:id="rId2"/>
    <p:sldId id="294" r:id="rId3"/>
    <p:sldId id="297" r:id="rId4"/>
    <p:sldId id="424" r:id="rId5"/>
    <p:sldId id="421" r:id="rId6"/>
    <p:sldId id="422" r:id="rId7"/>
    <p:sldId id="423" r:id="rId8"/>
    <p:sldId id="412" r:id="rId9"/>
    <p:sldId id="411" r:id="rId10"/>
    <p:sldId id="425" r:id="rId11"/>
    <p:sldId id="414" r:id="rId12"/>
    <p:sldId id="410" r:id="rId13"/>
    <p:sldId id="419" r:id="rId14"/>
    <p:sldId id="420" r:id="rId15"/>
    <p:sldId id="426" r:id="rId16"/>
    <p:sldId id="42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138" d="100"/>
          <a:sy n="138" d="100"/>
        </p:scale>
        <p:origin x="-96" y="-30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F67FF5-4C6E-468C-AA60-C5C8B92BCDB0}" type="datetimeFigureOut">
              <a:rPr lang="en-US" smtClean="0"/>
              <a:pPr/>
              <a:t>2019-03-18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D2FB6F-9887-4A68-B29C-BAA4F2A545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369208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45187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246247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2836063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2852145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4081010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612487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405697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3662278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2296109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p14="http://schemas.microsoft.com/office/powerpoint/2010/main" xmlns="" val="162183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735B1-7282-48DA-9465-4EDD79E90AAC}" type="datetimeFigureOut">
              <a:rPr lang="en-US" smtClean="0"/>
              <a:pPr/>
              <a:t>2019-03-18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2F5A1-AD0E-4C6D-9194-AEE49E2FA91C}" type="slidenum">
              <a:rPr lang="en-US" smtClean="0"/>
              <a:pPr/>
              <a:t>‹#›</a:t>
            </a:fld>
            <a:endParaRPr lang="en-US"/>
          </a:p>
        </p:txBody>
      </p:sp>
      <p:sp>
        <p:nvSpPr>
          <p:cNvPr id="7" name="Title 1"/>
          <p:cNvSpPr txBox="1">
            <a:spLocks/>
          </p:cNvSpPr>
          <p:nvPr userDrawn="1"/>
        </p:nvSpPr>
        <p:spPr>
          <a:xfrm>
            <a:off x="0" y="0"/>
            <a:ext cx="9144000" cy="304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000" b="0" i="0" u="none" strike="noStrike" kern="1200" cap="none" spc="0" normalizeH="0" baseline="0" noProof="0" dirty="0" smtClean="0">
                <a:ln>
                  <a:noFill/>
                </a:ln>
                <a:solidFill>
                  <a:schemeClr val="tx1"/>
                </a:solidFill>
                <a:effectLst/>
                <a:uLnTx/>
                <a:uFillTx/>
                <a:latin typeface="+mj-lt"/>
                <a:ea typeface="+mj-ea"/>
                <a:cs typeface="+mj-cs"/>
              </a:rPr>
              <a:t>SD5953:  Successful Project Management – REVIEW 06</a:t>
            </a:r>
          </a:p>
        </p:txBody>
      </p:sp>
      <p:pic>
        <p:nvPicPr>
          <p:cNvPr id="8" name="Picture 2" descr="http://www.polyu.edu.hk/cpa/polyu/templates/polyu/images/logo_polyu.gif"/>
          <p:cNvPicPr>
            <a:picLocks noChangeAspect="1" noChangeArrowheads="1"/>
          </p:cNvPicPr>
          <p:nvPr userDrawn="1"/>
        </p:nvPicPr>
        <p:blipFill>
          <a:blip r:embed="rId13" cstate="print"/>
          <a:srcRect/>
          <a:stretch>
            <a:fillRect/>
          </a:stretch>
        </p:blipFill>
        <p:spPr bwMode="auto">
          <a:xfrm>
            <a:off x="3581400" y="6324600"/>
            <a:ext cx="2022476" cy="466726"/>
          </a:xfrm>
          <a:prstGeom prst="rect">
            <a:avLst/>
          </a:prstGeom>
          <a:noFill/>
        </p:spPr>
      </p:pic>
    </p:spTree>
    <p:extLst>
      <p:ext uri="{BB962C8B-B14F-4D97-AF65-F5344CB8AC3E}">
        <p14:creationId xmlns:p14="http://schemas.microsoft.com/office/powerpoint/2010/main" xmlns="" val="3463976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0"/>
            <a:ext cx="9144000" cy="3676651"/>
          </a:xfrm>
          <a:solidFill>
            <a:schemeClr val="bg1"/>
          </a:solidFill>
        </p:spPr>
        <p:txBody>
          <a:bodyPr>
            <a:normAutofit/>
          </a:bodyPr>
          <a:lstStyle/>
          <a:p>
            <a:r>
              <a:rPr lang="en-US" sz="4000" dirty="0" smtClean="0"/>
              <a:t>SD5953</a:t>
            </a:r>
            <a:br>
              <a:rPr lang="en-US" sz="4000" dirty="0" smtClean="0"/>
            </a:br>
            <a:r>
              <a:rPr lang="en-US" sz="4000" dirty="0" smtClean="0"/>
              <a:t> </a:t>
            </a:r>
            <a:br>
              <a:rPr lang="en-US" sz="4000" dirty="0" smtClean="0"/>
            </a:br>
            <a:r>
              <a:rPr lang="en-US" sz="4000" dirty="0" smtClean="0"/>
              <a:t>Successful Project Management</a:t>
            </a:r>
            <a:br>
              <a:rPr lang="en-US" sz="4000" dirty="0" smtClean="0"/>
            </a:br>
            <a:r>
              <a:rPr lang="en-US" sz="4000" dirty="0" smtClean="0"/>
              <a:t> </a:t>
            </a:r>
            <a:br>
              <a:rPr lang="en-US" sz="4000" dirty="0" smtClean="0"/>
            </a:br>
            <a:r>
              <a:rPr lang="en-US" sz="4000" b="1" dirty="0" smtClean="0">
                <a:solidFill>
                  <a:srgbClr val="FF0000"/>
                </a:solidFill>
              </a:rPr>
              <a:t>REVIEW 06</a:t>
            </a:r>
            <a:endParaRPr lang="en-US" sz="4000" b="1" dirty="0">
              <a:solidFill>
                <a:srgbClr val="FF0000"/>
              </a:solidFill>
            </a:endParaRPr>
          </a:p>
        </p:txBody>
      </p:sp>
      <p:sp>
        <p:nvSpPr>
          <p:cNvPr id="5" name="Subtitle 4"/>
          <p:cNvSpPr>
            <a:spLocks noGrp="1"/>
          </p:cNvSpPr>
          <p:nvPr>
            <p:ph type="subTitle" idx="1"/>
          </p:nvPr>
        </p:nvSpPr>
        <p:spPr>
          <a:xfrm>
            <a:off x="0" y="4114800"/>
            <a:ext cx="9144000" cy="1371600"/>
          </a:xfrm>
        </p:spPr>
        <p:txBody>
          <a:bodyPr/>
          <a:lstStyle/>
          <a:p>
            <a:r>
              <a:rPr lang="en-US" dirty="0" smtClean="0"/>
              <a:t>School of Design</a:t>
            </a:r>
          </a:p>
          <a:p>
            <a:r>
              <a:rPr lang="en-US" dirty="0" smtClean="0"/>
              <a:t>The Polytechnic University of Hong Kong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Some Motivations for Resistance</a:t>
            </a:r>
            <a:endParaRPr lang="en-US" dirty="0"/>
          </a:p>
        </p:txBody>
      </p:sp>
      <p:sp>
        <p:nvSpPr>
          <p:cNvPr id="3" name="Content Placeholder 2"/>
          <p:cNvSpPr>
            <a:spLocks noGrp="1"/>
          </p:cNvSpPr>
          <p:nvPr>
            <p:ph idx="1"/>
          </p:nvPr>
        </p:nvSpPr>
        <p:spPr/>
        <p:txBody>
          <a:bodyPr>
            <a:normAutofit/>
          </a:bodyPr>
          <a:lstStyle/>
          <a:p>
            <a:pPr algn="just"/>
            <a:r>
              <a:rPr lang="en-US" dirty="0" smtClean="0"/>
              <a:t>There are a myriad of reasons why people resist becoming involved in projects.  Here are some (but not all) reasons:</a:t>
            </a:r>
          </a:p>
          <a:p>
            <a:pPr algn="just">
              <a:buNone/>
            </a:pPr>
            <a:endParaRPr lang="en-US" sz="1000" dirty="0" smtClean="0"/>
          </a:p>
          <a:p>
            <a:pPr marL="914400" lvl="1" indent="-457200" algn="just">
              <a:buFont typeface="+mj-lt"/>
              <a:buAutoNum type="arabicPeriod"/>
            </a:pPr>
            <a:r>
              <a:rPr lang="en-US" dirty="0" smtClean="0"/>
              <a:t>Some people are very “loyal” to their existing manager(s)</a:t>
            </a:r>
          </a:p>
          <a:p>
            <a:pPr marL="914400" lvl="1" indent="-457200" algn="just">
              <a:buFont typeface="+mj-lt"/>
              <a:buAutoNum type="arabicPeriod"/>
            </a:pPr>
            <a:r>
              <a:rPr lang="en-US" dirty="0" smtClean="0"/>
              <a:t>The work required by the Project may not be interesting</a:t>
            </a:r>
          </a:p>
          <a:p>
            <a:pPr marL="914400" lvl="1" indent="-457200" algn="just">
              <a:buFont typeface="+mj-lt"/>
              <a:buAutoNum type="arabicPeriod"/>
            </a:pPr>
            <a:r>
              <a:rPr lang="en-US" dirty="0" smtClean="0"/>
              <a:t>Project work is often perceived as “extra, unpaid” work</a:t>
            </a:r>
          </a:p>
          <a:p>
            <a:pPr marL="914400" lvl="1" indent="-457200" algn="just">
              <a:buFont typeface="+mj-lt"/>
              <a:buAutoNum type="arabicPeriod"/>
            </a:pPr>
            <a:r>
              <a:rPr lang="en-US" dirty="0" smtClean="0"/>
              <a:t>Some people are simply lazy and only do the minimum</a:t>
            </a:r>
          </a:p>
          <a:p>
            <a:pPr marL="914400" lvl="1" indent="-457200" algn="just">
              <a:buFont typeface="+mj-lt"/>
              <a:buAutoNum type="arabicPeriod"/>
            </a:pPr>
            <a:r>
              <a:rPr lang="en-US" dirty="0" smtClean="0"/>
              <a:t>The Talent involved may dislike the Project Manager</a:t>
            </a:r>
          </a:p>
          <a:p>
            <a:pPr marL="914400" lvl="1" indent="-457200" algn="just">
              <a:buFont typeface="+mj-lt"/>
              <a:buAutoNum type="arabicPeriod"/>
            </a:pPr>
            <a:r>
              <a:rPr lang="en-US" dirty="0" smtClean="0"/>
              <a:t>The Talent being requested is planning to quit</a:t>
            </a:r>
          </a:p>
          <a:p>
            <a:pPr marL="914400" lvl="1" indent="-457200" algn="just">
              <a:buFont typeface="+mj-lt"/>
              <a:buAutoNum type="arabicPeriod"/>
            </a:pPr>
            <a:r>
              <a:rPr lang="en-US" dirty="0" smtClean="0"/>
              <a:t>The Talent is already feeling over-subscribed</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Overcome Resistance</a:t>
            </a:r>
            <a:endParaRPr lang="en-US" dirty="0"/>
          </a:p>
        </p:txBody>
      </p:sp>
      <p:sp>
        <p:nvSpPr>
          <p:cNvPr id="3" name="Content Placeholder 2"/>
          <p:cNvSpPr>
            <a:spLocks noGrp="1"/>
          </p:cNvSpPr>
          <p:nvPr>
            <p:ph idx="1"/>
          </p:nvPr>
        </p:nvSpPr>
        <p:spPr/>
        <p:txBody>
          <a:bodyPr/>
          <a:lstStyle/>
          <a:p>
            <a:pPr algn="just">
              <a:spcBef>
                <a:spcPts val="1200"/>
              </a:spcBef>
            </a:pPr>
            <a:r>
              <a:rPr lang="en-US" dirty="0" smtClean="0"/>
              <a:t>The first step to overcoming resistance is to properly identify the source of the resistance, its intensity and its motivation</a:t>
            </a:r>
            <a:r>
              <a:rPr lang="en-US" dirty="0" smtClean="0"/>
              <a:t>.</a:t>
            </a:r>
            <a:endParaRPr lang="en-US" dirty="0" smtClean="0"/>
          </a:p>
          <a:p>
            <a:pPr algn="just">
              <a:spcBef>
                <a:spcPts val="1200"/>
              </a:spcBef>
            </a:pPr>
            <a:r>
              <a:rPr lang="en-US" dirty="0" smtClean="0"/>
              <a:t>Be careful.  There may be multiple agendas at work, each coming from a different point and at a level of intensity.  This phenomena is called “the black cloud</a:t>
            </a:r>
            <a:r>
              <a:rPr lang="en-US" dirty="0" smtClean="0"/>
              <a:t>”.</a:t>
            </a:r>
            <a:endParaRPr lang="en-US" dirty="0" smtClean="0"/>
          </a:p>
          <a:p>
            <a:pPr algn="just">
              <a:spcBef>
                <a:spcPts val="1200"/>
              </a:spcBef>
            </a:pPr>
            <a:r>
              <a:rPr lang="en-US" dirty="0" smtClean="0"/>
              <a:t>The easiest way to overcome “the black cloud” is to use the authority of the Project Charter and involve the “Project Champion” if resistance is ultimately insurmountable.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MS-Project and Task Estimating</a:t>
            </a:r>
            <a:endParaRPr lang="en-US" dirty="0"/>
          </a:p>
        </p:txBody>
      </p:sp>
      <p:sp>
        <p:nvSpPr>
          <p:cNvPr id="3" name="Content Placeholder 2"/>
          <p:cNvSpPr>
            <a:spLocks noGrp="1"/>
          </p:cNvSpPr>
          <p:nvPr>
            <p:ph idx="1"/>
          </p:nvPr>
        </p:nvSpPr>
        <p:spPr/>
        <p:txBody>
          <a:bodyPr>
            <a:normAutofit/>
          </a:bodyPr>
          <a:lstStyle/>
          <a:p>
            <a:pPr algn="just">
              <a:spcBef>
                <a:spcPts val="1200"/>
              </a:spcBef>
            </a:pPr>
            <a:r>
              <a:rPr lang="en-US" dirty="0" smtClean="0"/>
              <a:t>MS-Project uses the PERT method to help Project Managers deal with the uncertainty related to estimating task durations</a:t>
            </a:r>
            <a:r>
              <a:rPr lang="en-US" dirty="0" smtClean="0"/>
              <a:t>.</a:t>
            </a:r>
            <a:endParaRPr lang="en-US" dirty="0" smtClean="0"/>
          </a:p>
          <a:p>
            <a:pPr algn="just">
              <a:spcBef>
                <a:spcPts val="1200"/>
              </a:spcBef>
            </a:pPr>
            <a:r>
              <a:rPr lang="en-US" dirty="0" smtClean="0"/>
              <a:t>MS-Project helps Project Managers “triangulate” on task durations by estimating them under different scenarios</a:t>
            </a:r>
            <a:r>
              <a:rPr lang="en-US" dirty="0" smtClean="0"/>
              <a:t>:</a:t>
            </a:r>
          </a:p>
          <a:p>
            <a:pPr algn="just">
              <a:spcBef>
                <a:spcPts val="1200"/>
              </a:spcBef>
            </a:pPr>
            <a:endParaRPr lang="en-US" sz="1000" dirty="0" smtClean="0"/>
          </a:p>
          <a:p>
            <a:pPr lvl="7" algn="just">
              <a:spcBef>
                <a:spcPts val="1200"/>
              </a:spcBef>
            </a:pPr>
            <a:r>
              <a:rPr lang="en-US" sz="2400" dirty="0" smtClean="0"/>
              <a:t>Optimistic</a:t>
            </a:r>
          </a:p>
          <a:p>
            <a:pPr lvl="7" algn="just">
              <a:spcBef>
                <a:spcPts val="1200"/>
              </a:spcBef>
            </a:pPr>
            <a:r>
              <a:rPr lang="en-US" sz="2400" dirty="0" smtClean="0"/>
              <a:t>Pessimistic</a:t>
            </a:r>
          </a:p>
          <a:p>
            <a:pPr lvl="7" algn="just">
              <a:spcBef>
                <a:spcPts val="1200"/>
              </a:spcBef>
            </a:pPr>
            <a:r>
              <a:rPr lang="en-US" sz="2400" dirty="0" smtClean="0"/>
              <a:t>Best Guess</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dirty="0" smtClean="0"/>
              <a:t>Maintaining Talent “Buy In”</a:t>
            </a:r>
            <a:endParaRPr lang="en-US" dirty="0"/>
          </a:p>
        </p:txBody>
      </p:sp>
      <p:sp>
        <p:nvSpPr>
          <p:cNvPr id="3" name="Content Placeholder 2"/>
          <p:cNvSpPr>
            <a:spLocks noGrp="1"/>
          </p:cNvSpPr>
          <p:nvPr>
            <p:ph idx="1"/>
          </p:nvPr>
        </p:nvSpPr>
        <p:spPr/>
        <p:txBody>
          <a:bodyPr>
            <a:normAutofit/>
          </a:bodyPr>
          <a:lstStyle/>
          <a:p>
            <a:pPr algn="just"/>
            <a:r>
              <a:rPr lang="en-US" dirty="0" smtClean="0"/>
              <a:t>Projects are composed of equal parts of:</a:t>
            </a:r>
          </a:p>
          <a:p>
            <a:pPr algn="just"/>
            <a:endParaRPr lang="en-US" sz="1000" dirty="0" smtClean="0"/>
          </a:p>
          <a:p>
            <a:pPr lvl="7" algn="just"/>
            <a:r>
              <a:rPr lang="en-US" sz="2400" dirty="0" smtClean="0"/>
              <a:t>Politics</a:t>
            </a:r>
          </a:p>
          <a:p>
            <a:pPr lvl="7" algn="just"/>
            <a:r>
              <a:rPr lang="en-US" sz="2400" dirty="0" smtClean="0"/>
              <a:t>Socializing</a:t>
            </a:r>
          </a:p>
          <a:p>
            <a:pPr lvl="7" algn="just"/>
            <a:r>
              <a:rPr lang="en-US" sz="2400" dirty="0" smtClean="0"/>
              <a:t>Work</a:t>
            </a:r>
          </a:p>
          <a:p>
            <a:pPr lvl="7" algn="just"/>
            <a:r>
              <a:rPr lang="en-US" sz="2400" dirty="0" smtClean="0"/>
              <a:t>Talent</a:t>
            </a:r>
          </a:p>
          <a:p>
            <a:pPr lvl="7" algn="just"/>
            <a:r>
              <a:rPr lang="en-US" sz="2400" dirty="0" smtClean="0"/>
              <a:t>Skill</a:t>
            </a:r>
          </a:p>
          <a:p>
            <a:pPr lvl="7" algn="just"/>
            <a:endParaRPr lang="en-US" sz="1000" dirty="0" smtClean="0"/>
          </a:p>
          <a:p>
            <a:pPr algn="just"/>
            <a:r>
              <a:rPr lang="en-US" dirty="0" smtClean="0"/>
              <a:t>Forget this and you will probably have a difficult Project.  One easy way to obtain Talent “buy in” is to ask them to help with estimating the durations of their Project-related tasks.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Costs in MS-Project</a:t>
            </a:r>
            <a:endParaRPr lang="en-US" dirty="0"/>
          </a:p>
        </p:txBody>
      </p:sp>
      <p:sp>
        <p:nvSpPr>
          <p:cNvPr id="3" name="Content Placeholder 2"/>
          <p:cNvSpPr>
            <a:spLocks noGrp="1"/>
          </p:cNvSpPr>
          <p:nvPr>
            <p:ph idx="1"/>
          </p:nvPr>
        </p:nvSpPr>
        <p:spPr/>
        <p:txBody>
          <a:bodyPr>
            <a:normAutofit/>
          </a:bodyPr>
          <a:lstStyle/>
          <a:p>
            <a:pPr algn="just">
              <a:spcBef>
                <a:spcPts val="1200"/>
              </a:spcBef>
            </a:pPr>
            <a:r>
              <a:rPr lang="en-US" dirty="0" smtClean="0"/>
              <a:t>Time and Money are the most important costs associated with a Project.  MS-Project provides for several types of costs:</a:t>
            </a:r>
          </a:p>
          <a:p>
            <a:pPr algn="just">
              <a:spcBef>
                <a:spcPts val="1200"/>
              </a:spcBef>
            </a:pPr>
            <a:r>
              <a:rPr lang="en-US" b="1" u="sng" dirty="0" smtClean="0"/>
              <a:t>Rate </a:t>
            </a:r>
            <a:r>
              <a:rPr lang="en-US" b="1" u="sng" dirty="0" smtClean="0"/>
              <a:t>Based Cost</a:t>
            </a:r>
            <a:r>
              <a:rPr lang="en-US" dirty="0" smtClean="0"/>
              <a:t>:  Calculated based on the unit rates for a resource multiplied by the amount of units performed.</a:t>
            </a:r>
          </a:p>
          <a:p>
            <a:pPr algn="just">
              <a:spcBef>
                <a:spcPts val="1200"/>
              </a:spcBef>
            </a:pPr>
            <a:r>
              <a:rPr lang="en-US" b="1" u="sng" dirty="0" smtClean="0"/>
              <a:t>Per </a:t>
            </a:r>
            <a:r>
              <a:rPr lang="en-US" b="1" u="sng" dirty="0" smtClean="0"/>
              <a:t>Use Cost</a:t>
            </a:r>
            <a:r>
              <a:rPr lang="en-US" dirty="0" smtClean="0"/>
              <a:t>:  Calculated each time the resource is used, or once for each complete task that the resource is assigned to.</a:t>
            </a:r>
          </a:p>
          <a:p>
            <a:pPr algn="just">
              <a:spcBef>
                <a:spcPts val="1200"/>
              </a:spcBef>
            </a:pPr>
            <a:r>
              <a:rPr lang="en-US" b="1" u="sng" dirty="0" smtClean="0"/>
              <a:t>Fixed </a:t>
            </a:r>
            <a:r>
              <a:rPr lang="en-US" b="1" u="sng" dirty="0" smtClean="0"/>
              <a:t>Cost</a:t>
            </a:r>
            <a:r>
              <a:rPr lang="en-US" dirty="0" smtClean="0"/>
              <a:t>:  A fixed cost does not change, regardless of task duration or the work performed on the task by a resource.</a:t>
            </a:r>
          </a:p>
        </p:txBody>
      </p:sp>
      <p:sp>
        <p:nvSpPr>
          <p:cNvPr id="4" name="TextBox 3"/>
          <p:cNvSpPr txBox="1"/>
          <p:nvPr/>
        </p:nvSpPr>
        <p:spPr>
          <a:xfrm>
            <a:off x="152400" y="5879068"/>
            <a:ext cx="8839200" cy="307777"/>
          </a:xfrm>
          <a:prstGeom prst="rect">
            <a:avLst/>
          </a:prstGeom>
          <a:noFill/>
        </p:spPr>
        <p:txBody>
          <a:bodyPr wrap="square" rtlCol="0">
            <a:spAutoFit/>
          </a:bodyPr>
          <a:lstStyle/>
          <a:p>
            <a:pPr algn="ctr"/>
            <a:r>
              <a:rPr lang="en-US" sz="1400" b="1" dirty="0" smtClean="0"/>
              <a:t>http://office.microsoft.com/en-001/project-help/overview-of-project-cost-information-HA001223194.aspx</a:t>
            </a:r>
            <a:endParaRPr lang="en-US" sz="14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QUESTIONS?</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THANK YOU</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19200" y="2057400"/>
            <a:ext cx="6781800" cy="2743200"/>
          </a:xfrm>
          <a:prstGeom prst="rect">
            <a:avLst/>
          </a:prstGeom>
          <a:ln w="254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rgbClr val="FF0000"/>
                </a:solidFill>
              </a:rPr>
              <a:t>IMPORTANT</a:t>
            </a:r>
          </a:p>
          <a:p>
            <a:endParaRPr lang="en-US" sz="3600" b="1" dirty="0" smtClean="0">
              <a:solidFill>
                <a:srgbClr val="FF0000"/>
              </a:solidFill>
            </a:endParaRPr>
          </a:p>
          <a:p>
            <a:r>
              <a:rPr lang="en-US" sz="3600" dirty="0" smtClean="0"/>
              <a:t>Please sit with the members </a:t>
            </a:r>
          </a:p>
          <a:p>
            <a:r>
              <a:rPr lang="en-US" sz="3600" dirty="0" smtClean="0"/>
              <a:t>of your final group project</a:t>
            </a:r>
          </a:p>
          <a:p>
            <a:endParaRPr lang="en-US" sz="3600" dirty="0"/>
          </a:p>
        </p:txBody>
      </p:sp>
    </p:spTree>
    <p:extLst>
      <p:ext uri="{BB962C8B-B14F-4D97-AF65-F5344CB8AC3E}">
        <p14:creationId xmlns="" xmlns:p14="http://schemas.microsoft.com/office/powerpoint/2010/main" val="3822212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4267200"/>
            <a:ext cx="9144000" cy="1828800"/>
          </a:xfrm>
        </p:spPr>
        <p:txBody>
          <a:bodyPr>
            <a:noAutofit/>
          </a:bodyPr>
          <a:lstStyle/>
          <a:p>
            <a:endParaRPr lang="en-US" sz="900" dirty="0" smtClean="0">
              <a:solidFill>
                <a:schemeClr val="tx1"/>
              </a:solidFill>
            </a:endParaRPr>
          </a:p>
          <a:p>
            <a:r>
              <a:rPr lang="en-US" dirty="0" smtClean="0">
                <a:solidFill>
                  <a:schemeClr val="tx1"/>
                </a:solidFill>
              </a:rPr>
              <a:t>polyusd5953@gmail.com</a:t>
            </a:r>
          </a:p>
        </p:txBody>
      </p:sp>
      <p:sp>
        <p:nvSpPr>
          <p:cNvPr id="5" name="Title 1"/>
          <p:cNvSpPr txBox="1">
            <a:spLocks/>
          </p:cNvSpPr>
          <p:nvPr/>
        </p:nvSpPr>
        <p:spPr>
          <a:xfrm>
            <a:off x="457200" y="533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mj-lt"/>
                <a:ea typeface="+mj-ea"/>
                <a:cs typeface="+mj-cs"/>
              </a:rPr>
              <a:t>Graham Leach, Instructor</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grpSp>
        <p:nvGrpSpPr>
          <p:cNvPr id="2" name="Group 6"/>
          <p:cNvGrpSpPr/>
          <p:nvPr/>
        </p:nvGrpSpPr>
        <p:grpSpPr>
          <a:xfrm>
            <a:off x="3352800" y="1600198"/>
            <a:ext cx="2514600" cy="2743202"/>
            <a:chOff x="1295400" y="2342354"/>
            <a:chExt cx="2514600" cy="2743202"/>
          </a:xfrm>
        </p:grpSpPr>
        <p:pic>
          <p:nvPicPr>
            <p:cNvPr id="4" name="Content Placeholder 4" descr="GrahamLeachProfilePicLarge.png"/>
            <p:cNvPicPr>
              <a:picLocks noChangeAspect="1"/>
            </p:cNvPicPr>
            <p:nvPr/>
          </p:nvPicPr>
          <p:blipFill>
            <a:blip r:embed="rId2" cstate="print"/>
            <a:stretch>
              <a:fillRect/>
            </a:stretch>
          </p:blipFill>
          <p:spPr>
            <a:xfrm>
              <a:off x="1371599" y="2342354"/>
              <a:ext cx="2286001" cy="2286001"/>
            </a:xfrm>
            <a:prstGeom prst="rect">
              <a:avLst/>
            </a:prstGeom>
          </p:spPr>
        </p:pic>
        <p:sp>
          <p:nvSpPr>
            <p:cNvPr id="6" name="Content Placeholder 3"/>
            <p:cNvSpPr txBox="1">
              <a:spLocks/>
            </p:cNvSpPr>
            <p:nvPr/>
          </p:nvSpPr>
          <p:spPr>
            <a:xfrm>
              <a:off x="1295400" y="4628357"/>
              <a:ext cx="2514600" cy="45719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b="1" i="0" u="none" strike="noStrike" kern="1200" cap="none" spc="0" normalizeH="0" baseline="0" noProof="0" dirty="0" smtClean="0">
                  <a:ln>
                    <a:noFill/>
                  </a:ln>
                  <a:solidFill>
                    <a:schemeClr val="tx1"/>
                  </a:solidFill>
                  <a:effectLst/>
                  <a:uLnTx/>
                  <a:uFillTx/>
                  <a:latin typeface="+mn-lt"/>
                  <a:ea typeface="+mn-ea"/>
                  <a:cs typeface="+mn-cs"/>
                </a:rPr>
                <a:t>www.graham-leach.com</a:t>
              </a:r>
              <a:endParaRPr kumimoji="0" lang="en-US" b="1" i="0" u="none" strike="noStrike" kern="1200" cap="none" spc="0" normalizeH="0" baseline="0" noProof="0" dirty="0">
                <a:ln>
                  <a:noFill/>
                </a:ln>
                <a:solidFill>
                  <a:schemeClr val="tx1"/>
                </a:solidFill>
                <a:effectLst/>
                <a:uLnTx/>
                <a:uFillTx/>
                <a:latin typeface="+mn-lt"/>
                <a:ea typeface="+mn-ea"/>
                <a:cs typeface="+mn-cs"/>
              </a:endParaRPr>
            </a:p>
          </p:txBody>
        </p:sp>
      </p:grpSp>
    </p:spTree>
    <p:extLst>
      <p:ext uri="{BB962C8B-B14F-4D97-AF65-F5344CB8AC3E}">
        <p14:creationId xmlns="" xmlns:p14="http://schemas.microsoft.com/office/powerpoint/2010/main" val="3822212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 a Project Champion</a:t>
            </a:r>
            <a:endParaRPr lang="en-US" dirty="0"/>
          </a:p>
        </p:txBody>
      </p:sp>
      <p:sp>
        <p:nvSpPr>
          <p:cNvPr id="3" name="Content Placeholder 2"/>
          <p:cNvSpPr>
            <a:spLocks noGrp="1"/>
          </p:cNvSpPr>
          <p:nvPr>
            <p:ph idx="1"/>
          </p:nvPr>
        </p:nvSpPr>
        <p:spPr/>
        <p:txBody>
          <a:bodyPr>
            <a:normAutofit/>
          </a:bodyPr>
          <a:lstStyle/>
          <a:p>
            <a:pPr algn="just">
              <a:spcBef>
                <a:spcPts val="1200"/>
              </a:spcBef>
            </a:pPr>
            <a:r>
              <a:rPr lang="en-US" dirty="0" smtClean="0"/>
              <a:t>Project Champions are critical to Projects.  The best Project Champion comes from the highest echelon of organizational power, understands the Project and also knows the strengths and weaknesses of the Project Manager.</a:t>
            </a:r>
          </a:p>
          <a:p>
            <a:pPr algn="just">
              <a:spcBef>
                <a:spcPts val="1200"/>
              </a:spcBef>
            </a:pPr>
            <a:r>
              <a:rPr lang="en-US" dirty="0" smtClean="0"/>
              <a:t>The </a:t>
            </a:r>
            <a:r>
              <a:rPr lang="en-US" dirty="0" smtClean="0"/>
              <a:t>Project Champion operates mainly as a mentor.  Their role is primarily political.  They are not usually Project “workers</a:t>
            </a:r>
            <a:r>
              <a:rPr lang="en-US" dirty="0" smtClean="0"/>
              <a:t>”.</a:t>
            </a:r>
            <a:endParaRPr lang="en-US" dirty="0" smtClean="0"/>
          </a:p>
          <a:p>
            <a:pPr algn="just">
              <a:spcBef>
                <a:spcPts val="1200"/>
              </a:spcBef>
            </a:pPr>
            <a:r>
              <a:rPr lang="en-US" dirty="0" smtClean="0"/>
              <a:t>To avoid “Project Fatigue”, invoke your Project Champion only when necessary.  Use them only after all other avenues and alternatives have been explored.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Project Talents Roster</a:t>
            </a:r>
            <a:endParaRPr lang="en-US" dirty="0"/>
          </a:p>
        </p:txBody>
      </p:sp>
      <p:sp>
        <p:nvSpPr>
          <p:cNvPr id="3" name="Content Placeholder 2"/>
          <p:cNvSpPr>
            <a:spLocks noGrp="1"/>
          </p:cNvSpPr>
          <p:nvPr>
            <p:ph idx="1"/>
          </p:nvPr>
        </p:nvSpPr>
        <p:spPr/>
        <p:txBody>
          <a:bodyPr>
            <a:normAutofit/>
          </a:bodyPr>
          <a:lstStyle/>
          <a:p>
            <a:pPr algn="just">
              <a:spcBef>
                <a:spcPts val="1200"/>
              </a:spcBef>
            </a:pPr>
            <a:r>
              <a:rPr lang="en-US" dirty="0" smtClean="0"/>
              <a:t>Until now, your Project plan has mostly dealt with the inputs the Project needs, not people.  In other words, the </a:t>
            </a:r>
            <a:r>
              <a:rPr lang="en-US" u="sng" dirty="0" smtClean="0"/>
              <a:t>talents</a:t>
            </a:r>
            <a:r>
              <a:rPr lang="en-US" dirty="0" smtClean="0"/>
              <a:t> the Project requires as opposed to the </a:t>
            </a:r>
            <a:r>
              <a:rPr lang="en-US" u="sng" dirty="0" smtClean="0"/>
              <a:t>identities</a:t>
            </a:r>
            <a:r>
              <a:rPr lang="en-US" dirty="0" smtClean="0"/>
              <a:t> with the talent.</a:t>
            </a:r>
          </a:p>
          <a:p>
            <a:pPr algn="just">
              <a:spcBef>
                <a:spcPts val="1200"/>
              </a:spcBef>
            </a:pPr>
            <a:r>
              <a:rPr lang="en-US" dirty="0" smtClean="0"/>
              <a:t>Identities </a:t>
            </a:r>
            <a:r>
              <a:rPr lang="en-US" dirty="0" smtClean="0"/>
              <a:t>now need to be established.  The first step is to prepare a Project Talents Roster that lists all of the skills the Project needs if it is to be completed successfully.  </a:t>
            </a:r>
          </a:p>
          <a:p>
            <a:pPr algn="just">
              <a:spcBef>
                <a:spcPts val="1200"/>
              </a:spcBef>
            </a:pPr>
            <a:r>
              <a:rPr lang="en-US" dirty="0" smtClean="0"/>
              <a:t>It </a:t>
            </a:r>
            <a:r>
              <a:rPr lang="en-US" dirty="0" smtClean="0"/>
              <a:t>is at this point where missing or unavailable talents in the Project will appear, creating a Project “Talent Gap”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Moving From Talents to Identities</a:t>
            </a:r>
            <a:endParaRPr lang="en-US" dirty="0"/>
          </a:p>
        </p:txBody>
      </p:sp>
      <p:sp>
        <p:nvSpPr>
          <p:cNvPr id="3" name="Content Placeholder 2"/>
          <p:cNvSpPr>
            <a:spLocks noGrp="1"/>
          </p:cNvSpPr>
          <p:nvPr>
            <p:ph idx="1"/>
          </p:nvPr>
        </p:nvSpPr>
        <p:spPr/>
        <p:txBody>
          <a:bodyPr>
            <a:normAutofit/>
          </a:bodyPr>
          <a:lstStyle/>
          <a:p>
            <a:pPr algn="just">
              <a:spcBef>
                <a:spcPts val="1200"/>
              </a:spcBef>
            </a:pPr>
            <a:r>
              <a:rPr lang="en-US" dirty="0" smtClean="0"/>
              <a:t>In most cases, the Project Charter will have already identified  some critical talents (or at least some candidates with those critical talents).  Now, actual identities with the needed talent have to start being booked into the Project</a:t>
            </a:r>
            <a:r>
              <a:rPr lang="en-US" dirty="0" smtClean="0"/>
              <a:t>.</a:t>
            </a:r>
            <a:endParaRPr lang="en-US" dirty="0" smtClean="0"/>
          </a:p>
          <a:p>
            <a:pPr algn="just">
              <a:spcBef>
                <a:spcPts val="1200"/>
              </a:spcBef>
            </a:pPr>
            <a:r>
              <a:rPr lang="en-US" dirty="0" smtClean="0"/>
              <a:t>HR is an invaluable resource here.  They normally have a good handle on the talent within an organization.  If you are lucky, they even have a “Skills Inventory” or can quickly create one.  </a:t>
            </a:r>
          </a:p>
          <a:p>
            <a:pPr algn="just">
              <a:spcBef>
                <a:spcPts val="1200"/>
              </a:spcBef>
            </a:pPr>
            <a:r>
              <a:rPr lang="en-US" dirty="0" smtClean="0"/>
              <a:t>HR can also be useful in terms of helping you to locate and secure any external or freelance talent needed by the project.</a:t>
            </a:r>
          </a:p>
          <a:p>
            <a:pPr algn="just">
              <a:spcBef>
                <a:spcPts val="1200"/>
              </a:spcBef>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Talent “Buy In”</a:t>
            </a:r>
            <a:endParaRPr lang="en-US" dirty="0"/>
          </a:p>
        </p:txBody>
      </p:sp>
      <p:sp>
        <p:nvSpPr>
          <p:cNvPr id="3" name="Content Placeholder 2"/>
          <p:cNvSpPr>
            <a:spLocks noGrp="1"/>
          </p:cNvSpPr>
          <p:nvPr>
            <p:ph idx="1"/>
          </p:nvPr>
        </p:nvSpPr>
        <p:spPr/>
        <p:txBody>
          <a:bodyPr>
            <a:normAutofit/>
          </a:bodyPr>
          <a:lstStyle/>
          <a:p>
            <a:pPr algn="just"/>
            <a:r>
              <a:rPr lang="en-US" dirty="0" smtClean="0"/>
              <a:t>Obtaining Talent “Buy In” is a multi-skill task composed of formal, social and organizational skills. The Project Manager must seem “attractive” to work with.  The Project must have a healthy prognosis and look well-organized. Nobody wants to work on a Project that does not appear to be:</a:t>
            </a:r>
          </a:p>
          <a:p>
            <a:pPr algn="just"/>
            <a:endParaRPr lang="en-US" sz="1000" dirty="0" smtClean="0"/>
          </a:p>
          <a:p>
            <a:pPr lvl="6" algn="just"/>
            <a:r>
              <a:rPr lang="en-US" sz="2400" dirty="0" smtClean="0"/>
              <a:t>Significant</a:t>
            </a:r>
          </a:p>
          <a:p>
            <a:pPr lvl="6" algn="just"/>
            <a:r>
              <a:rPr lang="en-US" sz="2400" dirty="0" smtClean="0"/>
              <a:t>Organized</a:t>
            </a:r>
          </a:p>
          <a:p>
            <a:pPr lvl="6" algn="just"/>
            <a:r>
              <a:rPr lang="en-US" sz="2400" dirty="0" smtClean="0"/>
              <a:t>Relevant</a:t>
            </a:r>
          </a:p>
          <a:p>
            <a:pPr lvl="6" algn="just"/>
            <a:r>
              <a:rPr lang="en-US" sz="2400" dirty="0" smtClean="0"/>
              <a:t>Fun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Obtaining Needed Resources</a:t>
            </a:r>
            <a:endParaRPr lang="en-US" dirty="0"/>
          </a:p>
        </p:txBody>
      </p:sp>
      <p:sp>
        <p:nvSpPr>
          <p:cNvPr id="3" name="Content Placeholder 2"/>
          <p:cNvSpPr>
            <a:spLocks noGrp="1"/>
          </p:cNvSpPr>
          <p:nvPr>
            <p:ph idx="1"/>
          </p:nvPr>
        </p:nvSpPr>
        <p:spPr/>
        <p:txBody>
          <a:bodyPr>
            <a:normAutofit/>
          </a:bodyPr>
          <a:lstStyle/>
          <a:p>
            <a:pPr algn="just">
              <a:spcBef>
                <a:spcPts val="1200"/>
              </a:spcBef>
            </a:pPr>
            <a:r>
              <a:rPr lang="en-US" dirty="0" smtClean="0"/>
              <a:t>Based on the authority conferred by the Project Charter, the Project Manager soon begins the process of enlisting the (often scarce) Talents required by the Project</a:t>
            </a:r>
            <a:r>
              <a:rPr lang="en-US" dirty="0" smtClean="0"/>
              <a:t>.</a:t>
            </a:r>
            <a:endParaRPr lang="en-US" dirty="0" smtClean="0"/>
          </a:p>
          <a:p>
            <a:pPr algn="just">
              <a:spcBef>
                <a:spcPts val="1200"/>
              </a:spcBef>
            </a:pPr>
            <a:r>
              <a:rPr lang="en-US" dirty="0" smtClean="0"/>
              <a:t>Formal communications will now flow between the Project Management Office (PMO) and the organization regarding booking of specific talents into the Project at specific times</a:t>
            </a:r>
            <a:r>
              <a:rPr lang="en-US" dirty="0" smtClean="0"/>
              <a:t>.</a:t>
            </a:r>
            <a:endParaRPr lang="en-US" dirty="0" smtClean="0"/>
          </a:p>
          <a:p>
            <a:pPr algn="just">
              <a:spcBef>
                <a:spcPts val="1200"/>
              </a:spcBef>
            </a:pPr>
            <a:r>
              <a:rPr lang="en-US" dirty="0" smtClean="0"/>
              <a:t>At this point, </a:t>
            </a:r>
            <a:r>
              <a:rPr lang="en-US" u="sng" dirty="0" smtClean="0"/>
              <a:t>resistance</a:t>
            </a:r>
            <a:r>
              <a:rPr lang="en-US" dirty="0" smtClean="0"/>
              <a:t> often develops as specific resources are (maybe) impacted by the needs of the project. This is the first true hurdle for many Project Managers in their Project.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Identifying Resistance</a:t>
            </a:r>
            <a:endParaRPr lang="en-US" dirty="0"/>
          </a:p>
        </p:txBody>
      </p:sp>
      <p:sp>
        <p:nvSpPr>
          <p:cNvPr id="3" name="Content Placeholder 2"/>
          <p:cNvSpPr>
            <a:spLocks noGrp="1"/>
          </p:cNvSpPr>
          <p:nvPr>
            <p:ph idx="1"/>
          </p:nvPr>
        </p:nvSpPr>
        <p:spPr/>
        <p:txBody>
          <a:bodyPr/>
          <a:lstStyle/>
          <a:p>
            <a:pPr algn="just"/>
            <a:r>
              <a:rPr lang="en-US" dirty="0" smtClean="0"/>
              <a:t>There are two varieties of resistance:</a:t>
            </a:r>
          </a:p>
          <a:p>
            <a:pPr algn="just">
              <a:buNone/>
            </a:pPr>
            <a:endParaRPr lang="en-US" sz="1000" dirty="0" smtClean="0"/>
          </a:p>
          <a:p>
            <a:pPr lvl="1" algn="just">
              <a:spcBef>
                <a:spcPts val="1200"/>
              </a:spcBef>
            </a:pPr>
            <a:r>
              <a:rPr lang="en-US" u="sng" dirty="0" smtClean="0"/>
              <a:t>Individual</a:t>
            </a:r>
            <a:r>
              <a:rPr lang="en-US" dirty="0" smtClean="0"/>
              <a:t>:  The implicated Talent feels that they have the personal authority or power to resist becoming involved with the Project.  This is the “prima donna” effect</a:t>
            </a:r>
            <a:r>
              <a:rPr lang="en-US" dirty="0" smtClean="0"/>
              <a:t>.</a:t>
            </a:r>
            <a:endParaRPr lang="en-US" dirty="0" smtClean="0"/>
          </a:p>
          <a:p>
            <a:pPr lvl="1" algn="just">
              <a:spcBef>
                <a:spcPts val="1200"/>
              </a:spcBef>
            </a:pPr>
            <a:r>
              <a:rPr lang="en-US" u="sng" dirty="0" smtClean="0"/>
              <a:t>Institutional</a:t>
            </a:r>
            <a:r>
              <a:rPr lang="en-US" dirty="0" smtClean="0"/>
              <a:t>:  The implicated Talent feels that their existing organization does not support their being involved in the Project and so resists.  This is the “good soldier” effect.</a:t>
            </a:r>
          </a:p>
          <a:p>
            <a:pPr algn="just">
              <a:spcBef>
                <a:spcPts val="1200"/>
              </a:spcBef>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13021</TotalTime>
  <Words>945</Words>
  <Application>Microsoft Office PowerPoint</Application>
  <PresentationFormat>On-screen Show (4:3)</PresentationFormat>
  <Paragraphs>78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SD5953   Successful Project Management   REVIEW 06</vt:lpstr>
      <vt:lpstr>Slide 2</vt:lpstr>
      <vt:lpstr>Slide 3</vt:lpstr>
      <vt:lpstr>Get a Project Champion</vt:lpstr>
      <vt:lpstr>The Project Talents Roster</vt:lpstr>
      <vt:lpstr>Moving From Talents to Identities</vt:lpstr>
      <vt:lpstr>Getting Talent “Buy In”</vt:lpstr>
      <vt:lpstr>Obtaining Needed Resources</vt:lpstr>
      <vt:lpstr>Identifying Resistance</vt:lpstr>
      <vt:lpstr>Some Motivations for Resistance</vt:lpstr>
      <vt:lpstr>How to Overcome Resistance</vt:lpstr>
      <vt:lpstr>MS-Project and Task Estimating</vt:lpstr>
      <vt:lpstr>Maintaining Talent “Buy In”</vt:lpstr>
      <vt:lpstr>Costs in MS-Project</vt:lpstr>
      <vt:lpstr>QUESTIONS?</vt:lpstr>
      <vt:lpstr>THANK YOU</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ESTIMATES, ASSIGNMENTS &amp; COSTS</dc:title>
  <dc:subject>SD5953 -  Successful Project Management</dc:subject>
  <dc:creator>Graham R. Leach</dc:creator>
  <cp:lastModifiedBy>Graham</cp:lastModifiedBy>
  <cp:revision>608</cp:revision>
  <dcterms:created xsi:type="dcterms:W3CDTF">2011-12-17T09:03:07Z</dcterms:created>
  <dcterms:modified xsi:type="dcterms:W3CDTF">2019-03-18T00:36:50Z</dcterms:modified>
</cp:coreProperties>
</file>