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3" r:id="rId2"/>
    <p:sldId id="294" r:id="rId3"/>
    <p:sldId id="297" r:id="rId4"/>
    <p:sldId id="413" r:id="rId5"/>
    <p:sldId id="424" r:id="rId6"/>
    <p:sldId id="405" r:id="rId7"/>
    <p:sldId id="421" r:id="rId8"/>
    <p:sldId id="422" r:id="rId9"/>
    <p:sldId id="423" r:id="rId10"/>
    <p:sldId id="412" r:id="rId11"/>
    <p:sldId id="431" r:id="rId12"/>
    <p:sldId id="411" r:id="rId13"/>
    <p:sldId id="425" r:id="rId14"/>
    <p:sldId id="414" r:id="rId15"/>
    <p:sldId id="404" r:id="rId16"/>
    <p:sldId id="429" r:id="rId17"/>
    <p:sldId id="416" r:id="rId18"/>
    <p:sldId id="430" r:id="rId19"/>
    <p:sldId id="410" r:id="rId20"/>
    <p:sldId id="419" r:id="rId21"/>
    <p:sldId id="406" r:id="rId22"/>
    <p:sldId id="420" r:id="rId23"/>
    <p:sldId id="363" r:id="rId24"/>
    <p:sldId id="334" r:id="rId25"/>
    <p:sldId id="36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2019-03-03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2019-03-03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ASSIGNMENTS, ESTIMATES &amp; COSTS</a:t>
            </a:r>
            <a:endParaRPr kumimoji="0" lang="en-US" sz="1000" b="0" i="0" u="none" strike="noStrike" kern="1200" cap="none" spc="0" normalizeH="0" baseline="0" noProof="0" dirty="0">
              <a:ln>
                <a:noFill/>
              </a:ln>
              <a:solidFill>
                <a:schemeClr val="tx1"/>
              </a:solidFill>
              <a:effectLst/>
              <a:uLnTx/>
              <a:uFillTx/>
              <a:latin typeface="+mj-lt"/>
              <a:ea typeface="+mj-ea"/>
              <a:cs typeface="+mj-cs"/>
            </a:endParaRPr>
          </a:p>
        </p:txBody>
      </p:sp>
      <p:pic>
        <p:nvPicPr>
          <p:cNvPr id="8" name="Picture 2" descr="http://www.polyu.edu.hk/cpa/polyu/templates/polyu/images/logo_polyu.gif"/>
          <p:cNvPicPr>
            <a:picLocks noChangeAspect="1" noChangeArrowheads="1"/>
          </p:cNvPicPr>
          <p:nvPr/>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 xmlns:p14="http://schemas.microsoft.com/office/powerpoint/2010/main"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_Gcoqqs3TY" TargetMode="External"/><Relationship Id="rId2" Type="http://schemas.openxmlformats.org/officeDocument/2006/relationships/hyperlink" Target="http://www.youtube.com/watch?v=uHAw5qjF16c" TargetMode="External"/><Relationship Id="rId1" Type="http://schemas.openxmlformats.org/officeDocument/2006/relationships/slideLayout" Target="../slideLayouts/slideLayout2.xml"/><Relationship Id="rId5" Type="http://schemas.openxmlformats.org/officeDocument/2006/relationships/hyperlink" Target="http://www.youtube.com/watch?v=N2-k941wL6Q" TargetMode="External"/><Relationship Id="rId4" Type="http://schemas.openxmlformats.org/officeDocument/2006/relationships/hyperlink" Target="http://www.youtube.com/watch?v=cpCpxdB67QI"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ASSIGNMENTS, ESTIMATES &amp; COSTS</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Obtaining Needed Resources</a:t>
            </a:r>
            <a:endParaRPr lang="en-US" dirty="0"/>
          </a:p>
        </p:txBody>
      </p:sp>
      <p:sp>
        <p:nvSpPr>
          <p:cNvPr id="3" name="Content Placeholder 2"/>
          <p:cNvSpPr>
            <a:spLocks noGrp="1"/>
          </p:cNvSpPr>
          <p:nvPr>
            <p:ph idx="1"/>
          </p:nvPr>
        </p:nvSpPr>
        <p:spPr/>
        <p:txBody>
          <a:bodyPr>
            <a:normAutofit/>
          </a:bodyPr>
          <a:lstStyle/>
          <a:p>
            <a:pPr algn="just"/>
            <a:r>
              <a:rPr lang="en-US" dirty="0" smtClean="0"/>
              <a:t>Based on the authority conferred by the Project Charter, the Project Manager soon begins the process of enlisting the (often scarce) Talents required by the Project.</a:t>
            </a:r>
          </a:p>
          <a:p>
            <a:pPr algn="just"/>
            <a:endParaRPr lang="en-US" dirty="0" smtClean="0"/>
          </a:p>
          <a:p>
            <a:pPr algn="just"/>
            <a:r>
              <a:rPr lang="en-US" dirty="0" smtClean="0"/>
              <a:t>Formal communications will now flow between the Project Management Office (PMO) and the organization regarding booking of specific talents into the Project at specific times.</a:t>
            </a:r>
          </a:p>
          <a:p>
            <a:pPr algn="just"/>
            <a:endParaRPr lang="en-US" dirty="0" smtClean="0"/>
          </a:p>
          <a:p>
            <a:pPr algn="just"/>
            <a:r>
              <a:rPr lang="en-US" dirty="0" smtClean="0"/>
              <a:t>At this point, </a:t>
            </a:r>
            <a:r>
              <a:rPr lang="en-US" u="sng" dirty="0" smtClean="0"/>
              <a:t>resistance</a:t>
            </a:r>
            <a:r>
              <a:rPr lang="en-US" dirty="0" smtClean="0"/>
              <a:t> might develop as specific resources are impacted by the needs of the project. This is the first true hurdle for many Project Managers in their Project.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Resistance</a:t>
            </a:r>
            <a:endParaRPr lang="en-US" b="1" dirty="0">
              <a:solidFill>
                <a:srgbClr val="FF0000"/>
              </a:solidFill>
            </a:endParaRPr>
          </a:p>
        </p:txBody>
      </p:sp>
      <p:sp>
        <p:nvSpPr>
          <p:cNvPr id="3" name="Subtitle 2"/>
          <p:cNvSpPr>
            <a:spLocks noGrp="1"/>
          </p:cNvSpPr>
          <p:nvPr>
            <p:ph type="subTitle" idx="1"/>
          </p:nvPr>
        </p:nvSpPr>
        <p:spPr/>
        <p:txBody>
          <a:bodyPr/>
          <a:lstStyle/>
          <a:p>
            <a:r>
              <a:rPr lang="en-US" b="1" dirty="0" smtClean="0">
                <a:solidFill>
                  <a:srgbClr val="FF0000"/>
                </a:solidFill>
              </a:rPr>
              <a:t>The </a:t>
            </a:r>
            <a:r>
              <a:rPr lang="en-US" b="1" u="sng" dirty="0" smtClean="0">
                <a:solidFill>
                  <a:srgbClr val="FF0000"/>
                </a:solidFill>
              </a:rPr>
              <a:t>BANE</a:t>
            </a:r>
            <a:r>
              <a:rPr lang="en-US" b="1" dirty="0" smtClean="0">
                <a:solidFill>
                  <a:srgbClr val="FF0000"/>
                </a:solidFill>
              </a:rPr>
              <a:t> of Project Management</a:t>
            </a:r>
            <a:endParaRPr lang="en-US" b="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Identifying Resistance</a:t>
            </a:r>
            <a:endParaRPr lang="en-US" dirty="0"/>
          </a:p>
        </p:txBody>
      </p:sp>
      <p:sp>
        <p:nvSpPr>
          <p:cNvPr id="3" name="Content Placeholder 2"/>
          <p:cNvSpPr>
            <a:spLocks noGrp="1"/>
          </p:cNvSpPr>
          <p:nvPr>
            <p:ph idx="1"/>
          </p:nvPr>
        </p:nvSpPr>
        <p:spPr/>
        <p:txBody>
          <a:bodyPr/>
          <a:lstStyle/>
          <a:p>
            <a:pPr algn="just"/>
            <a:r>
              <a:rPr lang="en-US" dirty="0" smtClean="0"/>
              <a:t>There are two varieties of resistance:</a:t>
            </a:r>
          </a:p>
          <a:p>
            <a:pPr algn="just"/>
            <a:endParaRPr lang="en-US" dirty="0" smtClean="0"/>
          </a:p>
          <a:p>
            <a:pPr lvl="1" algn="just"/>
            <a:r>
              <a:rPr lang="en-US" u="sng" dirty="0" smtClean="0"/>
              <a:t>Individual</a:t>
            </a:r>
            <a:r>
              <a:rPr lang="en-US" dirty="0" smtClean="0"/>
              <a:t>:  The implicated Talent feels that they have the personal authority or power to resist becoming involved with the Project.  This is the “prima donna” effect.</a:t>
            </a:r>
          </a:p>
          <a:p>
            <a:pPr lvl="1" algn="just"/>
            <a:endParaRPr lang="en-US" dirty="0" smtClean="0"/>
          </a:p>
          <a:p>
            <a:pPr lvl="1" algn="just"/>
            <a:r>
              <a:rPr lang="en-US" u="sng" dirty="0" smtClean="0"/>
              <a:t>Institutional</a:t>
            </a:r>
            <a:r>
              <a:rPr lang="en-US" dirty="0" smtClean="0"/>
              <a:t>:  The implicated Talent feels that their existing authority structure does not support their involvement in the Project and so resists.  This is the “good soldier” effect.</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Motivations for Resistance</a:t>
            </a:r>
            <a:endParaRPr lang="en-US" dirty="0"/>
          </a:p>
        </p:txBody>
      </p:sp>
      <p:sp>
        <p:nvSpPr>
          <p:cNvPr id="3" name="Content Placeholder 2"/>
          <p:cNvSpPr>
            <a:spLocks noGrp="1"/>
          </p:cNvSpPr>
          <p:nvPr>
            <p:ph idx="1"/>
          </p:nvPr>
        </p:nvSpPr>
        <p:spPr/>
        <p:txBody>
          <a:bodyPr>
            <a:normAutofit/>
          </a:bodyPr>
          <a:lstStyle/>
          <a:p>
            <a:pPr algn="just"/>
            <a:r>
              <a:rPr lang="en-US" dirty="0" smtClean="0"/>
              <a:t>There are a myriad of reasons why people resist becoming involved in projects.  Here are some (but not all) reasons:</a:t>
            </a:r>
          </a:p>
          <a:p>
            <a:pPr algn="just"/>
            <a:endParaRPr lang="en-US" dirty="0" smtClean="0"/>
          </a:p>
          <a:p>
            <a:pPr marL="914400" lvl="1" indent="-457200" algn="just">
              <a:buFont typeface="+mj-lt"/>
              <a:buAutoNum type="arabicPeriod"/>
            </a:pPr>
            <a:r>
              <a:rPr lang="en-US" dirty="0" smtClean="0"/>
              <a:t>Some people are very “loyal” to their existing manager(s)</a:t>
            </a:r>
          </a:p>
          <a:p>
            <a:pPr marL="914400" lvl="1" indent="-457200" algn="just">
              <a:buFont typeface="+mj-lt"/>
              <a:buAutoNum type="arabicPeriod"/>
            </a:pPr>
            <a:r>
              <a:rPr lang="en-US" dirty="0" smtClean="0"/>
              <a:t>The work required by the Project may not be interesting</a:t>
            </a:r>
          </a:p>
          <a:p>
            <a:pPr marL="914400" lvl="1" indent="-457200" algn="just">
              <a:buFont typeface="+mj-lt"/>
              <a:buAutoNum type="arabicPeriod"/>
            </a:pPr>
            <a:r>
              <a:rPr lang="en-US" dirty="0" smtClean="0"/>
              <a:t>Project work is often perceived as “extra, unpaid” work</a:t>
            </a:r>
          </a:p>
          <a:p>
            <a:pPr marL="914400" lvl="1" indent="-457200" algn="just">
              <a:buFont typeface="+mj-lt"/>
              <a:buAutoNum type="arabicPeriod"/>
            </a:pPr>
            <a:r>
              <a:rPr lang="en-US" dirty="0" smtClean="0"/>
              <a:t>Some people are simply lazy and only do the minimum</a:t>
            </a:r>
          </a:p>
          <a:p>
            <a:pPr marL="914400" lvl="1" indent="-457200" algn="just">
              <a:buFont typeface="+mj-lt"/>
              <a:buAutoNum type="arabicPeriod"/>
            </a:pPr>
            <a:r>
              <a:rPr lang="en-US" dirty="0" smtClean="0"/>
              <a:t>The Talent involved may dislike the Project Manager</a:t>
            </a:r>
          </a:p>
          <a:p>
            <a:pPr marL="914400" lvl="1" indent="-457200" algn="just">
              <a:buFont typeface="+mj-lt"/>
              <a:buAutoNum type="arabicPeriod"/>
            </a:pPr>
            <a:r>
              <a:rPr lang="en-US" dirty="0" smtClean="0"/>
              <a:t>The Talent being requested is planning to quit</a:t>
            </a:r>
          </a:p>
          <a:p>
            <a:pPr marL="914400" lvl="1" indent="-457200" algn="just">
              <a:buFont typeface="+mj-lt"/>
              <a:buAutoNum type="arabicPeriod"/>
            </a:pPr>
            <a:r>
              <a:rPr lang="en-US" dirty="0" smtClean="0"/>
              <a:t>The Talent is already feeling over-subscribed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Overcome Resistance</a:t>
            </a:r>
            <a:endParaRPr lang="en-US" dirty="0"/>
          </a:p>
        </p:txBody>
      </p:sp>
      <p:sp>
        <p:nvSpPr>
          <p:cNvPr id="3" name="Content Placeholder 2"/>
          <p:cNvSpPr>
            <a:spLocks noGrp="1"/>
          </p:cNvSpPr>
          <p:nvPr>
            <p:ph idx="1"/>
          </p:nvPr>
        </p:nvSpPr>
        <p:spPr/>
        <p:txBody>
          <a:bodyPr/>
          <a:lstStyle/>
          <a:p>
            <a:pPr algn="just"/>
            <a:r>
              <a:rPr lang="en-US" dirty="0" smtClean="0"/>
              <a:t>The first step to overcoming resistance is to properly identify the source of the resistance, its intensity and its motivation.</a:t>
            </a:r>
          </a:p>
          <a:p>
            <a:pPr algn="just"/>
            <a:endParaRPr lang="en-US" dirty="0" smtClean="0"/>
          </a:p>
          <a:p>
            <a:pPr algn="just"/>
            <a:r>
              <a:rPr lang="en-US" dirty="0" smtClean="0"/>
              <a:t>Be careful.  There may be multiple agendas at work, each coming from a different point and at a level of intensity.  This phenomena is called “the black cloud”.</a:t>
            </a:r>
          </a:p>
          <a:p>
            <a:pPr algn="just"/>
            <a:endParaRPr lang="en-US" dirty="0" smtClean="0"/>
          </a:p>
          <a:p>
            <a:pPr algn="just"/>
            <a:r>
              <a:rPr lang="en-US" dirty="0" smtClean="0"/>
              <a:t>The easiest way to overcome “the black cloud” is to use the authority of the Project Charter…and involve your “Project Champion” if resistance is ultimately insurmountable.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Estimating Task Durations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 Analysis</a:t>
            </a:r>
            <a:endParaRPr lang="en-US" dirty="0"/>
          </a:p>
        </p:txBody>
      </p:sp>
      <p:sp>
        <p:nvSpPr>
          <p:cNvPr id="3" name="Content Placeholder 2"/>
          <p:cNvSpPr>
            <a:spLocks noGrp="1"/>
          </p:cNvSpPr>
          <p:nvPr>
            <p:ph idx="1"/>
          </p:nvPr>
        </p:nvSpPr>
        <p:spPr/>
        <p:txBody>
          <a:bodyPr>
            <a:normAutofit/>
          </a:bodyPr>
          <a:lstStyle/>
          <a:p>
            <a:pPr algn="just"/>
            <a:r>
              <a:rPr lang="en-US" dirty="0" smtClean="0"/>
              <a:t>The Program/Project Evaluation and Review Technique, commonly abbreviated PERT, is a statistical tool used in project management.  It is designed to simplify the planning and scheduling of large and complex projects.</a:t>
            </a:r>
          </a:p>
          <a:p>
            <a:pPr algn="just"/>
            <a:endParaRPr lang="en-US" dirty="0" smtClean="0"/>
          </a:p>
          <a:p>
            <a:pPr algn="just"/>
            <a:r>
              <a:rPr lang="en-US" dirty="0" smtClean="0"/>
              <a:t>PERT was first was developed for the U.S. Navy Special Projects Office in 1957 to support the U.S. Navy's Polaris nuclear submarine project.</a:t>
            </a:r>
          </a:p>
          <a:p>
            <a:pPr algn="just"/>
            <a:endParaRPr lang="en-US" dirty="0" smtClean="0"/>
          </a:p>
          <a:p>
            <a:pPr algn="just"/>
            <a:r>
              <a:rPr lang="en-US" dirty="0" smtClean="0"/>
              <a:t>PERT is commonly used with the Critical Path Method (CPM)</a:t>
            </a:r>
            <a:endParaRPr lang="en-US" dirty="0"/>
          </a:p>
        </p:txBody>
      </p:sp>
      <p:sp>
        <p:nvSpPr>
          <p:cNvPr id="4" name="TextBox 3"/>
          <p:cNvSpPr txBox="1"/>
          <p:nvPr/>
        </p:nvSpPr>
        <p:spPr>
          <a:xfrm>
            <a:off x="152400" y="5879068"/>
            <a:ext cx="8839200" cy="307777"/>
          </a:xfrm>
          <a:prstGeom prst="rect">
            <a:avLst/>
          </a:prstGeom>
          <a:noFill/>
        </p:spPr>
        <p:txBody>
          <a:bodyPr wrap="square" rtlCol="0">
            <a:spAutoFit/>
          </a:bodyPr>
          <a:lstStyle/>
          <a:p>
            <a:pPr algn="ctr"/>
            <a:r>
              <a:rPr lang="en-US" sz="1400" b="1" dirty="0" smtClean="0"/>
              <a:t>http://en.wikipedia.org/wiki/Program_Evaluation_and_Review_Technique</a:t>
            </a:r>
            <a:endParaRPr lang="en-US" sz="1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 Inputs</a:t>
            </a:r>
            <a:endParaRPr lang="en-US" dirty="0"/>
          </a:p>
        </p:txBody>
      </p:sp>
      <p:sp>
        <p:nvSpPr>
          <p:cNvPr id="3" name="Content Placeholder 2"/>
          <p:cNvSpPr>
            <a:spLocks noGrp="1"/>
          </p:cNvSpPr>
          <p:nvPr>
            <p:ph idx="1"/>
          </p:nvPr>
        </p:nvSpPr>
        <p:spPr/>
        <p:txBody>
          <a:bodyPr/>
          <a:lstStyle/>
          <a:p>
            <a:pPr algn="just"/>
            <a:r>
              <a:rPr lang="en-US" b="1" dirty="0" smtClean="0"/>
              <a:t>Optimistic (O)</a:t>
            </a:r>
            <a:r>
              <a:rPr lang="en-US" dirty="0" smtClean="0"/>
              <a:t>:  The minimum possible time required to accomplish a task, assuming everything proceeds better than is normally expected.</a:t>
            </a:r>
          </a:p>
          <a:p>
            <a:pPr lvl="1" algn="just"/>
            <a:endParaRPr lang="en-US" dirty="0" smtClean="0"/>
          </a:p>
          <a:p>
            <a:pPr algn="just"/>
            <a:r>
              <a:rPr lang="en-US" b="1" dirty="0" smtClean="0"/>
              <a:t>Pessimistic (P)</a:t>
            </a:r>
            <a:r>
              <a:rPr lang="en-US" dirty="0" smtClean="0"/>
              <a:t>:  The maximum possible time required to accomplish a task, assuming everything goes wrong (but excluding major catastrophes).</a:t>
            </a:r>
          </a:p>
          <a:p>
            <a:pPr algn="just"/>
            <a:endParaRPr lang="en-US" dirty="0" smtClean="0"/>
          </a:p>
          <a:p>
            <a:pPr algn="just"/>
            <a:r>
              <a:rPr lang="en-US" b="1" dirty="0" smtClean="0"/>
              <a:t>Most Likely (M)</a:t>
            </a:r>
            <a:r>
              <a:rPr lang="en-US" dirty="0" smtClean="0"/>
              <a:t>:  The best estimate of the time required to accomplish a task, assuming everything proceeds as normal.</a:t>
            </a:r>
            <a:endParaRPr lang="en-US" dirty="0"/>
          </a:p>
        </p:txBody>
      </p:sp>
      <p:sp>
        <p:nvSpPr>
          <p:cNvPr id="4" name="TextBox 3"/>
          <p:cNvSpPr txBox="1"/>
          <p:nvPr/>
        </p:nvSpPr>
        <p:spPr>
          <a:xfrm>
            <a:off x="152400" y="5879068"/>
            <a:ext cx="8839200" cy="307777"/>
          </a:xfrm>
          <a:prstGeom prst="rect">
            <a:avLst/>
          </a:prstGeom>
          <a:noFill/>
        </p:spPr>
        <p:txBody>
          <a:bodyPr wrap="square" rtlCol="0">
            <a:spAutoFit/>
          </a:bodyPr>
          <a:lstStyle/>
          <a:p>
            <a:pPr algn="ctr"/>
            <a:r>
              <a:rPr lang="en-US" sz="1400" b="1" dirty="0" smtClean="0"/>
              <a:t>http://en.wikipedia.org/wiki/Program_Evaluation_and_Review_Technique</a:t>
            </a:r>
            <a:endParaRPr lang="en-US" sz="1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PERT Output</a:t>
            </a:r>
            <a:endParaRPr lang="en-US" dirty="0"/>
          </a:p>
        </p:txBody>
      </p:sp>
      <p:sp>
        <p:nvSpPr>
          <p:cNvPr id="3" name="Content Placeholder 2"/>
          <p:cNvSpPr>
            <a:spLocks noGrp="1"/>
          </p:cNvSpPr>
          <p:nvPr>
            <p:ph idx="1"/>
          </p:nvPr>
        </p:nvSpPr>
        <p:spPr/>
        <p:txBody>
          <a:bodyPr/>
          <a:lstStyle/>
          <a:p>
            <a:pPr algn="just"/>
            <a:r>
              <a:rPr lang="en-US" dirty="0" smtClean="0"/>
              <a:t>Using the </a:t>
            </a:r>
            <a:r>
              <a:rPr lang="en-US" b="1" dirty="0" smtClean="0"/>
              <a:t>Optimistic</a:t>
            </a:r>
            <a:r>
              <a:rPr lang="en-US" dirty="0" smtClean="0"/>
              <a:t>, </a:t>
            </a:r>
            <a:r>
              <a:rPr lang="en-US" b="1" dirty="0" smtClean="0"/>
              <a:t>Pessimistic</a:t>
            </a:r>
            <a:r>
              <a:rPr lang="en-US" dirty="0" smtClean="0"/>
              <a:t> and </a:t>
            </a:r>
            <a:r>
              <a:rPr lang="en-US" b="1" dirty="0" smtClean="0"/>
              <a:t>Most Likely</a:t>
            </a:r>
            <a:r>
              <a:rPr lang="en-US" dirty="0" smtClean="0"/>
              <a:t> as inputs, the PERT model produces and uses the following output:</a:t>
            </a:r>
          </a:p>
          <a:p>
            <a:pPr algn="just"/>
            <a:endParaRPr lang="en-US" dirty="0" smtClean="0"/>
          </a:p>
          <a:p>
            <a:pPr algn="just"/>
            <a:r>
              <a:rPr lang="en-US" b="1" dirty="0" smtClean="0"/>
              <a:t>Expected Time (TE)</a:t>
            </a:r>
            <a:r>
              <a:rPr lang="en-US" dirty="0" smtClean="0"/>
              <a:t>: the best estimate of the time required to accomplish a task, accounting for the fact that things don't always proceed as normal (the expected time is the average time the task would require if the task were repeated on a number of occasions over an extended period of time).</a:t>
            </a:r>
          </a:p>
          <a:p>
            <a:pPr algn="just"/>
            <a:endParaRPr lang="en-US" dirty="0" smtClean="0"/>
          </a:p>
          <a:p>
            <a:pPr algn="just">
              <a:buNone/>
            </a:pPr>
            <a:r>
              <a:rPr lang="en-US" dirty="0" smtClean="0"/>
              <a:t>				</a:t>
            </a:r>
            <a:r>
              <a:rPr lang="en-US" b="1" dirty="0" smtClean="0"/>
              <a:t>TE = (O + 4M + P) ÷ 6</a:t>
            </a:r>
            <a:endParaRPr lang="en-US" b="1" dirty="0"/>
          </a:p>
        </p:txBody>
      </p:sp>
      <p:sp>
        <p:nvSpPr>
          <p:cNvPr id="4" name="TextBox 3"/>
          <p:cNvSpPr txBox="1"/>
          <p:nvPr/>
        </p:nvSpPr>
        <p:spPr>
          <a:xfrm>
            <a:off x="152400" y="5879068"/>
            <a:ext cx="8839200" cy="307777"/>
          </a:xfrm>
          <a:prstGeom prst="rect">
            <a:avLst/>
          </a:prstGeom>
          <a:noFill/>
        </p:spPr>
        <p:txBody>
          <a:bodyPr wrap="square" rtlCol="0">
            <a:spAutoFit/>
          </a:bodyPr>
          <a:lstStyle/>
          <a:p>
            <a:pPr algn="ctr"/>
            <a:r>
              <a:rPr lang="en-US" sz="1400" b="1" dirty="0" smtClean="0"/>
              <a:t>http://en.wikipedia.org/wiki/Program_Evaluation_and_Review_Technique</a:t>
            </a:r>
            <a:endParaRPr lang="en-US" sz="1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MS-Project and Task Estimating</a:t>
            </a:r>
            <a:endParaRPr lang="en-US" dirty="0"/>
          </a:p>
        </p:txBody>
      </p:sp>
      <p:sp>
        <p:nvSpPr>
          <p:cNvPr id="3" name="Content Placeholder 2"/>
          <p:cNvSpPr>
            <a:spLocks noGrp="1"/>
          </p:cNvSpPr>
          <p:nvPr>
            <p:ph idx="1"/>
          </p:nvPr>
        </p:nvSpPr>
        <p:spPr/>
        <p:txBody>
          <a:bodyPr>
            <a:normAutofit/>
          </a:bodyPr>
          <a:lstStyle/>
          <a:p>
            <a:pPr algn="just"/>
            <a:r>
              <a:rPr lang="en-US" dirty="0" smtClean="0"/>
              <a:t>MS-Project uses the PERT method to help Project Managers deal with the uncertainty related to estimating task durations.</a:t>
            </a:r>
          </a:p>
          <a:p>
            <a:pPr algn="just"/>
            <a:endParaRPr lang="en-US" dirty="0" smtClean="0"/>
          </a:p>
          <a:p>
            <a:pPr algn="just"/>
            <a:r>
              <a:rPr lang="en-US" dirty="0" smtClean="0"/>
              <a:t>MS-Project helps Project Managers “triangulate” on task durations by estimating them under different scenarios:</a:t>
            </a:r>
          </a:p>
          <a:p>
            <a:pPr algn="just"/>
            <a:endParaRPr lang="en-US" dirty="0" smtClean="0"/>
          </a:p>
          <a:p>
            <a:pPr lvl="7" algn="just"/>
            <a:r>
              <a:rPr lang="en-US" sz="2400" dirty="0" smtClean="0"/>
              <a:t>Optimistic</a:t>
            </a:r>
          </a:p>
          <a:p>
            <a:pPr lvl="7" algn="just"/>
            <a:r>
              <a:rPr lang="en-US" sz="2400" dirty="0" smtClean="0"/>
              <a:t>Pessimistic</a:t>
            </a:r>
          </a:p>
          <a:p>
            <a:pPr lvl="7" algn="just"/>
            <a:r>
              <a:rPr lang="en-US" sz="2400" dirty="0" smtClean="0"/>
              <a:t>Best Guess</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p14="http://schemas.microsoft.com/office/powerpoint/2010/main" xmlns="" val="3822212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smtClean="0"/>
              <a:t>Maintaining Talent “Buy In”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Projects are composed of equal parts of:</a:t>
            </a:r>
          </a:p>
          <a:p>
            <a:pPr algn="just"/>
            <a:endParaRPr lang="en-US" dirty="0" smtClean="0"/>
          </a:p>
          <a:p>
            <a:pPr lvl="7" algn="just"/>
            <a:r>
              <a:rPr lang="en-US" sz="2400" dirty="0" smtClean="0"/>
              <a:t>Politics</a:t>
            </a:r>
          </a:p>
          <a:p>
            <a:pPr lvl="7" algn="just"/>
            <a:r>
              <a:rPr lang="en-US" sz="2400" dirty="0" smtClean="0"/>
              <a:t>Socializing</a:t>
            </a:r>
          </a:p>
          <a:p>
            <a:pPr lvl="7" algn="just"/>
            <a:r>
              <a:rPr lang="en-US" sz="2400" dirty="0" smtClean="0"/>
              <a:t>Work</a:t>
            </a:r>
          </a:p>
          <a:p>
            <a:pPr lvl="7" algn="just"/>
            <a:r>
              <a:rPr lang="en-US" sz="2400" dirty="0" smtClean="0"/>
              <a:t>Talent</a:t>
            </a:r>
          </a:p>
          <a:p>
            <a:pPr lvl="7" algn="just"/>
            <a:r>
              <a:rPr lang="en-US" sz="2400" dirty="0" smtClean="0"/>
              <a:t>Skill</a:t>
            </a:r>
          </a:p>
          <a:p>
            <a:pPr lvl="1" algn="just">
              <a:buNone/>
            </a:pPr>
            <a:endParaRPr lang="en-US" dirty="0" smtClean="0"/>
          </a:p>
          <a:p>
            <a:pPr algn="just"/>
            <a:r>
              <a:rPr lang="en-US" dirty="0" smtClean="0"/>
              <a:t>Forget this and you will probably have a difficult Project.  One easy way to obtain Talent “buy in” is to ask them to help with estimating the durations of their Project-related tasks.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The Price of Talent</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Costs in MS-Project</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Time and Money are the most important costs associated with a Project.  MS-Project provides for several types of costs:</a:t>
            </a:r>
          </a:p>
          <a:p>
            <a:pPr algn="just"/>
            <a:endParaRPr lang="en-US" dirty="0" smtClean="0"/>
          </a:p>
          <a:p>
            <a:pPr algn="just"/>
            <a:r>
              <a:rPr lang="en-US" b="1" u="sng" dirty="0" smtClean="0"/>
              <a:t>Rate Based Cost</a:t>
            </a:r>
            <a:r>
              <a:rPr lang="en-US" dirty="0" smtClean="0"/>
              <a:t>:  Calculated based on the unit rates for a resource multiplied by the amount of units performed.</a:t>
            </a:r>
          </a:p>
          <a:p>
            <a:pPr algn="just"/>
            <a:endParaRPr lang="en-US" dirty="0" smtClean="0"/>
          </a:p>
          <a:p>
            <a:pPr algn="just"/>
            <a:r>
              <a:rPr lang="en-US" b="1" u="sng" dirty="0" smtClean="0"/>
              <a:t>Per Use cost</a:t>
            </a:r>
            <a:r>
              <a:rPr lang="en-US" dirty="0" smtClean="0"/>
              <a:t>:  Calculated each time the resource is used, or once for each complete task that the resource is assigned to.</a:t>
            </a:r>
          </a:p>
          <a:p>
            <a:pPr algn="just"/>
            <a:endParaRPr lang="en-US" dirty="0" smtClean="0"/>
          </a:p>
          <a:p>
            <a:pPr algn="just"/>
            <a:r>
              <a:rPr lang="en-US" b="1" u="sng" dirty="0" smtClean="0"/>
              <a:t>Fixed Cost</a:t>
            </a:r>
            <a:r>
              <a:rPr lang="en-US" dirty="0" smtClean="0"/>
              <a:t>:  A fixed cost does not change, regardless of task duration or the work performed on the task by a resource.</a:t>
            </a:r>
          </a:p>
        </p:txBody>
      </p:sp>
      <p:sp>
        <p:nvSpPr>
          <p:cNvPr id="4" name="TextBox 3"/>
          <p:cNvSpPr txBox="1"/>
          <p:nvPr/>
        </p:nvSpPr>
        <p:spPr>
          <a:xfrm>
            <a:off x="152400" y="5879068"/>
            <a:ext cx="8839200" cy="307777"/>
          </a:xfrm>
          <a:prstGeom prst="rect">
            <a:avLst/>
          </a:prstGeom>
          <a:noFill/>
        </p:spPr>
        <p:txBody>
          <a:bodyPr wrap="square" rtlCol="0">
            <a:spAutoFit/>
          </a:bodyPr>
          <a:lstStyle/>
          <a:p>
            <a:pPr algn="ctr"/>
            <a:r>
              <a:rPr lang="en-US" sz="1400" b="1" dirty="0" smtClean="0"/>
              <a:t>http://office.microsoft.com/en-001/project-help/overview-of-project-cost-information-HA001223194.aspx</a:t>
            </a:r>
            <a:endParaRPr lang="en-US" sz="14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YouTube Tutorials</a:t>
            </a:r>
            <a:endParaRPr lang="en-US" dirty="0"/>
          </a:p>
        </p:txBody>
      </p:sp>
      <p:sp>
        <p:nvSpPr>
          <p:cNvPr id="3" name="Content Placeholder 2"/>
          <p:cNvSpPr>
            <a:spLocks noGrp="1"/>
          </p:cNvSpPr>
          <p:nvPr>
            <p:ph idx="1"/>
          </p:nvPr>
        </p:nvSpPr>
        <p:spPr/>
        <p:txBody>
          <a:bodyPr>
            <a:normAutofit lnSpcReduction="10000"/>
          </a:bodyPr>
          <a:lstStyle/>
          <a:p>
            <a:r>
              <a:rPr lang="en-US" dirty="0" smtClean="0"/>
              <a:t>301:  Assigning Resources to Tasks</a:t>
            </a:r>
          </a:p>
          <a:p>
            <a:pPr lvl="1"/>
            <a:r>
              <a:rPr lang="en-US" dirty="0" smtClean="0">
                <a:hlinkClick r:id="rId2"/>
              </a:rPr>
              <a:t>http://www.youtube.com/watch?v=uHAw5qjF16c</a:t>
            </a:r>
            <a:r>
              <a:rPr lang="en-US" dirty="0" smtClean="0"/>
              <a:t> </a:t>
            </a:r>
          </a:p>
          <a:p>
            <a:endParaRPr lang="en-US" dirty="0" smtClean="0"/>
          </a:p>
          <a:p>
            <a:r>
              <a:rPr lang="en-US" dirty="0" smtClean="0"/>
              <a:t>302:  Task Types in MS-Project</a:t>
            </a:r>
          </a:p>
          <a:p>
            <a:pPr lvl="1"/>
            <a:r>
              <a:rPr lang="en-US" dirty="0" smtClean="0">
                <a:hlinkClick r:id="rId3"/>
              </a:rPr>
              <a:t>http://www.youtube.com/watch?v=-_Gcoqqs3TY</a:t>
            </a:r>
            <a:r>
              <a:rPr lang="en-US" dirty="0" smtClean="0"/>
              <a:t> </a:t>
            </a:r>
          </a:p>
          <a:p>
            <a:endParaRPr lang="en-US" dirty="0" smtClean="0"/>
          </a:p>
          <a:p>
            <a:r>
              <a:rPr lang="en-US" dirty="0" smtClean="0"/>
              <a:t>303:  Dealing with Work Resources in MS-Project</a:t>
            </a:r>
          </a:p>
          <a:p>
            <a:pPr lvl="1"/>
            <a:r>
              <a:rPr lang="en-US" dirty="0" smtClean="0"/>
              <a:t> </a:t>
            </a:r>
            <a:r>
              <a:rPr lang="en-US" dirty="0" smtClean="0">
                <a:hlinkClick r:id="rId4"/>
              </a:rPr>
              <a:t>http://www.youtube.com/watch?v=cpCpxdB67QI</a:t>
            </a:r>
            <a:endParaRPr lang="en-US" dirty="0" smtClean="0"/>
          </a:p>
          <a:p>
            <a:endParaRPr lang="en-US" dirty="0" smtClean="0"/>
          </a:p>
          <a:p>
            <a:r>
              <a:rPr lang="en-US" dirty="0" smtClean="0"/>
              <a:t>304:  Dealing with Cost Resources MS-Project</a:t>
            </a:r>
          </a:p>
          <a:p>
            <a:pPr lvl="1"/>
            <a:r>
              <a:rPr lang="en-US" dirty="0" smtClean="0">
                <a:hlinkClick r:id="rId5"/>
              </a:rPr>
              <a:t>http://www.youtube.com/watch?v=N2-k941wL6Q</a:t>
            </a:r>
            <a:endParaRPr lang="en-US" dirty="0" smtClean="0"/>
          </a:p>
          <a:p>
            <a:pPr lvl="1"/>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p14="http://schemas.microsoft.com/office/powerpoint/2010/main" xmlns="" val="382221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Assignments = People</a:t>
            </a:r>
            <a:endParaRPr lang="en-US" b="1" dirty="0">
              <a:solidFill>
                <a:srgbClr val="FF0000"/>
              </a:solidFill>
            </a:endParaRPr>
          </a:p>
        </p:txBody>
      </p:sp>
      <p:sp>
        <p:nvSpPr>
          <p:cNvPr id="3" name="Subtitle 2"/>
          <p:cNvSpPr>
            <a:spLocks noGrp="1"/>
          </p:cNvSpPr>
          <p:nvPr>
            <p:ph type="subTitle" idx="1"/>
          </p:nvPr>
        </p:nvSpPr>
        <p:spPr>
          <a:xfrm>
            <a:off x="304800" y="3886200"/>
            <a:ext cx="8534400" cy="1752600"/>
          </a:xfrm>
        </p:spPr>
        <p:txBody>
          <a:bodyPr/>
          <a:lstStyle/>
          <a:p>
            <a:r>
              <a:rPr lang="en-US" b="1" dirty="0" smtClean="0">
                <a:solidFill>
                  <a:srgbClr val="FF0000"/>
                </a:solidFill>
              </a:rPr>
              <a:t>The </a:t>
            </a:r>
            <a:r>
              <a:rPr lang="en-US" b="1" u="sng" dirty="0" smtClean="0">
                <a:solidFill>
                  <a:srgbClr val="FF0000"/>
                </a:solidFill>
              </a:rPr>
              <a:t>MOST</a:t>
            </a:r>
            <a:r>
              <a:rPr lang="en-US" b="1" dirty="0" smtClean="0">
                <a:solidFill>
                  <a:srgbClr val="FF0000"/>
                </a:solidFill>
              </a:rPr>
              <a:t> Difficult Aspect of Project Management</a:t>
            </a:r>
            <a:endParaRPr lang="en-US"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 a Project Champion</a:t>
            </a:r>
            <a:endParaRPr lang="en-US" dirty="0"/>
          </a:p>
        </p:txBody>
      </p:sp>
      <p:sp>
        <p:nvSpPr>
          <p:cNvPr id="3" name="Content Placeholder 2"/>
          <p:cNvSpPr>
            <a:spLocks noGrp="1"/>
          </p:cNvSpPr>
          <p:nvPr>
            <p:ph idx="1"/>
          </p:nvPr>
        </p:nvSpPr>
        <p:spPr/>
        <p:txBody>
          <a:bodyPr>
            <a:normAutofit/>
          </a:bodyPr>
          <a:lstStyle/>
          <a:p>
            <a:pPr algn="just"/>
            <a:r>
              <a:rPr lang="en-US" dirty="0" smtClean="0"/>
              <a:t>Project Champions are critical to Projects.  The best Project Champion comes from the highest levels of organizational power, understands the Project and also knows the strengths and weaknesses of the Project Manager.</a:t>
            </a:r>
          </a:p>
          <a:p>
            <a:pPr algn="just"/>
            <a:endParaRPr lang="en-US" dirty="0" smtClean="0"/>
          </a:p>
          <a:p>
            <a:pPr algn="just"/>
            <a:r>
              <a:rPr lang="en-US" dirty="0" smtClean="0"/>
              <a:t>The Project Champion usually acts as a mentor.  Their role is primarily political, and they are not project “workers”.</a:t>
            </a:r>
          </a:p>
          <a:p>
            <a:pPr algn="just"/>
            <a:endParaRPr lang="en-US" dirty="0" smtClean="0"/>
          </a:p>
          <a:p>
            <a:pPr algn="just"/>
            <a:r>
              <a:rPr lang="en-US" dirty="0" smtClean="0"/>
              <a:t>Avoid “Project Fatigue”.  Use your Project Champion sparingly and only if all other avenues and alternatives are exhausted.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Dealing With Human Resources</a:t>
            </a:r>
            <a:endParaRPr lang="en-US" b="1" dirty="0">
              <a:solidFill>
                <a:srgbClr val="FF0000"/>
              </a:solidFill>
            </a:endParaRPr>
          </a:p>
        </p:txBody>
      </p:sp>
      <p:sp>
        <p:nvSpPr>
          <p:cNvPr id="3" name="Subtitle 2"/>
          <p:cNvSpPr>
            <a:spLocks noGrp="1"/>
          </p:cNvSpPr>
          <p:nvPr>
            <p:ph type="subTitle" idx="1"/>
          </p:nvPr>
        </p:nvSpPr>
        <p:spPr/>
        <p:txBody>
          <a:bodyPr/>
          <a:lstStyle/>
          <a:p>
            <a:r>
              <a:rPr lang="en-US" b="1" dirty="0" smtClean="0">
                <a:solidFill>
                  <a:srgbClr val="FF0000"/>
                </a:solidFill>
              </a:rPr>
              <a:t>Your Improbable Ally</a:t>
            </a:r>
            <a:endParaRPr lang="en-US" b="1"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Project Talents Roster</a:t>
            </a:r>
            <a:endParaRPr lang="en-US" dirty="0"/>
          </a:p>
        </p:txBody>
      </p:sp>
      <p:sp>
        <p:nvSpPr>
          <p:cNvPr id="3" name="Content Placeholder 2"/>
          <p:cNvSpPr>
            <a:spLocks noGrp="1"/>
          </p:cNvSpPr>
          <p:nvPr>
            <p:ph idx="1"/>
          </p:nvPr>
        </p:nvSpPr>
        <p:spPr/>
        <p:txBody>
          <a:bodyPr>
            <a:normAutofit/>
          </a:bodyPr>
          <a:lstStyle/>
          <a:p>
            <a:pPr algn="just"/>
            <a:r>
              <a:rPr lang="en-US" dirty="0" smtClean="0"/>
              <a:t>Until now, your Project plan has mostly dealt with the inputs of the Project, not its people.  In other words, the </a:t>
            </a:r>
            <a:r>
              <a:rPr lang="en-US" u="sng" dirty="0" smtClean="0"/>
              <a:t>talents</a:t>
            </a:r>
            <a:r>
              <a:rPr lang="en-US" dirty="0" smtClean="0"/>
              <a:t> the Project requires as opposed to its </a:t>
            </a:r>
            <a:r>
              <a:rPr lang="en-US" u="sng" dirty="0" smtClean="0"/>
              <a:t>identities</a:t>
            </a:r>
            <a:r>
              <a:rPr lang="en-US" dirty="0" smtClean="0"/>
              <a:t>.</a:t>
            </a:r>
          </a:p>
          <a:p>
            <a:pPr algn="just"/>
            <a:endParaRPr lang="en-US" dirty="0" smtClean="0"/>
          </a:p>
          <a:p>
            <a:pPr algn="just"/>
            <a:r>
              <a:rPr lang="en-US" dirty="0" smtClean="0"/>
              <a:t>Identities now need to be established.  The first step is to prepare a Project Talents Roster that lists all of the skills the Project needs to complete successfully.  </a:t>
            </a:r>
          </a:p>
          <a:p>
            <a:pPr algn="just"/>
            <a:endParaRPr lang="en-US" dirty="0" smtClean="0"/>
          </a:p>
          <a:p>
            <a:pPr algn="just"/>
            <a:r>
              <a:rPr lang="en-US" dirty="0" smtClean="0"/>
              <a:t>It is at this point where missing or unavailable talents in the Project will appear.  This creates a Project “Talent Gap” list.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Moving From Talents to Identities</a:t>
            </a:r>
            <a:endParaRPr lang="en-US" dirty="0"/>
          </a:p>
        </p:txBody>
      </p:sp>
      <p:sp>
        <p:nvSpPr>
          <p:cNvPr id="3" name="Content Placeholder 2"/>
          <p:cNvSpPr>
            <a:spLocks noGrp="1"/>
          </p:cNvSpPr>
          <p:nvPr>
            <p:ph idx="1"/>
          </p:nvPr>
        </p:nvSpPr>
        <p:spPr/>
        <p:txBody>
          <a:bodyPr>
            <a:normAutofit/>
          </a:bodyPr>
          <a:lstStyle/>
          <a:p>
            <a:pPr algn="just"/>
            <a:r>
              <a:rPr lang="en-US" dirty="0" smtClean="0"/>
              <a:t>In most cases, the Project Charter will have already identified  some critical talents (or at least some candidates with those critical talents).  Now, actual identities with the needed talent need to start being booked into the Project.</a:t>
            </a:r>
          </a:p>
          <a:p>
            <a:pPr algn="just"/>
            <a:endParaRPr lang="en-US" dirty="0" smtClean="0"/>
          </a:p>
          <a:p>
            <a:pPr algn="just"/>
            <a:r>
              <a:rPr lang="en-US" dirty="0" smtClean="0"/>
              <a:t>HR is an invaluable resource here.  They normally have a good handle on the talent within an organization.  If you are lucky, they even have a “Skills Inventory” or can quickly create one.  </a:t>
            </a:r>
          </a:p>
          <a:p>
            <a:pPr algn="just"/>
            <a:endParaRPr lang="en-US" dirty="0" smtClean="0"/>
          </a:p>
          <a:p>
            <a:pPr algn="just"/>
            <a:r>
              <a:rPr lang="en-US" dirty="0" smtClean="0"/>
              <a:t>HR can also be useful in terms of helping you to locate and secure any external or freelance talent needed by the project.</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Talent “Buy In”</a:t>
            </a:r>
            <a:endParaRPr lang="en-US" dirty="0"/>
          </a:p>
        </p:txBody>
      </p:sp>
      <p:sp>
        <p:nvSpPr>
          <p:cNvPr id="3" name="Content Placeholder 2"/>
          <p:cNvSpPr>
            <a:spLocks noGrp="1"/>
          </p:cNvSpPr>
          <p:nvPr>
            <p:ph idx="1"/>
          </p:nvPr>
        </p:nvSpPr>
        <p:spPr/>
        <p:txBody>
          <a:bodyPr>
            <a:normAutofit/>
          </a:bodyPr>
          <a:lstStyle/>
          <a:p>
            <a:pPr algn="just"/>
            <a:r>
              <a:rPr lang="en-US" dirty="0" smtClean="0"/>
              <a:t>Obtaining Talent “Buy In” is a multi-skill task composed of formal, social and organizational skills. The Project Manager must appear “fun” to work with.  The Project must have a healthy prognosis.  It must look well-organized. Nobody wants to work on a Project that is not:</a:t>
            </a:r>
          </a:p>
          <a:p>
            <a:pPr algn="just"/>
            <a:endParaRPr lang="en-US" sz="2400" dirty="0" smtClean="0"/>
          </a:p>
          <a:p>
            <a:pPr lvl="6" algn="just"/>
            <a:r>
              <a:rPr lang="en-US" sz="2400" dirty="0" smtClean="0"/>
              <a:t>Important</a:t>
            </a:r>
          </a:p>
          <a:p>
            <a:pPr lvl="6" algn="just"/>
            <a:r>
              <a:rPr lang="en-US" sz="2400" dirty="0" smtClean="0"/>
              <a:t>Organized</a:t>
            </a:r>
          </a:p>
          <a:p>
            <a:pPr lvl="6" algn="just"/>
            <a:r>
              <a:rPr lang="en-US" sz="2400" dirty="0" smtClean="0"/>
              <a:t>Relevant</a:t>
            </a:r>
          </a:p>
          <a:p>
            <a:pPr lvl="6" algn="just"/>
            <a:r>
              <a:rPr lang="en-US" sz="2400" dirty="0" smtClean="0"/>
              <a:t>Fun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18387</TotalTime>
  <Words>1241</Words>
  <Application>Microsoft Office PowerPoint</Application>
  <PresentationFormat>On-screen Show (4:3)</PresentationFormat>
  <Paragraphs>134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SD5953   Successful Project Management   ASSIGNMENTS, ESTIMATES &amp; COSTS</vt:lpstr>
      <vt:lpstr>Slide 2</vt:lpstr>
      <vt:lpstr>Slide 3</vt:lpstr>
      <vt:lpstr>Assignments = People</vt:lpstr>
      <vt:lpstr>Get a Project Champion</vt:lpstr>
      <vt:lpstr>Dealing With Human Resources</vt:lpstr>
      <vt:lpstr>The Project Talents Roster</vt:lpstr>
      <vt:lpstr>Moving From Talents to Identities</vt:lpstr>
      <vt:lpstr>Getting Talent “Buy In”</vt:lpstr>
      <vt:lpstr>Obtaining Needed Resources</vt:lpstr>
      <vt:lpstr>Resistance</vt:lpstr>
      <vt:lpstr>Identifying Resistance</vt:lpstr>
      <vt:lpstr>Some Motivations for Resistance</vt:lpstr>
      <vt:lpstr>How to Overcome Resistance</vt:lpstr>
      <vt:lpstr>Estimating Task Durations</vt:lpstr>
      <vt:lpstr>PERT Analysis</vt:lpstr>
      <vt:lpstr>PERT Inputs</vt:lpstr>
      <vt:lpstr>PERT Output</vt:lpstr>
      <vt:lpstr>MS-Project and Task Estimating</vt:lpstr>
      <vt:lpstr>Maintaining Talent “Buy In”</vt:lpstr>
      <vt:lpstr>The Price of Talent</vt:lpstr>
      <vt:lpstr>Costs in MS-Project</vt:lpstr>
      <vt:lpstr>YouTube Tutorials</vt:lpstr>
      <vt:lpstr>Questions?</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ESTIMATES, ASSIGNMENTS &amp; COSTS</dc:title>
  <dc:subject>SD5953 -  Successful Project Management</dc:subject>
  <dc:creator>Graham R. Leach</dc:creator>
  <cp:lastModifiedBy>Graham</cp:lastModifiedBy>
  <cp:revision>855</cp:revision>
  <dcterms:created xsi:type="dcterms:W3CDTF">2011-12-17T09:03:07Z</dcterms:created>
  <dcterms:modified xsi:type="dcterms:W3CDTF">2019-03-03T08:11:03Z</dcterms:modified>
</cp:coreProperties>
</file>