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3" r:id="rId2"/>
    <p:sldId id="294" r:id="rId3"/>
    <p:sldId id="297" r:id="rId4"/>
    <p:sldId id="439" r:id="rId5"/>
    <p:sldId id="435" r:id="rId6"/>
    <p:sldId id="443" r:id="rId7"/>
    <p:sldId id="458" r:id="rId8"/>
    <p:sldId id="441" r:id="rId9"/>
    <p:sldId id="451" r:id="rId10"/>
    <p:sldId id="453" r:id="rId11"/>
    <p:sldId id="440" r:id="rId12"/>
    <p:sldId id="449" r:id="rId13"/>
    <p:sldId id="460" r:id="rId14"/>
    <p:sldId id="461" r:id="rId15"/>
    <p:sldId id="462" r:id="rId16"/>
    <p:sldId id="463" r:id="rId17"/>
    <p:sldId id="464" r:id="rId18"/>
    <p:sldId id="456" r:id="rId19"/>
    <p:sldId id="452" r:id="rId20"/>
    <p:sldId id="444" r:id="rId21"/>
    <p:sldId id="454" r:id="rId22"/>
    <p:sldId id="457" r:id="rId23"/>
    <p:sldId id="362" r:id="rId24"/>
    <p:sldId id="43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38" d="100"/>
          <a:sy n="138" d="100"/>
        </p:scale>
        <p:origin x="-96" y="-30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67FF5-4C6E-468C-AA60-C5C8B92BCDB0}" type="datetimeFigureOut">
              <a:rPr lang="en-US" smtClean="0"/>
              <a:pPr/>
              <a:t>2019-03-03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2FB6F-9887-4A68-B29C-BAA4F2A545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2019-03-03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Giving a Project Presentation</a:t>
            </a:r>
            <a:endParaRPr kumimoji="0" lang="en-US" sz="10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 xmlns:p14="http://schemas.microsoft.com/office/powerpoint/2010/main"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Giving a Project Presentation</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609600"/>
            <a:ext cx="8839200" cy="523220"/>
          </a:xfrm>
          <a:prstGeom prst="rect">
            <a:avLst/>
          </a:prstGeom>
          <a:noFill/>
        </p:spPr>
        <p:txBody>
          <a:bodyPr wrap="square" rtlCol="0">
            <a:spAutoFit/>
          </a:bodyPr>
          <a:lstStyle/>
          <a:p>
            <a:pPr algn="ctr"/>
            <a:r>
              <a:rPr lang="en-US" sz="2800" b="1" i="1" dirty="0" smtClean="0"/>
              <a:t>Sustainable Cultures of Creativity &amp; Innovation</a:t>
            </a:r>
            <a:endParaRPr lang="en-US" sz="2800" b="1" i="1" dirty="0"/>
          </a:p>
        </p:txBody>
      </p:sp>
      <p:pic>
        <p:nvPicPr>
          <p:cNvPr id="4" name="Picture 3" descr="http://www.nature.com/ki/journal/v62/n5/images/4493262f1b.gif"/>
          <p:cNvPicPr/>
          <p:nvPr/>
        </p:nvPicPr>
        <p:blipFill>
          <a:blip r:embed="rId2" cstate="print"/>
          <a:srcRect/>
          <a:stretch>
            <a:fillRect/>
          </a:stretch>
        </p:blipFill>
        <p:spPr bwMode="auto">
          <a:xfrm>
            <a:off x="2005013" y="1600200"/>
            <a:ext cx="5133975" cy="3562350"/>
          </a:xfrm>
          <a:prstGeom prst="rect">
            <a:avLst/>
          </a:prstGeom>
          <a:noFill/>
          <a:ln w="9525">
            <a:solidFill>
              <a:schemeClr val="tx1"/>
            </a:solidFill>
            <a:miter lim="800000"/>
            <a:headEnd/>
            <a:tailEnd/>
          </a:ln>
        </p:spPr>
      </p:pic>
      <p:sp>
        <p:nvSpPr>
          <p:cNvPr id="5" name="TextBox 4"/>
          <p:cNvSpPr txBox="1"/>
          <p:nvPr/>
        </p:nvSpPr>
        <p:spPr>
          <a:xfrm>
            <a:off x="1104900" y="5420380"/>
            <a:ext cx="6934200" cy="523220"/>
          </a:xfrm>
          <a:prstGeom prst="rect">
            <a:avLst/>
          </a:prstGeom>
          <a:noFill/>
        </p:spPr>
        <p:txBody>
          <a:bodyPr wrap="square" rtlCol="0">
            <a:spAutoFit/>
          </a:bodyPr>
          <a:lstStyle/>
          <a:p>
            <a:pPr algn="ctr"/>
            <a:r>
              <a:rPr lang="en-US" sz="2800" b="1" i="1" dirty="0" smtClean="0"/>
              <a:t>Example Research </a:t>
            </a:r>
            <a:r>
              <a:rPr lang="en-US" sz="2800" b="1" i="1" dirty="0" smtClean="0"/>
              <a:t>Grant Proposal</a:t>
            </a:r>
            <a:endParaRPr lang="en-US" sz="2800"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Intended Audience</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The intended audience(s) of this presentation are:</a:t>
            </a:r>
          </a:p>
          <a:p>
            <a:endParaRPr lang="en-US" dirty="0" smtClean="0"/>
          </a:p>
          <a:p>
            <a:pPr lvl="1">
              <a:tabLst>
                <a:tab pos="7778750" algn="r"/>
              </a:tabLst>
            </a:pPr>
            <a:r>
              <a:rPr lang="en-US" dirty="0" smtClean="0"/>
              <a:t>A Government Official 	(to obtain  a research budget)</a:t>
            </a:r>
          </a:p>
          <a:p>
            <a:pPr lvl="1">
              <a:tabLst>
                <a:tab pos="7778750" algn="r"/>
              </a:tabLst>
            </a:pPr>
            <a:r>
              <a:rPr lang="en-US" dirty="0" smtClean="0"/>
              <a:t>A Local University 	(to find an institutional host)</a:t>
            </a:r>
          </a:p>
          <a:p>
            <a:pPr lvl="1">
              <a:tabLst>
                <a:tab pos="7778750" algn="r"/>
              </a:tabLst>
            </a:pPr>
            <a:r>
              <a:rPr lang="en-US" dirty="0" smtClean="0"/>
              <a:t>A Department 	(to construct  a peer panel)</a:t>
            </a:r>
          </a:p>
          <a:p>
            <a:pPr lvl="1">
              <a:tabLst>
                <a:tab pos="7778750" algn="r"/>
              </a:tabLst>
            </a:pPr>
            <a:r>
              <a:rPr lang="en-US" dirty="0" smtClean="0"/>
              <a:t>A Supervisor 	(to recruit a good mentor)</a:t>
            </a:r>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a:t>
            </a:r>
            <a:endParaRPr lang="en-US" dirty="0"/>
          </a:p>
        </p:txBody>
      </p:sp>
      <p:sp>
        <p:nvSpPr>
          <p:cNvPr id="3" name="Content Placeholder 2"/>
          <p:cNvSpPr>
            <a:spLocks noGrp="1"/>
          </p:cNvSpPr>
          <p:nvPr>
            <p:ph idx="1"/>
          </p:nvPr>
        </p:nvSpPr>
        <p:spPr>
          <a:xfrm>
            <a:off x="457200" y="1600200"/>
            <a:ext cx="8534400" cy="4525963"/>
          </a:xfrm>
        </p:spPr>
        <p:txBody>
          <a:bodyPr>
            <a:normAutofit lnSpcReduction="10000"/>
          </a:bodyPr>
          <a:lstStyle/>
          <a:p>
            <a:pPr algn="just"/>
            <a:r>
              <a:rPr lang="en-US" b="1" dirty="0" smtClean="0"/>
              <a:t>Theme</a:t>
            </a:r>
            <a:r>
              <a:rPr lang="en-US" dirty="0" smtClean="0"/>
              <a:t>:  Why do institutions “do” creativity so badly?</a:t>
            </a:r>
          </a:p>
          <a:p>
            <a:pPr algn="just">
              <a:buNone/>
            </a:pPr>
            <a:endParaRPr lang="en-US" dirty="0" smtClean="0"/>
          </a:p>
          <a:p>
            <a:pPr algn="just"/>
            <a:r>
              <a:rPr lang="en-US" b="1" dirty="0" smtClean="0"/>
              <a:t>Concept</a:t>
            </a:r>
            <a:r>
              <a:rPr lang="en-US" dirty="0" smtClean="0"/>
              <a:t>:  Are there verifiable factors that institutions now deploy, consciously or not, to support (or suppress) creativity?</a:t>
            </a:r>
          </a:p>
          <a:p>
            <a:pPr algn="just"/>
            <a:endParaRPr lang="en-US" dirty="0" smtClean="0"/>
          </a:p>
          <a:p>
            <a:pPr algn="just"/>
            <a:r>
              <a:rPr lang="en-US" b="1" dirty="0" smtClean="0"/>
              <a:t>Implementation</a:t>
            </a:r>
            <a:r>
              <a:rPr lang="en-US" dirty="0" smtClean="0"/>
              <a:t>:  Study examples of successful </a:t>
            </a:r>
            <a:r>
              <a:rPr lang="en-US" u="sng" dirty="0" smtClean="0"/>
              <a:t>and</a:t>
            </a:r>
            <a:r>
              <a:rPr lang="en-US" dirty="0" smtClean="0"/>
              <a:t> failing “creative” institutions to see what is working and what isn’t.</a:t>
            </a:r>
          </a:p>
          <a:p>
            <a:pPr algn="just"/>
            <a:endParaRPr lang="en-US" dirty="0" smtClean="0"/>
          </a:p>
          <a:p>
            <a:pPr algn="just"/>
            <a:r>
              <a:rPr lang="en-US" b="1" dirty="0" smtClean="0"/>
              <a:t>Manifestation</a:t>
            </a:r>
            <a:r>
              <a:rPr lang="en-US" dirty="0" smtClean="0"/>
              <a:t>:  Publish validated factors.  Assemble idealized archetypes.  Author guidebook.  Create support and educational ecosystem to enable institutions to “do” creativity better.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 – Phases</a:t>
            </a:r>
            <a:endParaRPr lang="en-US" dirty="0"/>
          </a:p>
        </p:txBody>
      </p:sp>
      <p:sp>
        <p:nvSpPr>
          <p:cNvPr id="3" name="Content Placeholder 2"/>
          <p:cNvSpPr>
            <a:spLocks noGrp="1"/>
          </p:cNvSpPr>
          <p:nvPr>
            <p:ph idx="1"/>
          </p:nvPr>
        </p:nvSpPr>
        <p:spPr>
          <a:xfrm>
            <a:off x="457200" y="1600201"/>
            <a:ext cx="8229600" cy="4114800"/>
          </a:xfrm>
        </p:spPr>
        <p:txBody>
          <a:bodyPr/>
          <a:lstStyle/>
          <a:p>
            <a:pPr marL="57150" indent="-57150" algn="just">
              <a:buNone/>
            </a:pPr>
            <a:r>
              <a:rPr lang="en-US" dirty="0" smtClean="0"/>
              <a:t>This project is designed to unfold according to the four step creative process as defined by Graham Wallace in his 1926 book </a:t>
            </a:r>
            <a:r>
              <a:rPr lang="en-US" b="1" i="1" dirty="0" smtClean="0"/>
              <a:t>The Art of Thought</a:t>
            </a:r>
            <a:r>
              <a:rPr lang="en-US" dirty="0" smtClean="0"/>
              <a:t>:</a:t>
            </a:r>
          </a:p>
          <a:p>
            <a:pPr marL="57150" indent="-57150" algn="just">
              <a:buNone/>
            </a:pPr>
            <a:endParaRPr lang="en-US" dirty="0" smtClean="0"/>
          </a:p>
          <a:p>
            <a:pPr marL="3086100" lvl="6" indent="-457200" algn="just">
              <a:buFont typeface="+mj-lt"/>
              <a:buAutoNum type="arabicPeriod"/>
            </a:pPr>
            <a:r>
              <a:rPr lang="en-US" sz="2400" dirty="0" smtClean="0"/>
              <a:t>Preparation </a:t>
            </a:r>
          </a:p>
          <a:p>
            <a:pPr marL="3086100" lvl="6" indent="-457200" algn="just">
              <a:buFont typeface="+mj-lt"/>
              <a:buAutoNum type="arabicPeriod"/>
            </a:pPr>
            <a:r>
              <a:rPr lang="en-US" sz="2400" dirty="0" smtClean="0"/>
              <a:t>Incubation</a:t>
            </a:r>
          </a:p>
          <a:p>
            <a:pPr marL="3086100" lvl="6" indent="-457200" algn="just">
              <a:buFont typeface="+mj-lt"/>
              <a:buAutoNum type="arabicPeriod"/>
            </a:pPr>
            <a:r>
              <a:rPr lang="en-US" sz="2400" dirty="0" smtClean="0"/>
              <a:t>Illumination</a:t>
            </a:r>
          </a:p>
          <a:p>
            <a:pPr marL="3086100" lvl="6" indent="-457200" algn="just">
              <a:buFont typeface="+mj-lt"/>
              <a:buAutoNum type="arabicPeriod"/>
            </a:pPr>
            <a:r>
              <a:rPr lang="en-US" sz="2400" dirty="0" smtClean="0"/>
              <a:t>Verification / Revision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 - Preparation</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smtClean="0"/>
              <a:t>Stage:  		1</a:t>
            </a:r>
          </a:p>
          <a:p>
            <a:pPr marL="0" indent="0" algn="just">
              <a:buNone/>
            </a:pPr>
            <a:endParaRPr lang="en-US" dirty="0" smtClean="0"/>
          </a:p>
          <a:p>
            <a:pPr marL="0" indent="0" algn="just">
              <a:buNone/>
            </a:pPr>
            <a:r>
              <a:rPr lang="en-US" dirty="0" smtClean="0"/>
              <a:t>Duration:  	2 months</a:t>
            </a:r>
          </a:p>
          <a:p>
            <a:pPr marL="0" indent="0" algn="just">
              <a:buNone/>
            </a:pPr>
            <a:endParaRPr lang="en-US" dirty="0" smtClean="0"/>
          </a:p>
          <a:p>
            <a:pPr marL="0" indent="0" algn="just">
              <a:buNone/>
            </a:pPr>
            <a:r>
              <a:rPr lang="en-US" dirty="0" smtClean="0"/>
              <a:t>Description:  	The Project will synchronize with the current 		“state of the art”.  Extensive study of the existing 		literature will be performed.  Review.  Discussion.</a:t>
            </a:r>
          </a:p>
          <a:p>
            <a:pPr marL="0" indent="0" algn="just">
              <a:buNone/>
            </a:pPr>
            <a:endParaRPr lang="en-US" dirty="0" smtClean="0"/>
          </a:p>
          <a:p>
            <a:pPr marL="0" indent="0" algn="just">
              <a:buNone/>
            </a:pPr>
            <a:r>
              <a:rPr lang="en-US" dirty="0" smtClean="0"/>
              <a:t>Deliverable:	A focused, viable research question which can be 		feasibly completed within the project timeframe.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 - Incubation</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Stage:  		2</a:t>
            </a:r>
          </a:p>
          <a:p>
            <a:pPr algn="just">
              <a:buNone/>
            </a:pPr>
            <a:endParaRPr lang="en-US" dirty="0" smtClean="0"/>
          </a:p>
          <a:p>
            <a:pPr algn="just">
              <a:buNone/>
            </a:pPr>
            <a:r>
              <a:rPr lang="en-US" dirty="0" smtClean="0"/>
              <a:t>Duration:  	3 months</a:t>
            </a:r>
          </a:p>
          <a:p>
            <a:pPr algn="just">
              <a:buNone/>
            </a:pPr>
            <a:endParaRPr lang="en-US" dirty="0" smtClean="0"/>
          </a:p>
          <a:p>
            <a:pPr algn="just">
              <a:buNone/>
            </a:pPr>
            <a:r>
              <a:rPr lang="en-US" dirty="0" smtClean="0"/>
              <a:t>Description:  	This phase is primarily composed of synthesis, 		integration, contemplation and conversation with 		qualified colleagues / experts around the world.</a:t>
            </a:r>
          </a:p>
          <a:p>
            <a:pPr algn="just">
              <a:buNone/>
            </a:pPr>
            <a:r>
              <a:rPr lang="en-US" dirty="0" smtClean="0"/>
              <a:t>	</a:t>
            </a:r>
          </a:p>
          <a:p>
            <a:pPr algn="just">
              <a:buNone/>
            </a:pPr>
            <a:r>
              <a:rPr lang="en-US" dirty="0" smtClean="0"/>
              <a:t>Deliverable:	An insight that merits further investigation within 		the theme of the overall project mandate.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 - Illumination</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pPr algn="just">
              <a:buNone/>
            </a:pPr>
            <a:r>
              <a:rPr lang="en-US" dirty="0" smtClean="0"/>
              <a:t>Stage:  		3</a:t>
            </a:r>
          </a:p>
          <a:p>
            <a:pPr algn="just">
              <a:buNone/>
            </a:pPr>
            <a:endParaRPr lang="en-US" dirty="0" smtClean="0"/>
          </a:p>
          <a:p>
            <a:pPr algn="just">
              <a:buNone/>
            </a:pPr>
            <a:r>
              <a:rPr lang="en-US" dirty="0" smtClean="0"/>
              <a:t>Duration:  	4 months</a:t>
            </a:r>
          </a:p>
          <a:p>
            <a:pPr algn="just">
              <a:buNone/>
            </a:pPr>
            <a:endParaRPr lang="en-US" dirty="0" smtClean="0"/>
          </a:p>
          <a:p>
            <a:pPr algn="just">
              <a:buNone/>
            </a:pPr>
            <a:r>
              <a:rPr lang="en-US" dirty="0" smtClean="0"/>
              <a:t>Description:  	In this phase, the Project actively undertakes 		the investigation of a specific research question. 		Intensive data generation and collaboration occur.</a:t>
            </a:r>
          </a:p>
          <a:p>
            <a:pPr algn="just">
              <a:buNone/>
            </a:pPr>
            <a:endParaRPr lang="en-US" dirty="0" smtClean="0"/>
          </a:p>
          <a:p>
            <a:pPr algn="just">
              <a:buNone/>
            </a:pPr>
            <a:r>
              <a:rPr lang="en-US" dirty="0" smtClean="0"/>
              <a:t>Deliverable:	An academically valid investigation of the research 		question with an aim to produce new knowledge.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 – Verification / Revision</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Stage:  		4</a:t>
            </a:r>
          </a:p>
          <a:p>
            <a:pPr algn="just">
              <a:buNone/>
            </a:pPr>
            <a:endParaRPr lang="en-US" dirty="0" smtClean="0"/>
          </a:p>
          <a:p>
            <a:pPr algn="just">
              <a:buNone/>
            </a:pPr>
            <a:r>
              <a:rPr lang="en-US" dirty="0" smtClean="0"/>
              <a:t>Duration:  	3 months</a:t>
            </a:r>
          </a:p>
          <a:p>
            <a:pPr algn="just">
              <a:buNone/>
            </a:pPr>
            <a:endParaRPr lang="en-US" dirty="0" smtClean="0"/>
          </a:p>
          <a:p>
            <a:pPr algn="just">
              <a:buNone/>
            </a:pPr>
            <a:r>
              <a:rPr lang="en-US" dirty="0" smtClean="0"/>
              <a:t>Description:  	In this phase, the Project enlists the assistance of 		experts in the field to corroborate findings and 		also support the publication of the new insights.</a:t>
            </a:r>
          </a:p>
          <a:p>
            <a:pPr algn="just">
              <a:buNone/>
            </a:pPr>
            <a:endParaRPr lang="en-US" dirty="0" smtClean="0"/>
          </a:p>
          <a:p>
            <a:pPr algn="just">
              <a:buNone/>
            </a:pPr>
            <a:r>
              <a:rPr lang="en-US" dirty="0" smtClean="0"/>
              <a:t>Deliverable:	A published work that presents the new, validated 		insights in a way that is acceptable to academia.</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Project Plan – GANTT Chart (draft)</a:t>
            </a:r>
            <a:endParaRPr lang="en-US" dirty="0"/>
          </a:p>
        </p:txBody>
      </p:sp>
      <p:pic>
        <p:nvPicPr>
          <p:cNvPr id="8194" name="Picture 2" descr="http://ek121268.files.wordpress.com/2012/07/project-plan.jpg?w=300&amp;h=162"/>
          <p:cNvPicPr>
            <a:picLocks noChangeAspect="1" noChangeArrowheads="1"/>
          </p:cNvPicPr>
          <p:nvPr/>
        </p:nvPicPr>
        <p:blipFill>
          <a:blip r:embed="rId2" cstate="print"/>
          <a:srcRect/>
          <a:stretch>
            <a:fillRect/>
          </a:stretch>
        </p:blipFill>
        <p:spPr bwMode="auto">
          <a:xfrm>
            <a:off x="1456450" y="1480702"/>
            <a:ext cx="6231101" cy="4386698"/>
          </a:xfrm>
          <a:prstGeom prst="rect">
            <a:avLst/>
          </a:prstGeom>
          <a:noFill/>
          <a:ln>
            <a:solidFill>
              <a:schemeClr val="tx1"/>
            </a:solid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Existing Assets</a:t>
            </a:r>
            <a:endParaRPr lang="en-US" dirty="0"/>
          </a:p>
        </p:txBody>
      </p:sp>
      <p:sp>
        <p:nvSpPr>
          <p:cNvPr id="3" name="Content Placeholder 2"/>
          <p:cNvSpPr>
            <a:spLocks noGrp="1"/>
          </p:cNvSpPr>
          <p:nvPr>
            <p:ph idx="1"/>
          </p:nvPr>
        </p:nvSpPr>
        <p:spPr/>
        <p:txBody>
          <a:bodyPr/>
          <a:lstStyle/>
          <a:p>
            <a:pPr algn="just">
              <a:buNone/>
            </a:pPr>
            <a:r>
              <a:rPr lang="en-US" dirty="0" smtClean="0"/>
              <a:t>The following assets are already in place:</a:t>
            </a:r>
          </a:p>
          <a:p>
            <a:pPr algn="just">
              <a:buNone/>
            </a:pPr>
            <a:endParaRPr lang="en-US" dirty="0" smtClean="0"/>
          </a:p>
          <a:p>
            <a:pPr lvl="1" algn="just"/>
            <a:r>
              <a:rPr lang="en-US" dirty="0" smtClean="0"/>
              <a:t>A </a:t>
            </a:r>
            <a:r>
              <a:rPr lang="en-US" b="1" dirty="0" smtClean="0"/>
              <a:t>60+ page DRAFT Research Proposal</a:t>
            </a:r>
            <a:r>
              <a:rPr lang="en-US" dirty="0" smtClean="0"/>
              <a:t> has been written</a:t>
            </a:r>
          </a:p>
          <a:p>
            <a:pPr lvl="1" algn="just"/>
            <a:r>
              <a:rPr lang="en-US" b="1" dirty="0" smtClean="0"/>
              <a:t>20+ international academics</a:t>
            </a:r>
            <a:r>
              <a:rPr lang="en-US" dirty="0" smtClean="0"/>
              <a:t> are advising this project</a:t>
            </a:r>
          </a:p>
          <a:p>
            <a:pPr lvl="1" algn="just"/>
            <a:r>
              <a:rPr lang="en-US" b="1" dirty="0" smtClean="0"/>
              <a:t>100+ research targets </a:t>
            </a:r>
            <a:r>
              <a:rPr lang="en-US" dirty="0" smtClean="0"/>
              <a:t>have already been identified</a:t>
            </a:r>
          </a:p>
          <a:p>
            <a:pPr lvl="1" algn="just">
              <a:buNone/>
            </a:pPr>
            <a:endParaRPr lang="en-US" dirty="0" smtClean="0"/>
          </a:p>
          <a:p>
            <a:pPr lvl="1" algn="just"/>
            <a:r>
              <a:rPr lang="en-US" dirty="0" smtClean="0"/>
              <a:t>A potential </a:t>
            </a:r>
            <a:r>
              <a:rPr lang="en-US" b="1" dirty="0" smtClean="0"/>
              <a:t>University</a:t>
            </a:r>
            <a:r>
              <a:rPr lang="en-US" dirty="0" smtClean="0"/>
              <a:t> has already been identified</a:t>
            </a:r>
          </a:p>
          <a:p>
            <a:pPr lvl="1" algn="just"/>
            <a:r>
              <a:rPr lang="en-US" dirty="0" smtClean="0"/>
              <a:t>A potential </a:t>
            </a:r>
            <a:r>
              <a:rPr lang="en-US" b="1" dirty="0" smtClean="0"/>
              <a:t>Department</a:t>
            </a:r>
            <a:r>
              <a:rPr lang="en-US" dirty="0" smtClean="0"/>
              <a:t> has been contacted</a:t>
            </a:r>
          </a:p>
          <a:p>
            <a:pPr lvl="1" algn="just"/>
            <a:r>
              <a:rPr lang="en-US" dirty="0" smtClean="0"/>
              <a:t>A potential </a:t>
            </a:r>
            <a:r>
              <a:rPr lang="en-US" b="1" dirty="0" smtClean="0"/>
              <a:t>Supervisor</a:t>
            </a:r>
            <a:r>
              <a:rPr lang="en-US" dirty="0" smtClean="0"/>
              <a:t> has been found</a:t>
            </a:r>
          </a:p>
          <a:p>
            <a:pPr lvl="1" algn="just"/>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p14="http://schemas.microsoft.com/office/powerpoint/2010/main" xmlns="" val="3822212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Required Inputs &amp; Expected Outputs</a:t>
            </a:r>
            <a:endParaRPr lang="en-US" dirty="0"/>
          </a:p>
        </p:txBody>
      </p:sp>
      <p:sp>
        <p:nvSpPr>
          <p:cNvPr id="3" name="Content Placeholder 2"/>
          <p:cNvSpPr>
            <a:spLocks noGrp="1"/>
          </p:cNvSpPr>
          <p:nvPr>
            <p:ph idx="1"/>
          </p:nvPr>
        </p:nvSpPr>
        <p:spPr/>
        <p:txBody>
          <a:bodyPr>
            <a:normAutofit/>
          </a:bodyPr>
          <a:lstStyle/>
          <a:p>
            <a:pPr lvl="1"/>
            <a:r>
              <a:rPr lang="en-US" dirty="0" smtClean="0"/>
              <a:t>INPUT:  A project </a:t>
            </a:r>
            <a:r>
              <a:rPr lang="en-US" b="1" dirty="0" smtClean="0"/>
              <a:t>Duration</a:t>
            </a:r>
            <a:r>
              <a:rPr lang="en-US" dirty="0" smtClean="0"/>
              <a:t> of </a:t>
            </a:r>
            <a:r>
              <a:rPr lang="en-US" u="sng" dirty="0" smtClean="0"/>
              <a:t>1 year</a:t>
            </a:r>
          </a:p>
          <a:p>
            <a:pPr lvl="1"/>
            <a:r>
              <a:rPr lang="en-US" dirty="0" smtClean="0"/>
              <a:t>INPUT:  A project </a:t>
            </a:r>
            <a:r>
              <a:rPr lang="en-US" b="1" dirty="0" smtClean="0"/>
              <a:t>Budget</a:t>
            </a:r>
            <a:r>
              <a:rPr lang="en-US" dirty="0" smtClean="0"/>
              <a:t> of about </a:t>
            </a:r>
            <a:r>
              <a:rPr lang="en-US" u="sng" dirty="0" smtClean="0"/>
              <a:t>HKD1M</a:t>
            </a:r>
          </a:p>
          <a:p>
            <a:pPr lvl="1"/>
            <a:r>
              <a:rPr lang="en-US" dirty="0" smtClean="0"/>
              <a:t>INPUT:  A project </a:t>
            </a:r>
            <a:r>
              <a:rPr lang="en-US" b="1" dirty="0" smtClean="0"/>
              <a:t>Subject Group</a:t>
            </a:r>
            <a:r>
              <a:rPr lang="en-US" dirty="0" smtClean="0"/>
              <a:t> of </a:t>
            </a:r>
            <a:r>
              <a:rPr lang="en-US" u="sng" dirty="0" smtClean="0"/>
              <a:t>100+ Institutions</a:t>
            </a:r>
          </a:p>
          <a:p>
            <a:pPr lvl="1"/>
            <a:r>
              <a:rPr lang="en-US" dirty="0" smtClean="0"/>
              <a:t>INPUT:  A project </a:t>
            </a:r>
            <a:r>
              <a:rPr lang="en-US" b="1" dirty="0" smtClean="0"/>
              <a:t>Project Staffing</a:t>
            </a:r>
            <a:r>
              <a:rPr lang="en-US" dirty="0" smtClean="0"/>
              <a:t> of around </a:t>
            </a:r>
            <a:r>
              <a:rPr lang="en-US" u="sng" dirty="0" smtClean="0"/>
              <a:t>3 people</a:t>
            </a:r>
          </a:p>
          <a:p>
            <a:pPr lvl="1"/>
            <a:endParaRPr lang="en-US" dirty="0" smtClean="0"/>
          </a:p>
          <a:p>
            <a:pPr lvl="1"/>
            <a:r>
              <a:rPr lang="en-US" dirty="0" smtClean="0"/>
              <a:t>OUTPUT:  </a:t>
            </a:r>
            <a:r>
              <a:rPr lang="en-US" b="1" dirty="0" smtClean="0"/>
              <a:t>Four (4) Tangible Deliverables</a:t>
            </a:r>
            <a:r>
              <a:rPr lang="en-US" dirty="0" smtClean="0"/>
              <a:t> comprised of:</a:t>
            </a:r>
          </a:p>
          <a:p>
            <a:pPr marL="1371600" lvl="2" indent="-457200">
              <a:buFont typeface="+mj-lt"/>
              <a:buAutoNum type="arabicPeriod"/>
            </a:pPr>
            <a:r>
              <a:rPr lang="en-US" dirty="0" smtClean="0"/>
              <a:t>A 100-page book featuring a </a:t>
            </a:r>
            <a:r>
              <a:rPr lang="en-US" u="sng" dirty="0" smtClean="0"/>
              <a:t>validated theory</a:t>
            </a:r>
          </a:p>
          <a:p>
            <a:pPr marL="1371600" lvl="2" indent="-457200">
              <a:buFont typeface="+mj-lt"/>
              <a:buAutoNum type="arabicPeriod"/>
            </a:pPr>
            <a:r>
              <a:rPr lang="en-US" dirty="0" smtClean="0"/>
              <a:t>A roster of understandable, feasible </a:t>
            </a:r>
            <a:r>
              <a:rPr lang="en-US" u="sng" dirty="0" smtClean="0"/>
              <a:t>archetypes</a:t>
            </a:r>
          </a:p>
          <a:p>
            <a:pPr marL="1371600" lvl="2" indent="-457200">
              <a:buFont typeface="+mj-lt"/>
              <a:buAutoNum type="arabicPeriod"/>
            </a:pPr>
            <a:r>
              <a:rPr lang="en-US" dirty="0" smtClean="0"/>
              <a:t>A comprehensive, accessible </a:t>
            </a:r>
            <a:r>
              <a:rPr lang="en-US" u="sng" dirty="0" smtClean="0"/>
              <a:t>educational program</a:t>
            </a:r>
          </a:p>
          <a:p>
            <a:pPr marL="1371600" lvl="2" indent="-457200">
              <a:buFont typeface="+mj-lt"/>
              <a:buAutoNum type="arabicPeriod"/>
            </a:pPr>
            <a:r>
              <a:rPr lang="en-US" dirty="0" smtClean="0"/>
              <a:t>An ecosystem of </a:t>
            </a:r>
            <a:r>
              <a:rPr lang="en-US" u="sng" dirty="0" smtClean="0"/>
              <a:t>educators</a:t>
            </a:r>
            <a:r>
              <a:rPr lang="en-US" dirty="0" smtClean="0"/>
              <a:t>, </a:t>
            </a:r>
            <a:r>
              <a:rPr lang="en-US" u="sng" dirty="0" smtClean="0"/>
              <a:t>facilitators</a:t>
            </a:r>
            <a:r>
              <a:rPr lang="en-US" dirty="0" smtClean="0"/>
              <a:t> and </a:t>
            </a:r>
            <a:r>
              <a:rPr lang="en-US" u="sng" dirty="0" smtClean="0"/>
              <a:t>experts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 and Summary</a:t>
            </a:r>
            <a:endParaRPr lang="en-US" dirty="0"/>
          </a:p>
        </p:txBody>
      </p:sp>
      <p:sp>
        <p:nvSpPr>
          <p:cNvPr id="3" name="Content Placeholder 2"/>
          <p:cNvSpPr>
            <a:spLocks noGrp="1"/>
          </p:cNvSpPr>
          <p:nvPr>
            <p:ph idx="1"/>
          </p:nvPr>
        </p:nvSpPr>
        <p:spPr>
          <a:xfrm>
            <a:off x="228600" y="1600200"/>
            <a:ext cx="8686800" cy="4724400"/>
          </a:xfrm>
        </p:spPr>
        <p:txBody>
          <a:bodyPr>
            <a:normAutofit lnSpcReduction="10000"/>
          </a:bodyPr>
          <a:lstStyle/>
          <a:p>
            <a:pPr marL="463550" lvl="1" indent="-6350" algn="just">
              <a:buNone/>
            </a:pPr>
            <a:r>
              <a:rPr lang="en-US" dirty="0" smtClean="0"/>
              <a:t>This Project is designed to provide a </a:t>
            </a:r>
            <a:r>
              <a:rPr lang="en-US" u="sng" dirty="0" smtClean="0"/>
              <a:t>double benefit</a:t>
            </a:r>
            <a:r>
              <a:rPr lang="en-US" dirty="0" smtClean="0"/>
              <a:t> to society:</a:t>
            </a:r>
          </a:p>
          <a:p>
            <a:pPr marL="463550" lvl="1" indent="-6350" algn="just">
              <a:buNone/>
            </a:pPr>
            <a:r>
              <a:rPr lang="en-US" dirty="0" smtClean="0"/>
              <a:t>  </a:t>
            </a:r>
          </a:p>
          <a:p>
            <a:pPr marL="914400" lvl="1" indent="-457200" algn="just">
              <a:buAutoNum type="arabicParenBoth"/>
            </a:pPr>
            <a:r>
              <a:rPr lang="en-US" dirty="0" smtClean="0"/>
              <a:t>Institutions will receive a validated methodology and support to implement “creativity-friendly” workplaces.  This will enable them to generate and capture more creativity than their (currently) inadequate creative strategies do now.</a:t>
            </a:r>
          </a:p>
          <a:p>
            <a:pPr marL="914400" lvl="1" indent="-457200" algn="just">
              <a:buAutoNum type="arabicParenBoth"/>
            </a:pPr>
            <a:endParaRPr lang="en-US" dirty="0" smtClean="0"/>
          </a:p>
          <a:p>
            <a:pPr marL="914400" lvl="1" indent="-457200" algn="just">
              <a:buAutoNum type="arabicParenBoth"/>
            </a:pPr>
            <a:r>
              <a:rPr lang="en-US" dirty="0" smtClean="0"/>
              <a:t>Staff will be enabled to release their creative urges in a sustainable and structured way.  This will improve their quality of life and reduce frustration. It will also enhance the career prospects of workers whose creative talents would have otherwise been ignored.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for Support</a:t>
            </a:r>
            <a:endParaRPr lang="en-US" dirty="0"/>
          </a:p>
        </p:txBody>
      </p:sp>
      <p:sp>
        <p:nvSpPr>
          <p:cNvPr id="3" name="Content Placeholder 2"/>
          <p:cNvSpPr>
            <a:spLocks noGrp="1"/>
          </p:cNvSpPr>
          <p:nvPr>
            <p:ph idx="1"/>
          </p:nvPr>
        </p:nvSpPr>
        <p:spPr/>
        <p:txBody>
          <a:bodyPr>
            <a:normAutofit lnSpcReduction="10000"/>
          </a:bodyPr>
          <a:lstStyle/>
          <a:p>
            <a:pPr marL="0" lvl="1" indent="0" algn="just">
              <a:buNone/>
            </a:pPr>
            <a:r>
              <a:rPr lang="en-US" dirty="0" smtClean="0"/>
              <a:t>If anyone viewing this presentation is in a position to offer assistance to propel this project forward, I would be very happy to hear from you!  I am looking for the following input:</a:t>
            </a:r>
          </a:p>
          <a:p>
            <a:pPr marL="0" indent="0" algn="just">
              <a:buNone/>
            </a:pPr>
            <a:endParaRPr lang="en-US" dirty="0" smtClean="0"/>
          </a:p>
          <a:p>
            <a:pPr marL="400050" lvl="1" indent="0" algn="just"/>
            <a:r>
              <a:rPr lang="en-US" dirty="0" smtClean="0"/>
              <a:t> Feedback &amp; Input</a:t>
            </a:r>
          </a:p>
          <a:p>
            <a:pPr marL="400050" lvl="1" indent="0" algn="just"/>
            <a:r>
              <a:rPr lang="en-US" dirty="0" smtClean="0"/>
              <a:t> Constructive Criticism</a:t>
            </a:r>
          </a:p>
          <a:p>
            <a:pPr marL="400050" lvl="1" indent="0" algn="just"/>
            <a:r>
              <a:rPr lang="en-US" dirty="0" smtClean="0"/>
              <a:t>Related Research Findings</a:t>
            </a:r>
          </a:p>
          <a:p>
            <a:pPr marL="400050" lvl="1" indent="0" algn="just"/>
            <a:r>
              <a:rPr lang="en-US" dirty="0" smtClean="0"/>
              <a:t> Relevant Contacts or Experience</a:t>
            </a:r>
          </a:p>
          <a:p>
            <a:pPr marL="400050" lvl="1" indent="0" algn="just"/>
            <a:r>
              <a:rPr lang="en-US" dirty="0" smtClean="0"/>
              <a:t> Any other means of furthering this project</a:t>
            </a:r>
          </a:p>
          <a:p>
            <a:pPr marL="4763" lvl="1" indent="0" algn="just">
              <a:buNone/>
            </a:pPr>
            <a:endParaRPr lang="en-US" dirty="0" smtClean="0"/>
          </a:p>
          <a:p>
            <a:pPr marL="4763" lvl="1" indent="0" algn="just">
              <a:buNone/>
            </a:pPr>
            <a:r>
              <a:rPr lang="en-US" dirty="0" smtClean="0"/>
              <a:t>Please contact me at  </a:t>
            </a:r>
            <a:r>
              <a:rPr lang="en-US" b="1" dirty="0" smtClean="0"/>
              <a:t>polyusd5953@gmail.com</a:t>
            </a:r>
          </a:p>
          <a:p>
            <a:pPr marL="4763" lvl="1" indent="0" algn="just">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p14="http://schemas.microsoft.com/office/powerpoint/2010/main" xmlns="" val="382221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Giving a Project Presentation</a:t>
            </a:r>
            <a:endParaRPr lang="en-US" b="1" dirty="0">
              <a:solidFill>
                <a:srgbClr val="FF0000"/>
              </a:solidFill>
            </a:endParaRPr>
          </a:p>
        </p:txBody>
      </p:sp>
      <p:sp>
        <p:nvSpPr>
          <p:cNvPr id="3" name="Subtitle 2"/>
          <p:cNvSpPr>
            <a:spLocks noGrp="1"/>
          </p:cNvSpPr>
          <p:nvPr>
            <p:ph type="subTitle" idx="1"/>
          </p:nvPr>
        </p:nvSpPr>
        <p:spPr/>
        <p:txBody>
          <a:bodyPr>
            <a:normAutofit/>
          </a:bodyPr>
          <a:lstStyle/>
          <a:p>
            <a:r>
              <a:rPr lang="en-US" b="1" dirty="0" smtClean="0">
                <a:solidFill>
                  <a:srgbClr val="FF0000"/>
                </a:solidFill>
              </a:rPr>
              <a:t>Improving Ideas by </a:t>
            </a:r>
          </a:p>
          <a:p>
            <a:r>
              <a:rPr lang="en-US" b="1" dirty="0" smtClean="0">
                <a:solidFill>
                  <a:srgbClr val="FF0000"/>
                </a:solidFill>
              </a:rPr>
              <a:t>Exposing them to Scrutiny in a </a:t>
            </a:r>
          </a:p>
          <a:p>
            <a:r>
              <a:rPr lang="en-US" b="1" dirty="0" smtClean="0">
                <a:solidFill>
                  <a:srgbClr val="FF0000"/>
                </a:solidFill>
              </a:rPr>
              <a:t>Friendly, Structured &amp; Constructive Environment</a:t>
            </a:r>
            <a:endParaRPr lang="en-US"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Do We Give Presentations?</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smtClean="0"/>
              <a:t>There are many important reasons why we formally present our ideas to other people in public.  Here are just a few:</a:t>
            </a:r>
          </a:p>
          <a:p>
            <a:pPr lvl="1" algn="just"/>
            <a:endParaRPr lang="en-US" dirty="0" smtClean="0"/>
          </a:p>
          <a:p>
            <a:pPr lvl="1" algn="just"/>
            <a:r>
              <a:rPr lang="en-US" dirty="0" smtClean="0"/>
              <a:t>It forces us to concentrate on and focus our concept(s)</a:t>
            </a:r>
          </a:p>
          <a:p>
            <a:pPr lvl="1" algn="just"/>
            <a:r>
              <a:rPr lang="en-US" dirty="0" smtClean="0"/>
              <a:t>It prevents procrastination by giving us a deadline</a:t>
            </a:r>
          </a:p>
          <a:p>
            <a:pPr lvl="1" algn="just"/>
            <a:r>
              <a:rPr lang="en-US" dirty="0" smtClean="0"/>
              <a:t>It helps to us to structure what we desire to do</a:t>
            </a:r>
          </a:p>
          <a:p>
            <a:pPr lvl="1" algn="just"/>
            <a:r>
              <a:rPr lang="en-US" dirty="0" smtClean="0"/>
              <a:t>It gives us valuable exposure and momentum</a:t>
            </a:r>
          </a:p>
          <a:p>
            <a:pPr lvl="1" algn="just"/>
            <a:r>
              <a:rPr lang="en-US" dirty="0" smtClean="0"/>
              <a:t>It solicits advice and assistance from others</a:t>
            </a:r>
          </a:p>
          <a:p>
            <a:pPr lvl="1" algn="just"/>
            <a:r>
              <a:rPr lang="en-US" dirty="0" smtClean="0"/>
              <a:t>It provides a valuable chance to practice</a:t>
            </a:r>
          </a:p>
          <a:p>
            <a:pPr lvl="1" algn="just"/>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Presentation – Pick a Target</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Be sure to declare who the intended </a:t>
            </a:r>
            <a:r>
              <a:rPr lang="en-US" b="1" dirty="0" smtClean="0"/>
              <a:t>target</a:t>
            </a:r>
            <a:r>
              <a:rPr lang="en-US" dirty="0" smtClean="0"/>
              <a:t> of your presentation is so the audience can approach it with the “right frame of mind”.  Some popular targets are:</a:t>
            </a:r>
          </a:p>
          <a:p>
            <a:pPr marL="0" indent="0" algn="just">
              <a:buNone/>
            </a:pPr>
            <a:endParaRPr lang="en-US" dirty="0" smtClean="0"/>
          </a:p>
          <a:p>
            <a:pPr lvl="1" algn="just"/>
            <a:r>
              <a:rPr lang="en-US" dirty="0" smtClean="0"/>
              <a:t>A Government Department Representative</a:t>
            </a:r>
          </a:p>
          <a:p>
            <a:pPr lvl="1" algn="just"/>
            <a:r>
              <a:rPr lang="en-US" dirty="0" smtClean="0"/>
              <a:t>A Venture Capital Company Investor</a:t>
            </a:r>
          </a:p>
          <a:p>
            <a:pPr lvl="1" algn="just"/>
            <a:r>
              <a:rPr lang="en-US" dirty="0" smtClean="0"/>
              <a:t>An Academic Board or Committee</a:t>
            </a:r>
          </a:p>
          <a:p>
            <a:pPr lvl="1" algn="just"/>
            <a:r>
              <a:rPr lang="en-US" dirty="0" smtClean="0"/>
              <a:t>A Social Group or Club</a:t>
            </a:r>
          </a:p>
          <a:p>
            <a:pPr lvl="1" algn="just"/>
            <a:r>
              <a:rPr lang="en-US" dirty="0" smtClean="0"/>
              <a:t>A Supervisor</a:t>
            </a:r>
          </a:p>
          <a:p>
            <a:pPr lvl="1" algn="just"/>
            <a:endParaRPr lang="en-US" dirty="0" smtClean="0"/>
          </a:p>
          <a:p>
            <a:pPr lvl="1" algn="just">
              <a:buNone/>
            </a:pPr>
            <a:r>
              <a:rPr lang="en-US" u="sng" dirty="0" smtClean="0"/>
              <a:t>Pick any authority you want – just be sure to </a:t>
            </a:r>
            <a:r>
              <a:rPr lang="en-US" b="1" u="sng" dirty="0" smtClean="0"/>
              <a:t>declare</a:t>
            </a:r>
            <a:r>
              <a:rPr lang="en-US" u="sng" dirty="0" smtClean="0"/>
              <a:t> them</a:t>
            </a:r>
            <a:endParaRPr lang="en-US"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Presentation – General Format A</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marL="0" indent="0" algn="just">
              <a:buNone/>
            </a:pPr>
            <a:r>
              <a:rPr lang="en-US" dirty="0" smtClean="0"/>
              <a:t>Your presentation should be about TEN (</a:t>
            </a:r>
            <a:r>
              <a:rPr lang="en-US" u="sng" dirty="0" smtClean="0"/>
              <a:t>10)</a:t>
            </a:r>
            <a:r>
              <a:rPr lang="en-US" dirty="0" smtClean="0"/>
              <a:t> to TWELVE (12) minutes long, and it needs to cover these information clusters:</a:t>
            </a:r>
          </a:p>
          <a:p>
            <a:pPr marL="857250" lvl="1" indent="-457200" algn="just">
              <a:buNone/>
            </a:pPr>
            <a:endParaRPr lang="en-US" b="1" dirty="0" smtClean="0"/>
          </a:p>
          <a:p>
            <a:pPr marL="0" lvl="1" indent="0" algn="just">
              <a:buNone/>
            </a:pPr>
            <a:r>
              <a:rPr lang="en-US" b="1" u="sng" dirty="0" smtClean="0"/>
              <a:t>Qualitative:</a:t>
            </a:r>
            <a:r>
              <a:rPr lang="en-US" dirty="0" smtClean="0"/>
              <a:t>  Talk about “the problem” that your project solves. Talk about how it makes you feel.  Talk about why it exists.  Talk about its impact on us?  Tell us what you propose to do about it.  Explain why the time to do this project is now.</a:t>
            </a:r>
          </a:p>
          <a:p>
            <a:pPr marL="0" lvl="1" indent="0" algn="just">
              <a:buNone/>
            </a:pPr>
            <a:endParaRPr lang="en-US" dirty="0" smtClean="0"/>
          </a:p>
          <a:p>
            <a:pPr marL="0" lvl="1" indent="0" algn="just">
              <a:buNone/>
            </a:pPr>
            <a:r>
              <a:rPr lang="en-US" b="1" u="sng" dirty="0" smtClean="0"/>
              <a:t>Quantitative:</a:t>
            </a:r>
            <a:r>
              <a:rPr lang="en-US" dirty="0" smtClean="0"/>
              <a:t>  Talk about specifics of “the problem” and also your solution to it.  Use highly structured information, models, numbers and other type of measurable and visual data.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Presentation – General Format B</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marL="403225" lvl="1" indent="-3175" algn="just">
              <a:buNone/>
            </a:pPr>
            <a:r>
              <a:rPr lang="en-US" b="1" u="sng" dirty="0" smtClean="0"/>
              <a:t>Additional &amp; Supporting:</a:t>
            </a:r>
            <a:r>
              <a:rPr lang="en-US" dirty="0" smtClean="0"/>
              <a:t>  Provide any information that further supports your proposal. Showcase and demonstrate any already existing work or partial solution(s).</a:t>
            </a:r>
          </a:p>
          <a:p>
            <a:pPr marL="403225" lvl="1" indent="-3175" algn="just">
              <a:buAutoNum type="arabicPeriod" startAt="3"/>
            </a:pPr>
            <a:endParaRPr lang="en-US" dirty="0" smtClean="0"/>
          </a:p>
          <a:p>
            <a:pPr marL="403225" lvl="1" indent="-3175" algn="just">
              <a:buNone/>
            </a:pPr>
            <a:r>
              <a:rPr lang="en-US" b="1" u="sng" dirty="0" smtClean="0"/>
              <a:t>Summary &amp; Conclusion:</a:t>
            </a:r>
            <a:r>
              <a:rPr lang="en-US" dirty="0" smtClean="0"/>
              <a:t>   Tie everything together to generate a feeling of confidence in the viewer toward your proposed </a:t>
            </a:r>
            <a:r>
              <a:rPr lang="en-US" u="sng" dirty="0" smtClean="0"/>
              <a:t>outcome</a:t>
            </a:r>
            <a:r>
              <a:rPr lang="en-US" dirty="0" smtClean="0"/>
              <a:t> and that your </a:t>
            </a:r>
            <a:r>
              <a:rPr lang="en-US" u="sng" dirty="0" smtClean="0"/>
              <a:t>deliverable</a:t>
            </a:r>
            <a:r>
              <a:rPr lang="en-US" dirty="0" smtClean="0"/>
              <a:t> can achieve it.</a:t>
            </a:r>
          </a:p>
          <a:p>
            <a:pPr marL="403225" lvl="1" indent="-3175" algn="just">
              <a:buNone/>
            </a:pPr>
            <a:endParaRPr lang="en-US" dirty="0" smtClean="0"/>
          </a:p>
          <a:p>
            <a:pPr marL="403225" lvl="1" indent="-3175" algn="just">
              <a:buNone/>
            </a:pPr>
            <a:r>
              <a:rPr lang="en-US" b="1" u="sng" dirty="0" smtClean="0"/>
              <a:t>Solicitation:</a:t>
            </a:r>
            <a:r>
              <a:rPr lang="en-US" dirty="0" smtClean="0"/>
              <a:t>   Issue a sincere appeal for </a:t>
            </a:r>
            <a:r>
              <a:rPr lang="en-US" u="sng" dirty="0" smtClean="0"/>
              <a:t>assistance</a:t>
            </a:r>
            <a:r>
              <a:rPr lang="en-US" dirty="0" smtClean="0"/>
              <a:t> from your audience to enable you to complete the project.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Example Presentation</a:t>
            </a:r>
            <a:endParaRPr lang="en-US" b="1" dirty="0">
              <a:solidFill>
                <a:srgbClr val="FF0000"/>
              </a:solidFill>
            </a:endParaRPr>
          </a:p>
        </p:txBody>
      </p:sp>
      <p:sp>
        <p:nvSpPr>
          <p:cNvPr id="3" name="Subtitle 2"/>
          <p:cNvSpPr>
            <a:spLocks noGrp="1"/>
          </p:cNvSpPr>
          <p:nvPr>
            <p:ph type="subTitle" idx="1"/>
          </p:nvPr>
        </p:nvSpPr>
        <p:spPr/>
        <p:txBody>
          <a:bodyPr/>
          <a:lstStyle/>
          <a:p>
            <a:r>
              <a:rPr lang="en-US" b="1" dirty="0" smtClean="0">
                <a:solidFill>
                  <a:srgbClr val="FF0000"/>
                </a:solidFill>
              </a:rPr>
              <a:t>Example Research </a:t>
            </a:r>
            <a:r>
              <a:rPr lang="en-US" b="1" dirty="0" smtClean="0">
                <a:solidFill>
                  <a:srgbClr val="FF0000"/>
                </a:solidFill>
              </a:rPr>
              <a:t>Project Proposal</a:t>
            </a:r>
            <a:endParaRPr lang="en-US"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23797</TotalTime>
  <Words>882</Words>
  <Application>Microsoft Office PowerPoint</Application>
  <PresentationFormat>On-screen Show (4:3)</PresentationFormat>
  <Paragraphs>147</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SD5953   Successful Project Management   Giving a Project Presentation</vt:lpstr>
      <vt:lpstr>Slide 2</vt:lpstr>
      <vt:lpstr>Slide 3</vt:lpstr>
      <vt:lpstr>Giving a Project Presentation</vt:lpstr>
      <vt:lpstr>Why Do We Give Presentations?</vt:lpstr>
      <vt:lpstr>Presentation – Pick a Target</vt:lpstr>
      <vt:lpstr>Presentation – General Format A</vt:lpstr>
      <vt:lpstr>Presentation – General Format B</vt:lpstr>
      <vt:lpstr>Example Presentation</vt:lpstr>
      <vt:lpstr>Slide 10</vt:lpstr>
      <vt:lpstr>Intended Audience</vt:lpstr>
      <vt:lpstr>Overview</vt:lpstr>
      <vt:lpstr>Project Plan – Phases</vt:lpstr>
      <vt:lpstr>Project Plan - Preparation</vt:lpstr>
      <vt:lpstr>Project Plan - Incubation</vt:lpstr>
      <vt:lpstr>Project Plan - Illumination</vt:lpstr>
      <vt:lpstr>Project Plan – Verification / Revision</vt:lpstr>
      <vt:lpstr>Project Plan – GANTT Chart (draft)</vt:lpstr>
      <vt:lpstr>Existing Assets</vt:lpstr>
      <vt:lpstr>Required Inputs &amp; Expected Outputs</vt:lpstr>
      <vt:lpstr>Conclusion and Summary</vt:lpstr>
      <vt:lpstr>Call for Support</vt:lpstr>
      <vt:lpstr>Questions?</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Giving a Project Presentation</dc:title>
  <dc:subject>SD5953 -  Successful Project Management</dc:subject>
  <dc:creator>Graham R. Leach</dc:creator>
  <cp:lastModifiedBy>Graham</cp:lastModifiedBy>
  <cp:revision>887</cp:revision>
  <dcterms:created xsi:type="dcterms:W3CDTF">2011-12-17T09:03:07Z</dcterms:created>
  <dcterms:modified xsi:type="dcterms:W3CDTF">2019-03-03T08:09:56Z</dcterms:modified>
</cp:coreProperties>
</file>