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3" r:id="rId2"/>
    <p:sldId id="294" r:id="rId3"/>
    <p:sldId id="297" r:id="rId4"/>
    <p:sldId id="401" r:id="rId5"/>
    <p:sldId id="405" r:id="rId6"/>
    <p:sldId id="407" r:id="rId7"/>
    <p:sldId id="384" r:id="rId8"/>
    <p:sldId id="373" r:id="rId9"/>
    <p:sldId id="372" r:id="rId10"/>
    <p:sldId id="371" r:id="rId11"/>
    <p:sldId id="380" r:id="rId12"/>
    <p:sldId id="400" r:id="rId13"/>
    <p:sldId id="377" r:id="rId14"/>
    <p:sldId id="36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92087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5187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247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6063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2145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81010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124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6970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2278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96109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183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735B1-7282-48DA-9465-4EDD79E90AAC}" type="datetimeFigureOut">
              <a:rPr lang="en-US" smtClean="0"/>
              <a:pPr/>
              <a:t>2019-03-03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2F5A1-AD0E-4C6D-9194-AEE49E2FA9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SD5953:  Successful Project Management –  REVIEW 05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2" descr="http://www.polyu.edu.hk/cpa/polyu/templates/polyu/images/logo_polyu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581400" y="6324600"/>
            <a:ext cx="2022476" cy="4667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463976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76651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itchFamily="34" charset="0"/>
                <a:cs typeface="Arial" pitchFamily="34" charset="0"/>
              </a:rPr>
              <a:t>SD5953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Successful Project Management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REVIEW 05</a:t>
            </a:r>
            <a:endParaRPr lang="en-US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4114800"/>
            <a:ext cx="9144000" cy="1371600"/>
          </a:xfrm>
        </p:spPr>
        <p:txBody>
          <a:bodyPr/>
          <a:lstStyle/>
          <a:p>
            <a:r>
              <a:rPr lang="en-US" dirty="0" smtClean="0"/>
              <a:t>School of Design</a:t>
            </a:r>
          </a:p>
          <a:p>
            <a:r>
              <a:rPr lang="en-US" dirty="0" smtClean="0"/>
              <a:t>The Polytechnic University of Hong Kong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Cases - Part 1 (Start &amp; Finish)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399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Only the Start and Finish events may be missing a Predecessor or a Successor, respectively.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Technically speaking, they are not tasks.  They are notations.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1150" y="3571875"/>
            <a:ext cx="5981700" cy="2371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Cases - Part 2 (Summary Tasks)</a:t>
            </a:r>
            <a:endParaRPr lang="en-US" dirty="0"/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6863" y="3554589"/>
            <a:ext cx="60102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76399"/>
          </a:xfrm>
        </p:spPr>
        <p:txBody>
          <a:bodyPr>
            <a:noAutofit/>
          </a:bodyPr>
          <a:lstStyle/>
          <a:p>
            <a:pPr algn="just"/>
            <a:r>
              <a:rPr lang="en-US" dirty="0" smtClean="0"/>
              <a:t>Summary Tasks (or Work Packages) are used to organize tasks into “chains of tasks” that can be assigned on a macro basis. 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Technically speaking, they are not tasks.  They are notations.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Danger:  Dangling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0999"/>
          </a:xfrm>
        </p:spPr>
        <p:txBody>
          <a:bodyPr>
            <a:normAutofit/>
          </a:bodyPr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A dangling task is a task which has no successor.  Only the SCOPE is allowed to have no successor, so you can think of a dangling task as an unintentional “dead end” in the project.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Dangling tasks negatively impact the ability of MS-PROJECT to work properly because it looks to the software like there are two “ends” to the project, which is technically impossible.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Find Dangling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Dangling Tasks can be hard to spot in the default view, so the easiest way to find them is to switch to the </a:t>
            </a:r>
            <a:r>
              <a:rPr lang="en-US" u="sng" dirty="0" smtClean="0"/>
              <a:t>network diagram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590800"/>
            <a:ext cx="4267200" cy="2962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33400" y="5802868"/>
            <a:ext cx="800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VIEW | NETWORK DIAGRAM</a:t>
            </a:r>
            <a:endParaRPr lang="en-US" sz="12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219200" y="2057400"/>
            <a:ext cx="6781800" cy="2743200"/>
          </a:xfrm>
          <a:prstGeom prst="rect">
            <a:avLst/>
          </a:prstGeom>
          <a:ln w="254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IMPORTANT</a:t>
            </a:r>
          </a:p>
          <a:p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600" dirty="0" smtClean="0"/>
              <a:t>Please sit with the members </a:t>
            </a:r>
          </a:p>
          <a:p>
            <a:r>
              <a:rPr lang="en-US" sz="3600" dirty="0" smtClean="0"/>
              <a:t>of your final group project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822212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267200"/>
            <a:ext cx="9144000" cy="1828800"/>
          </a:xfrm>
        </p:spPr>
        <p:txBody>
          <a:bodyPr>
            <a:noAutofit/>
          </a:bodyPr>
          <a:lstStyle/>
          <a:p>
            <a:endParaRPr lang="en-US" sz="900" dirty="0" smtClean="0">
              <a:solidFill>
                <a:schemeClr val="tx1"/>
              </a:solidFill>
            </a:endParaRPr>
          </a:p>
          <a:p>
            <a:r>
              <a:rPr lang="en-US" smtClean="0">
                <a:solidFill>
                  <a:schemeClr val="tx1"/>
                </a:solidFill>
              </a:rPr>
              <a:t>polyusd5953@gmail.com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Graham Leach, Instructor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3352800" y="1600198"/>
            <a:ext cx="2514600" cy="2743202"/>
            <a:chOff x="1295400" y="2342354"/>
            <a:chExt cx="2514600" cy="2743202"/>
          </a:xfrm>
        </p:grpSpPr>
        <p:pic>
          <p:nvPicPr>
            <p:cNvPr id="4" name="Content Placeholder 4" descr="GrahamLeachProfilePicLarge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371599" y="2342354"/>
              <a:ext cx="2286001" cy="2286001"/>
            </a:xfrm>
            <a:prstGeom prst="rect">
              <a:avLst/>
            </a:prstGeom>
          </p:spPr>
        </p:pic>
        <p:sp>
          <p:nvSpPr>
            <p:cNvPr id="6" name="Content Placeholder 3"/>
            <p:cNvSpPr txBox="1">
              <a:spLocks/>
            </p:cNvSpPr>
            <p:nvPr/>
          </p:nvSpPr>
          <p:spPr>
            <a:xfrm>
              <a:off x="1295400" y="4628357"/>
              <a:ext cx="2514600" cy="45719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www.graham-leach.com</a:t>
              </a:r>
              <a:endPara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3822212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Wikipedia - Work Breakdown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5425" indent="-225425" algn="just"/>
            <a:r>
              <a:rPr lang="en-US" dirty="0" smtClean="0"/>
              <a:t>A Work Breakdown Structure (WBS) is a deliverable-oriented decomposition of the elements of a project into ever smaller components. It is used to group and relate the elements that compose a project to reveal underlying relations.</a:t>
            </a:r>
          </a:p>
          <a:p>
            <a:pPr marL="225425" indent="-225425" algn="just"/>
            <a:endParaRPr lang="en-US" dirty="0" smtClean="0"/>
          </a:p>
          <a:p>
            <a:pPr marL="225425" indent="-225425" algn="just"/>
            <a:r>
              <a:rPr lang="en-US" dirty="0" smtClean="0"/>
              <a:t>The WBS helps to provide a framework for further Project Management related work, like cost estimating, schedule development, structuring, sequencing and project control.</a:t>
            </a:r>
          </a:p>
          <a:p>
            <a:pPr marL="225425" indent="-225425" algn="just"/>
            <a:endParaRPr lang="en-US" dirty="0" smtClean="0"/>
          </a:p>
          <a:p>
            <a:pPr marL="225425" indent="-225425" algn="just"/>
            <a:r>
              <a:rPr lang="en-US" dirty="0" smtClean="0"/>
              <a:t>A WBS element may be related to a product, data or a service.  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57912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b="1" dirty="0" smtClean="0"/>
              <a:t>http://en.wikipedia.org/wiki/Work_breakdown_structure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WBS Element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Four attributes common to every WBS element are:</a:t>
            </a:r>
          </a:p>
          <a:p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   It directly relates to the </a:t>
            </a:r>
            <a:r>
              <a:rPr lang="en-US" b="1" dirty="0" smtClean="0"/>
              <a:t>Scope</a:t>
            </a:r>
            <a:r>
              <a:rPr lang="en-US" dirty="0" smtClean="0"/>
              <a:t> of the project.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   It falls between the </a:t>
            </a:r>
            <a:r>
              <a:rPr lang="en-US" b="1" dirty="0" smtClean="0"/>
              <a:t>Start</a:t>
            </a:r>
            <a:r>
              <a:rPr lang="en-US" dirty="0" smtClean="0"/>
              <a:t> and </a:t>
            </a:r>
            <a:r>
              <a:rPr lang="en-US" b="1" dirty="0" smtClean="0"/>
              <a:t>End</a:t>
            </a:r>
            <a:r>
              <a:rPr lang="en-US" dirty="0" smtClean="0"/>
              <a:t> time of the project.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   It is paid for from the </a:t>
            </a:r>
            <a:r>
              <a:rPr lang="en-US" b="1" dirty="0" smtClean="0"/>
              <a:t>Budget</a:t>
            </a:r>
            <a:r>
              <a:rPr lang="en-US" dirty="0" smtClean="0"/>
              <a:t> of the project.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    It utilizes the </a:t>
            </a:r>
            <a:r>
              <a:rPr lang="en-US" b="1" dirty="0" smtClean="0"/>
              <a:t>Resources </a:t>
            </a:r>
            <a:r>
              <a:rPr lang="en-US" dirty="0" smtClean="0"/>
              <a:t>assigned to the project.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57912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b="1" dirty="0" smtClean="0"/>
              <a:t>http://en.wikipedia.org/wiki/Work_breakdown_structure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WBS Organizes </a:t>
            </a:r>
            <a:r>
              <a:rPr lang="en-US" u="sng" dirty="0" smtClean="0"/>
              <a:t>Work Packages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smtClean="0"/>
              <a:t>A </a:t>
            </a:r>
            <a:r>
              <a:rPr lang="en-US" b="1" dirty="0" smtClean="0"/>
              <a:t>Work Package</a:t>
            </a:r>
            <a:r>
              <a:rPr lang="en-US" dirty="0" smtClean="0"/>
              <a:t> exists at the lowest level of a project, at the ATOMIC level. ATOMIC tasks cannot be further decomposed.  They live inside the WBS deliverable network “boxes”.  They must be:</a:t>
            </a:r>
          </a:p>
          <a:p>
            <a:pPr algn="just">
              <a:buNone/>
            </a:pPr>
            <a:endParaRPr lang="en-US" dirty="0" smtClean="0"/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In accordance with the WBS “Sanity Checks”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Capable of producing a measurable deliverable</a:t>
            </a:r>
          </a:p>
          <a:p>
            <a:pPr lvl="1" algn="just">
              <a:buFont typeface="Arial" pitchFamily="34" charset="0"/>
              <a:buChar char="•"/>
            </a:pPr>
            <a:r>
              <a:rPr lang="en-US" dirty="0" smtClean="0"/>
              <a:t>Able to be realistically and confidently estimated</a:t>
            </a:r>
          </a:p>
          <a:p>
            <a:pPr lvl="1" algn="just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5791200"/>
            <a:ext cx="9144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ctr">
              <a:spcBef>
                <a:spcPct val="20000"/>
              </a:spcBef>
            </a:pPr>
            <a:r>
              <a:rPr lang="en-US" b="1" dirty="0" smtClean="0"/>
              <a:t>http://en.wikipedia.org/wiki/Work_breakdown_structure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ATOMIC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An ATOMIC task cannot be decomposed further without losing information. To protect from this, ensure that your decomposed tasks always meaningfully answer </a:t>
            </a:r>
            <a:r>
              <a:rPr lang="en-US" b="1" u="sng" dirty="0" smtClean="0"/>
              <a:t>THE W5</a:t>
            </a:r>
            <a:r>
              <a:rPr lang="en-US" dirty="0" smtClean="0"/>
              <a:t>:</a:t>
            </a:r>
          </a:p>
          <a:p>
            <a:pPr algn="just"/>
            <a:endParaRPr lang="en-US" dirty="0" smtClean="0"/>
          </a:p>
          <a:p>
            <a:pPr lvl="1" algn="ctr">
              <a:buNone/>
            </a:pPr>
            <a:r>
              <a:rPr lang="en-US" b="1" dirty="0" smtClean="0"/>
              <a:t>Who</a:t>
            </a:r>
          </a:p>
          <a:p>
            <a:pPr lvl="1" algn="ctr">
              <a:buNone/>
            </a:pPr>
            <a:r>
              <a:rPr lang="en-US" b="1" dirty="0" smtClean="0"/>
              <a:t>What</a:t>
            </a:r>
          </a:p>
          <a:p>
            <a:pPr lvl="1" algn="ctr">
              <a:buNone/>
            </a:pPr>
            <a:r>
              <a:rPr lang="en-US" b="1" dirty="0" smtClean="0"/>
              <a:t>When</a:t>
            </a:r>
          </a:p>
          <a:p>
            <a:pPr lvl="1" algn="ctr">
              <a:buNone/>
            </a:pPr>
            <a:r>
              <a:rPr lang="en-US" b="1" dirty="0" smtClean="0"/>
              <a:t>Where</a:t>
            </a:r>
          </a:p>
          <a:p>
            <a:pPr lvl="1" algn="ctr">
              <a:buNone/>
            </a:pPr>
            <a:r>
              <a:rPr lang="en-US" b="1" dirty="0" smtClean="0"/>
              <a:t>Why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Predecessors and Successors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1"/>
            <a:ext cx="2971800" cy="761999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Finish-to-start (FS)</a:t>
            </a:r>
            <a:endParaRPr lang="en-US" dirty="0"/>
          </a:p>
        </p:txBody>
      </p:sp>
      <p:pic>
        <p:nvPicPr>
          <p:cNvPr id="21506" name="Picture 2" descr="FS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1143000" y="1905000"/>
            <a:ext cx="3333750" cy="1238250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876800" y="1371600"/>
            <a:ext cx="29718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Finish-to-finish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(FF)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4" descr="F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752600"/>
            <a:ext cx="3048000" cy="1524001"/>
          </a:xfrm>
          <a:prstGeom prst="rect">
            <a:avLst/>
          </a:prstGeom>
          <a:noFill/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1066800" y="3429000"/>
            <a:ext cx="29718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400" dirty="0" smtClean="0"/>
              <a:t>Start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-to-start (SS)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9" name="Picture 2" descr="S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9650" y="3876673"/>
            <a:ext cx="2952750" cy="1533526"/>
          </a:xfrm>
          <a:prstGeom prst="rect">
            <a:avLst/>
          </a:prstGeom>
          <a:noFill/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4876800" y="3505200"/>
            <a:ext cx="2971800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Finish-to-finish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(FF)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1" name="Picture 2" descr="S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50" y="3886199"/>
            <a:ext cx="2762250" cy="16002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533400" y="5802868"/>
            <a:ext cx="800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http://blogs.msdn.com/b/project/archive/2008/07/29/back-to-basics-understanding-task-dependencies.aspx</a:t>
            </a:r>
            <a:endParaRPr lang="en-US" sz="12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at a Focus Task “In Context”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2999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 A Focus task is taken “in Context” when it is examined along with the implications of its Predecessor and Successor.</a:t>
            </a:r>
          </a:p>
          <a:p>
            <a:pPr algn="just"/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6863" y="2884311"/>
            <a:ext cx="60102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8811</TotalTime>
  <Words>540</Words>
  <Application>Microsoft Office PowerPoint</Application>
  <PresentationFormat>On-screen Show (4:3)</PresentationFormat>
  <Paragraphs>66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SD5953   Successful Project Management   REVIEW 05</vt:lpstr>
      <vt:lpstr>Slide 2</vt:lpstr>
      <vt:lpstr>Slide 3</vt:lpstr>
      <vt:lpstr>Wikipedia - Work Breakdown Structure</vt:lpstr>
      <vt:lpstr>WBS Element Attributes</vt:lpstr>
      <vt:lpstr>A WBS Organizes Work Packages</vt:lpstr>
      <vt:lpstr>The ATOMIC Task</vt:lpstr>
      <vt:lpstr>Predecessors and Successors</vt:lpstr>
      <vt:lpstr>Looking at a Focus Task “In Context”</vt:lpstr>
      <vt:lpstr>Special Cases - Part 1 (Start &amp; Finish)</vt:lpstr>
      <vt:lpstr>Special Cases - Part 2 (Summary Tasks)</vt:lpstr>
      <vt:lpstr>A Danger:  Dangling Tasks</vt:lpstr>
      <vt:lpstr>How to Find Dangling Tasks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Predecessors &amp; Successors</dc:title>
  <dc:subject>SD5953 -  Successful Project Management</dc:subject>
  <dc:creator>Graham R. Leach</dc:creator>
  <cp:lastModifiedBy>Graham</cp:lastModifiedBy>
  <cp:revision>467</cp:revision>
  <dcterms:created xsi:type="dcterms:W3CDTF">2011-12-17T09:03:07Z</dcterms:created>
  <dcterms:modified xsi:type="dcterms:W3CDTF">2019-03-03T08:05:08Z</dcterms:modified>
</cp:coreProperties>
</file>