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94" r:id="rId3"/>
    <p:sldId id="297" r:id="rId4"/>
    <p:sldId id="383" r:id="rId5"/>
    <p:sldId id="382" r:id="rId6"/>
    <p:sldId id="388" r:id="rId7"/>
    <p:sldId id="384" r:id="rId8"/>
    <p:sldId id="364" r:id="rId9"/>
    <p:sldId id="366" r:id="rId10"/>
    <p:sldId id="369" r:id="rId11"/>
    <p:sldId id="367" r:id="rId12"/>
    <p:sldId id="368" r:id="rId13"/>
    <p:sldId id="372" r:id="rId14"/>
    <p:sldId id="374" r:id="rId15"/>
    <p:sldId id="391" r:id="rId16"/>
    <p:sldId id="373" r:id="rId17"/>
    <p:sldId id="375" r:id="rId18"/>
    <p:sldId id="390" r:id="rId19"/>
    <p:sldId id="376" r:id="rId20"/>
    <p:sldId id="381" r:id="rId21"/>
    <p:sldId id="371" r:id="rId22"/>
    <p:sldId id="380" r:id="rId23"/>
    <p:sldId id="379" r:id="rId24"/>
    <p:sldId id="400" r:id="rId25"/>
    <p:sldId id="377" r:id="rId26"/>
    <p:sldId id="363" r:id="rId27"/>
    <p:sldId id="396" r:id="rId28"/>
    <p:sldId id="393" r:id="rId29"/>
    <p:sldId id="392" r:id="rId30"/>
    <p:sldId id="403" r:id="rId31"/>
    <p:sldId id="394" r:id="rId32"/>
    <p:sldId id="334" r:id="rId33"/>
    <p:sldId id="402" r:id="rId34"/>
    <p:sldId id="404" r:id="rId35"/>
    <p:sldId id="36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2019-02-24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PREDECESSORS &amp; SUCCESSORS</a:t>
            </a:r>
            <a:endParaRPr kumimoji="0" lang="en-US" sz="10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 xmlns:p14="http://schemas.microsoft.com/office/powerpoint/2010/main"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youtube.com/watch?v=ysD4Drml5Y4" TargetMode="External"/><Relationship Id="rId2" Type="http://schemas.openxmlformats.org/officeDocument/2006/relationships/hyperlink" Target="http://www.youtube.com/watch?v=EGbAVn5nQdk"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Predecessors and Successors</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Focus (or “in focus”) Task</a:t>
            </a:r>
            <a:endParaRPr lang="en-US" dirty="0"/>
          </a:p>
        </p:txBody>
      </p:sp>
      <p:sp>
        <p:nvSpPr>
          <p:cNvPr id="3" name="Content Placeholder 2"/>
          <p:cNvSpPr>
            <a:spLocks noGrp="1"/>
          </p:cNvSpPr>
          <p:nvPr>
            <p:ph idx="1"/>
          </p:nvPr>
        </p:nvSpPr>
        <p:spPr>
          <a:xfrm>
            <a:off x="457200" y="1600201"/>
            <a:ext cx="8458200" cy="609599"/>
          </a:xfrm>
        </p:spPr>
        <p:txBody>
          <a:bodyPr>
            <a:normAutofit/>
          </a:bodyPr>
          <a:lstStyle/>
          <a:p>
            <a:r>
              <a:rPr lang="en-US" dirty="0" smtClean="0"/>
              <a:t>An </a:t>
            </a:r>
            <a:r>
              <a:rPr lang="en-US" u="sng" dirty="0" smtClean="0"/>
              <a:t>in focus</a:t>
            </a:r>
            <a:r>
              <a:rPr lang="en-US" dirty="0" smtClean="0"/>
              <a:t> task means that it is currently under consideration.</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581150" y="2886075"/>
            <a:ext cx="5981700" cy="2371725"/>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Predecessor?</a:t>
            </a:r>
            <a:endParaRPr lang="en-US" dirty="0"/>
          </a:p>
        </p:txBody>
      </p:sp>
      <p:sp>
        <p:nvSpPr>
          <p:cNvPr id="3" name="Content Placeholder 2"/>
          <p:cNvSpPr>
            <a:spLocks noGrp="1"/>
          </p:cNvSpPr>
          <p:nvPr>
            <p:ph idx="1"/>
          </p:nvPr>
        </p:nvSpPr>
        <p:spPr>
          <a:xfrm>
            <a:off x="457200" y="1600201"/>
            <a:ext cx="8229600" cy="685800"/>
          </a:xfrm>
        </p:spPr>
        <p:txBody>
          <a:bodyPr/>
          <a:lstStyle/>
          <a:p>
            <a:r>
              <a:rPr lang="en-US" dirty="0" smtClean="0"/>
              <a:t>A Predecessor is a task that comes BEFORE the </a:t>
            </a:r>
            <a:r>
              <a:rPr lang="en-US" u="sng" dirty="0" smtClean="0"/>
              <a:t>Focus</a:t>
            </a:r>
            <a:r>
              <a:rPr lang="en-US" dirty="0" smtClean="0"/>
              <a:t> task.</a:t>
            </a:r>
          </a:p>
        </p:txBody>
      </p:sp>
      <p:pic>
        <p:nvPicPr>
          <p:cNvPr id="3075" name="Picture 3"/>
          <p:cNvPicPr>
            <a:picLocks noChangeAspect="1" noChangeArrowheads="1"/>
          </p:cNvPicPr>
          <p:nvPr/>
        </p:nvPicPr>
        <p:blipFill>
          <a:blip r:embed="rId2" cstate="print"/>
          <a:srcRect/>
          <a:stretch>
            <a:fillRect/>
          </a:stretch>
        </p:blipFill>
        <p:spPr bwMode="auto">
          <a:xfrm>
            <a:off x="1581150" y="2884311"/>
            <a:ext cx="5981700" cy="2371725"/>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Successor</a:t>
            </a:r>
            <a:endParaRPr lang="en-US" dirty="0"/>
          </a:p>
        </p:txBody>
      </p:sp>
      <p:sp>
        <p:nvSpPr>
          <p:cNvPr id="3" name="Content Placeholder 2"/>
          <p:cNvSpPr>
            <a:spLocks noGrp="1"/>
          </p:cNvSpPr>
          <p:nvPr>
            <p:ph idx="1"/>
          </p:nvPr>
        </p:nvSpPr>
        <p:spPr>
          <a:xfrm>
            <a:off x="457200" y="1600201"/>
            <a:ext cx="8229600" cy="609600"/>
          </a:xfrm>
        </p:spPr>
        <p:txBody>
          <a:bodyPr/>
          <a:lstStyle/>
          <a:p>
            <a:r>
              <a:rPr lang="en-US" dirty="0" smtClean="0"/>
              <a:t>A Successor is a task that comes AFTER the </a:t>
            </a:r>
            <a:r>
              <a:rPr lang="en-US" u="sng" dirty="0" smtClean="0"/>
              <a:t>Focus</a:t>
            </a:r>
            <a:r>
              <a:rPr lang="en-US" dirty="0" smtClean="0"/>
              <a:t> task. </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581150" y="2886075"/>
            <a:ext cx="5981700" cy="2371725"/>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at a Focus Task “In Context”</a:t>
            </a:r>
            <a:endParaRPr lang="en-US" dirty="0"/>
          </a:p>
        </p:txBody>
      </p:sp>
      <p:sp>
        <p:nvSpPr>
          <p:cNvPr id="3" name="Content Placeholder 2"/>
          <p:cNvSpPr>
            <a:spLocks noGrp="1"/>
          </p:cNvSpPr>
          <p:nvPr>
            <p:ph idx="1"/>
          </p:nvPr>
        </p:nvSpPr>
        <p:spPr>
          <a:xfrm>
            <a:off x="457200" y="1600200"/>
            <a:ext cx="8229600" cy="1142999"/>
          </a:xfrm>
        </p:spPr>
        <p:txBody>
          <a:bodyPr>
            <a:normAutofit/>
          </a:bodyPr>
          <a:lstStyle/>
          <a:p>
            <a:pPr algn="just"/>
            <a:r>
              <a:rPr lang="en-US" dirty="0" smtClean="0"/>
              <a:t> A Focus task is taken “in Context” when it is examined along with the implications of its Predecessor and Successor.</a:t>
            </a:r>
          </a:p>
          <a:p>
            <a:pPr algn="just"/>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1566863" y="2884311"/>
            <a:ext cx="6010275" cy="2400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Connecting Tasks</a:t>
            </a:r>
            <a:endParaRPr lang="en-US" dirty="0"/>
          </a:p>
        </p:txBody>
      </p:sp>
      <p:sp>
        <p:nvSpPr>
          <p:cNvPr id="3" name="Subtitle 2"/>
          <p:cNvSpPr>
            <a:spLocks noGrp="1"/>
          </p:cNvSpPr>
          <p:nvPr>
            <p:ph type="subTitle" idx="1"/>
          </p:nvPr>
        </p:nvSpPr>
        <p:spPr/>
        <p:txBody>
          <a:bodyPr/>
          <a:lstStyle/>
          <a:p>
            <a:r>
              <a:rPr lang="en-US" dirty="0" smtClean="0"/>
              <a:t>The Different Forms of Task Sequencing</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Cake Sale Task Network</a:t>
            </a:r>
            <a:endParaRPr lang="en-US" dirty="0"/>
          </a:p>
        </p:txBody>
      </p:sp>
      <p:sp>
        <p:nvSpPr>
          <p:cNvPr id="4" name="TextBox 3"/>
          <p:cNvSpPr txBox="1"/>
          <p:nvPr/>
        </p:nvSpPr>
        <p:spPr>
          <a:xfrm>
            <a:off x="533400" y="5802868"/>
            <a:ext cx="8001000" cy="246221"/>
          </a:xfrm>
          <a:prstGeom prst="rect">
            <a:avLst/>
          </a:prstGeom>
          <a:noFill/>
        </p:spPr>
        <p:txBody>
          <a:bodyPr wrap="square" rtlCol="0">
            <a:spAutoFit/>
          </a:bodyPr>
          <a:lstStyle/>
          <a:p>
            <a:pPr algn="ctr"/>
            <a:r>
              <a:rPr lang="en-US" sz="1000" b="1" dirty="0" smtClean="0"/>
              <a:t>http://blogs.msdn.com/b/project/archive/2008/07/29/back-to-basics-understanding-task-dependencies.aspx</a:t>
            </a:r>
            <a:endParaRPr lang="en-US" sz="1000" b="1" dirty="0"/>
          </a:p>
        </p:txBody>
      </p:sp>
      <p:pic>
        <p:nvPicPr>
          <p:cNvPr id="44034" name="Picture 2" descr="AllLinks"/>
          <p:cNvPicPr>
            <a:picLocks noChangeAspect="1" noChangeArrowheads="1"/>
          </p:cNvPicPr>
          <p:nvPr/>
        </p:nvPicPr>
        <p:blipFill>
          <a:blip r:embed="rId2" cstate="print"/>
          <a:srcRect/>
          <a:stretch>
            <a:fillRect/>
          </a:stretch>
        </p:blipFill>
        <p:spPr bwMode="auto">
          <a:xfrm>
            <a:off x="1791123" y="1752600"/>
            <a:ext cx="5561754" cy="35052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Finish to Start Dependency</a:t>
            </a:r>
            <a:endParaRPr lang="en-US" dirty="0"/>
          </a:p>
        </p:txBody>
      </p:sp>
      <p:sp>
        <p:nvSpPr>
          <p:cNvPr id="3" name="Content Placeholder 2"/>
          <p:cNvSpPr>
            <a:spLocks noGrp="1"/>
          </p:cNvSpPr>
          <p:nvPr>
            <p:ph idx="1"/>
          </p:nvPr>
        </p:nvSpPr>
        <p:spPr/>
        <p:txBody>
          <a:bodyPr/>
          <a:lstStyle/>
          <a:p>
            <a:pPr algn="just"/>
            <a:r>
              <a:rPr lang="en-US" dirty="0" smtClean="0"/>
              <a:t>The finish-to-start (FS) dependency is the most common type and is the default action in Microsoft Project.</a:t>
            </a:r>
          </a:p>
          <a:p>
            <a:pPr algn="just"/>
            <a:endParaRPr lang="en-US" dirty="0" smtClean="0"/>
          </a:p>
          <a:p>
            <a:pPr algn="just"/>
            <a:r>
              <a:rPr lang="en-US" dirty="0" smtClean="0"/>
              <a:t>In this relationship, the second task in the relationship can't begin until the first task finishes.</a:t>
            </a:r>
            <a:endParaRPr lang="en-US" dirty="0"/>
          </a:p>
        </p:txBody>
      </p:sp>
      <p:pic>
        <p:nvPicPr>
          <p:cNvPr id="21506" name="Picture 2" descr="FS"/>
          <p:cNvPicPr>
            <a:picLocks noChangeAspect="1" noChangeArrowheads="1"/>
          </p:cNvPicPr>
          <p:nvPr/>
        </p:nvPicPr>
        <p:blipFill>
          <a:blip r:embed="rId2" cstate="print"/>
          <a:stretch>
            <a:fillRect/>
          </a:stretch>
        </p:blipFill>
        <p:spPr bwMode="auto">
          <a:xfrm>
            <a:off x="2905125" y="4114800"/>
            <a:ext cx="3333750" cy="1238250"/>
          </a:xfrm>
          <a:prstGeom prst="rect">
            <a:avLst/>
          </a:prstGeom>
          <a:noFill/>
        </p:spPr>
      </p:pic>
      <p:sp>
        <p:nvSpPr>
          <p:cNvPr id="6" name="TextBox 5"/>
          <p:cNvSpPr txBox="1"/>
          <p:nvPr/>
        </p:nvSpPr>
        <p:spPr>
          <a:xfrm>
            <a:off x="533400" y="5802868"/>
            <a:ext cx="8001000" cy="246221"/>
          </a:xfrm>
          <a:prstGeom prst="rect">
            <a:avLst/>
          </a:prstGeom>
          <a:noFill/>
        </p:spPr>
        <p:txBody>
          <a:bodyPr wrap="square" rtlCol="0">
            <a:spAutoFit/>
          </a:bodyPr>
          <a:lstStyle/>
          <a:p>
            <a:pPr algn="ctr"/>
            <a:r>
              <a:rPr lang="en-US" sz="1000" b="1" dirty="0" smtClean="0"/>
              <a:t>http://blogs.msdn.com/b/project/archive/2008/07/29/back-to-basics-understanding-task-dependencies.aspx</a:t>
            </a:r>
            <a:endParaRPr lang="en-US" sz="10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Finish to Finish Dependency</a:t>
            </a:r>
            <a:endParaRPr lang="en-US" dirty="0"/>
          </a:p>
        </p:txBody>
      </p:sp>
      <p:sp>
        <p:nvSpPr>
          <p:cNvPr id="3" name="Content Placeholder 2"/>
          <p:cNvSpPr>
            <a:spLocks noGrp="1"/>
          </p:cNvSpPr>
          <p:nvPr>
            <p:ph idx="1"/>
          </p:nvPr>
        </p:nvSpPr>
        <p:spPr/>
        <p:txBody>
          <a:bodyPr/>
          <a:lstStyle/>
          <a:p>
            <a:r>
              <a:rPr lang="en-US" dirty="0" smtClean="0"/>
              <a:t>Finish-to-finish (FF) dependencies require that the first task be finished in order for the second task to finish. </a:t>
            </a:r>
          </a:p>
          <a:p>
            <a:endParaRPr lang="en-US" dirty="0" smtClean="0"/>
          </a:p>
          <a:p>
            <a:r>
              <a:rPr lang="en-US" dirty="0" smtClean="0"/>
              <a:t>In this relationship, the second task can finish </a:t>
            </a:r>
            <a:r>
              <a:rPr lang="en-US" i="1" dirty="0" smtClean="0"/>
              <a:t>any time </a:t>
            </a:r>
            <a:r>
              <a:rPr lang="en-US" dirty="0" smtClean="0"/>
              <a:t>after the first task finishes. </a:t>
            </a:r>
            <a:endParaRPr lang="en-US" dirty="0"/>
          </a:p>
        </p:txBody>
      </p:sp>
      <p:pic>
        <p:nvPicPr>
          <p:cNvPr id="19460" name="Picture 4" descr="FF"/>
          <p:cNvPicPr>
            <a:picLocks noChangeAspect="1" noChangeArrowheads="1"/>
          </p:cNvPicPr>
          <p:nvPr/>
        </p:nvPicPr>
        <p:blipFill>
          <a:blip r:embed="rId2" cstate="print"/>
          <a:srcRect/>
          <a:stretch>
            <a:fillRect/>
          </a:stretch>
        </p:blipFill>
        <p:spPr bwMode="auto">
          <a:xfrm>
            <a:off x="3048000" y="3886200"/>
            <a:ext cx="3048000" cy="1524001"/>
          </a:xfrm>
          <a:prstGeom prst="rect">
            <a:avLst/>
          </a:prstGeom>
          <a:noFill/>
        </p:spPr>
      </p:pic>
      <p:sp>
        <p:nvSpPr>
          <p:cNvPr id="6" name="TextBox 5"/>
          <p:cNvSpPr txBox="1"/>
          <p:nvPr/>
        </p:nvSpPr>
        <p:spPr>
          <a:xfrm>
            <a:off x="533400" y="5802868"/>
            <a:ext cx="8001000" cy="246221"/>
          </a:xfrm>
          <a:prstGeom prst="rect">
            <a:avLst/>
          </a:prstGeom>
          <a:noFill/>
        </p:spPr>
        <p:txBody>
          <a:bodyPr wrap="square" rtlCol="0">
            <a:spAutoFit/>
          </a:bodyPr>
          <a:lstStyle/>
          <a:p>
            <a:pPr algn="ctr"/>
            <a:r>
              <a:rPr lang="en-US" sz="1000" b="1" dirty="0" smtClean="0"/>
              <a:t>http://blogs.msdn.com/b/project/archive/2008/07/29/back-to-basics-understanding-task-dependencies.aspx</a:t>
            </a:r>
            <a:endParaRPr lang="en-US" sz="10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Start to Start Dependency</a:t>
            </a:r>
            <a:endParaRPr lang="en-US" dirty="0"/>
          </a:p>
        </p:txBody>
      </p:sp>
      <p:sp>
        <p:nvSpPr>
          <p:cNvPr id="3" name="Content Placeholder 2"/>
          <p:cNvSpPr>
            <a:spLocks noGrp="1"/>
          </p:cNvSpPr>
          <p:nvPr>
            <p:ph idx="1"/>
          </p:nvPr>
        </p:nvSpPr>
        <p:spPr/>
        <p:txBody>
          <a:bodyPr/>
          <a:lstStyle/>
          <a:p>
            <a:pPr algn="just"/>
            <a:r>
              <a:rPr lang="en-US" dirty="0" smtClean="0"/>
              <a:t>Start-to-start (SS) dependencies are for when the second task in the relationship can't begin until after the first task begins. </a:t>
            </a:r>
          </a:p>
          <a:p>
            <a:pPr algn="just"/>
            <a:endParaRPr lang="en-US" dirty="0" smtClean="0"/>
          </a:p>
          <a:p>
            <a:pPr algn="just"/>
            <a:r>
              <a:rPr lang="en-US" dirty="0" smtClean="0"/>
              <a:t>In this relationship, the tasks do not have to begin at the same time, a lag is allowed.</a:t>
            </a:r>
            <a:endParaRPr lang="en-US" dirty="0"/>
          </a:p>
        </p:txBody>
      </p:sp>
      <p:pic>
        <p:nvPicPr>
          <p:cNvPr id="19458" name="Picture 2" descr="SS"/>
          <p:cNvPicPr>
            <a:picLocks noChangeAspect="1" noChangeArrowheads="1"/>
          </p:cNvPicPr>
          <p:nvPr/>
        </p:nvPicPr>
        <p:blipFill>
          <a:blip r:embed="rId2" cstate="print"/>
          <a:srcRect/>
          <a:stretch>
            <a:fillRect/>
          </a:stretch>
        </p:blipFill>
        <p:spPr bwMode="auto">
          <a:xfrm>
            <a:off x="3095625" y="3886200"/>
            <a:ext cx="2952750" cy="1533526"/>
          </a:xfrm>
          <a:prstGeom prst="rect">
            <a:avLst/>
          </a:prstGeom>
          <a:noFill/>
        </p:spPr>
      </p:pic>
      <p:sp>
        <p:nvSpPr>
          <p:cNvPr id="6" name="TextBox 5"/>
          <p:cNvSpPr txBox="1"/>
          <p:nvPr/>
        </p:nvSpPr>
        <p:spPr>
          <a:xfrm>
            <a:off x="533400" y="5802868"/>
            <a:ext cx="8001000" cy="246221"/>
          </a:xfrm>
          <a:prstGeom prst="rect">
            <a:avLst/>
          </a:prstGeom>
          <a:noFill/>
        </p:spPr>
        <p:txBody>
          <a:bodyPr wrap="square" rtlCol="0">
            <a:spAutoFit/>
          </a:bodyPr>
          <a:lstStyle/>
          <a:p>
            <a:pPr algn="ctr"/>
            <a:r>
              <a:rPr lang="en-US" sz="1000" b="1" dirty="0" smtClean="0"/>
              <a:t>http://blogs.msdn.com/b/project/archive/2008/07/29/back-to-basics-understanding-task-dependencies.aspx</a:t>
            </a:r>
            <a:endParaRPr lang="en-US" sz="10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Start to Finish Dependency</a:t>
            </a:r>
            <a:endParaRPr lang="en-US" dirty="0"/>
          </a:p>
        </p:txBody>
      </p:sp>
      <p:sp>
        <p:nvSpPr>
          <p:cNvPr id="3" name="Content Placeholder 2"/>
          <p:cNvSpPr>
            <a:spLocks noGrp="1"/>
          </p:cNvSpPr>
          <p:nvPr>
            <p:ph idx="1"/>
          </p:nvPr>
        </p:nvSpPr>
        <p:spPr/>
        <p:txBody>
          <a:bodyPr/>
          <a:lstStyle/>
          <a:p>
            <a:r>
              <a:rPr lang="en-US" dirty="0" smtClean="0"/>
              <a:t>Start-to-finish (SF) dependencies are for when the second task in the relationship can't finish until the first task starts. </a:t>
            </a:r>
          </a:p>
          <a:p>
            <a:endParaRPr lang="en-US" dirty="0" smtClean="0"/>
          </a:p>
          <a:p>
            <a:r>
              <a:rPr lang="en-US" dirty="0" smtClean="0"/>
              <a:t>In this relationship, the second task can finish </a:t>
            </a:r>
            <a:r>
              <a:rPr lang="en-US" i="1" dirty="0" smtClean="0"/>
              <a:t>any time</a:t>
            </a:r>
            <a:r>
              <a:rPr lang="en-US" dirty="0" smtClean="0"/>
              <a:t> after the first task starts, even beforehand if that is appropriate.</a:t>
            </a:r>
            <a:endParaRPr lang="en-US" dirty="0"/>
          </a:p>
        </p:txBody>
      </p:sp>
      <p:pic>
        <p:nvPicPr>
          <p:cNvPr id="18434" name="Picture 2" descr="SF"/>
          <p:cNvPicPr>
            <a:picLocks noChangeAspect="1" noChangeArrowheads="1"/>
          </p:cNvPicPr>
          <p:nvPr/>
        </p:nvPicPr>
        <p:blipFill>
          <a:blip r:embed="rId2" cstate="print"/>
          <a:srcRect/>
          <a:stretch>
            <a:fillRect/>
          </a:stretch>
        </p:blipFill>
        <p:spPr bwMode="auto">
          <a:xfrm>
            <a:off x="3190875" y="3962400"/>
            <a:ext cx="2762250" cy="1600200"/>
          </a:xfrm>
          <a:prstGeom prst="rect">
            <a:avLst/>
          </a:prstGeom>
          <a:noFill/>
        </p:spPr>
      </p:pic>
      <p:sp>
        <p:nvSpPr>
          <p:cNvPr id="6" name="TextBox 5"/>
          <p:cNvSpPr txBox="1"/>
          <p:nvPr/>
        </p:nvSpPr>
        <p:spPr>
          <a:xfrm>
            <a:off x="533400" y="5802868"/>
            <a:ext cx="8001000" cy="246221"/>
          </a:xfrm>
          <a:prstGeom prst="rect">
            <a:avLst/>
          </a:prstGeom>
          <a:noFill/>
        </p:spPr>
        <p:txBody>
          <a:bodyPr wrap="square" rtlCol="0">
            <a:spAutoFit/>
          </a:bodyPr>
          <a:lstStyle/>
          <a:p>
            <a:pPr algn="ctr"/>
            <a:r>
              <a:rPr lang="en-US" sz="1000" b="1" dirty="0" smtClean="0"/>
              <a:t>http://blogs.msdn.com/b/project/archive/2008/07/29/back-to-basics-understanding-task-dependencies.aspx</a:t>
            </a:r>
            <a:endParaRPr lang="en-US" sz="1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p14="http://schemas.microsoft.com/office/powerpoint/2010/main" xmlns="" val="3822212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Special Task Cases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Cases - Part 1 (Start &amp; Finish)</a:t>
            </a:r>
            <a:endParaRPr lang="en-US" dirty="0"/>
          </a:p>
        </p:txBody>
      </p:sp>
      <p:sp>
        <p:nvSpPr>
          <p:cNvPr id="3" name="Content Placeholder 2"/>
          <p:cNvSpPr>
            <a:spLocks noGrp="1"/>
          </p:cNvSpPr>
          <p:nvPr>
            <p:ph idx="1"/>
          </p:nvPr>
        </p:nvSpPr>
        <p:spPr>
          <a:xfrm>
            <a:off x="457200" y="1600201"/>
            <a:ext cx="8229600" cy="1676399"/>
          </a:xfrm>
        </p:spPr>
        <p:txBody>
          <a:bodyPr>
            <a:noAutofit/>
          </a:bodyPr>
          <a:lstStyle/>
          <a:p>
            <a:pPr algn="just"/>
            <a:r>
              <a:rPr lang="en-US" dirty="0" smtClean="0"/>
              <a:t>Only the Start and Finish events may be missing a Predecessor or a Successor, respectively.</a:t>
            </a:r>
          </a:p>
          <a:p>
            <a:pPr algn="just"/>
            <a:endParaRPr lang="en-US" dirty="0" smtClean="0"/>
          </a:p>
          <a:p>
            <a:pPr algn="just"/>
            <a:r>
              <a:rPr lang="en-US" dirty="0" smtClean="0"/>
              <a:t>Technically speaking, they are not tasks.  They are notations.</a:t>
            </a:r>
            <a:endParaRPr lang="en-US" dirty="0"/>
          </a:p>
        </p:txBody>
      </p:sp>
      <p:pic>
        <p:nvPicPr>
          <p:cNvPr id="5123" name="Picture 3"/>
          <p:cNvPicPr>
            <a:picLocks noChangeAspect="1" noChangeArrowheads="1"/>
          </p:cNvPicPr>
          <p:nvPr/>
        </p:nvPicPr>
        <p:blipFill>
          <a:blip r:embed="rId2" cstate="print"/>
          <a:srcRect/>
          <a:stretch>
            <a:fillRect/>
          </a:stretch>
        </p:blipFill>
        <p:spPr bwMode="auto">
          <a:xfrm>
            <a:off x="1581150" y="3571875"/>
            <a:ext cx="5981700" cy="2371725"/>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Cases - Part 2 (Summary Tasks)</a:t>
            </a:r>
            <a:endParaRPr lang="en-US" dirty="0"/>
          </a:p>
        </p:txBody>
      </p:sp>
      <p:pic>
        <p:nvPicPr>
          <p:cNvPr id="14337" name="Picture 1"/>
          <p:cNvPicPr>
            <a:picLocks noChangeAspect="1" noChangeArrowheads="1"/>
          </p:cNvPicPr>
          <p:nvPr/>
        </p:nvPicPr>
        <p:blipFill>
          <a:blip r:embed="rId2" cstate="print"/>
          <a:srcRect/>
          <a:stretch>
            <a:fillRect/>
          </a:stretch>
        </p:blipFill>
        <p:spPr bwMode="auto">
          <a:xfrm>
            <a:off x="1566863" y="3554589"/>
            <a:ext cx="6010275" cy="2400300"/>
          </a:xfrm>
          <a:prstGeom prst="rect">
            <a:avLst/>
          </a:prstGeom>
          <a:noFill/>
          <a:ln w="9525">
            <a:noFill/>
            <a:miter lim="800000"/>
            <a:headEnd/>
            <a:tailEnd/>
          </a:ln>
          <a:effectLst/>
        </p:spPr>
      </p:pic>
      <p:sp>
        <p:nvSpPr>
          <p:cNvPr id="5" name="Content Placeholder 2"/>
          <p:cNvSpPr>
            <a:spLocks noGrp="1"/>
          </p:cNvSpPr>
          <p:nvPr>
            <p:ph idx="1"/>
          </p:nvPr>
        </p:nvSpPr>
        <p:spPr>
          <a:xfrm>
            <a:off x="457200" y="1600201"/>
            <a:ext cx="8229600" cy="1676399"/>
          </a:xfrm>
        </p:spPr>
        <p:txBody>
          <a:bodyPr>
            <a:noAutofit/>
          </a:bodyPr>
          <a:lstStyle/>
          <a:p>
            <a:pPr algn="just"/>
            <a:r>
              <a:rPr lang="en-US" dirty="0" smtClean="0"/>
              <a:t>Summary Tasks (or Work Packages) are used to organize tasks into “chains of tasks” that can be assigned on a macro basis.  </a:t>
            </a:r>
          </a:p>
          <a:p>
            <a:pPr algn="just"/>
            <a:endParaRPr lang="en-US" dirty="0" smtClean="0"/>
          </a:p>
          <a:p>
            <a:pPr algn="just"/>
            <a:r>
              <a:rPr lang="en-US" dirty="0" smtClean="0"/>
              <a:t>Technically speaking, they are not tasks.  They are notations.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Task Network Troubleshooting</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Danger:  Dangling Tasks</a:t>
            </a:r>
            <a:endParaRPr lang="en-US" dirty="0"/>
          </a:p>
        </p:txBody>
      </p:sp>
      <p:sp>
        <p:nvSpPr>
          <p:cNvPr id="3" name="Content Placeholder 2"/>
          <p:cNvSpPr>
            <a:spLocks noGrp="1"/>
          </p:cNvSpPr>
          <p:nvPr>
            <p:ph idx="1"/>
          </p:nvPr>
        </p:nvSpPr>
        <p:spPr>
          <a:xfrm>
            <a:off x="457200" y="1600200"/>
            <a:ext cx="8229600" cy="4190999"/>
          </a:xfrm>
        </p:spPr>
        <p:txBody>
          <a:bodyPr>
            <a:normAutofit/>
          </a:bodyPr>
          <a:lstStyle/>
          <a:p>
            <a:pPr algn="just"/>
            <a:endParaRPr lang="en-US" dirty="0" smtClean="0"/>
          </a:p>
          <a:p>
            <a:pPr algn="just"/>
            <a:r>
              <a:rPr lang="en-US" dirty="0" smtClean="0"/>
              <a:t>A dangling task is a task which has no successor.  Only the SCOPE is allowed to have no successor, so you can think of a dangling task as an unintentional “dead end” in the project.</a:t>
            </a:r>
          </a:p>
          <a:p>
            <a:pPr algn="just"/>
            <a:endParaRPr lang="en-US" dirty="0" smtClean="0"/>
          </a:p>
          <a:p>
            <a:pPr algn="just"/>
            <a:r>
              <a:rPr lang="en-US" dirty="0" smtClean="0"/>
              <a:t>Dangling tasks negatively impact the ability of MS-PROJECT to work properly because it looks to the software like there are two “ends” to the project, which is technically impossible.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Find Dangling Tasks</a:t>
            </a:r>
            <a:endParaRPr lang="en-US" dirty="0"/>
          </a:p>
        </p:txBody>
      </p:sp>
      <p:sp>
        <p:nvSpPr>
          <p:cNvPr id="3" name="Content Placeholder 2"/>
          <p:cNvSpPr>
            <a:spLocks noGrp="1"/>
          </p:cNvSpPr>
          <p:nvPr>
            <p:ph idx="1"/>
          </p:nvPr>
        </p:nvSpPr>
        <p:spPr>
          <a:xfrm>
            <a:off x="457200" y="1600201"/>
            <a:ext cx="8229600" cy="1219200"/>
          </a:xfrm>
        </p:spPr>
        <p:txBody>
          <a:bodyPr>
            <a:normAutofit/>
          </a:bodyPr>
          <a:lstStyle/>
          <a:p>
            <a:pPr algn="just"/>
            <a:r>
              <a:rPr lang="en-US" dirty="0" smtClean="0"/>
              <a:t>Dangling Tasks can be hard to spot in the default view, so the easiest way to find them is to switch to the </a:t>
            </a:r>
            <a:r>
              <a:rPr lang="en-US" u="sng" dirty="0" smtClean="0"/>
              <a:t>network diagram</a:t>
            </a:r>
            <a:r>
              <a:rPr lang="en-US" dirty="0" smtClean="0"/>
              <a:t>.</a:t>
            </a:r>
            <a:endParaRPr lang="en-US" dirty="0"/>
          </a:p>
        </p:txBody>
      </p:sp>
      <p:pic>
        <p:nvPicPr>
          <p:cNvPr id="17410" name="Picture 2"/>
          <p:cNvPicPr>
            <a:picLocks noChangeAspect="1" noChangeArrowheads="1"/>
          </p:cNvPicPr>
          <p:nvPr/>
        </p:nvPicPr>
        <p:blipFill>
          <a:blip r:embed="rId2" cstate="print"/>
          <a:srcRect/>
          <a:stretch>
            <a:fillRect/>
          </a:stretch>
        </p:blipFill>
        <p:spPr bwMode="auto">
          <a:xfrm>
            <a:off x="2438400" y="2590800"/>
            <a:ext cx="4267200" cy="2962275"/>
          </a:xfrm>
          <a:prstGeom prst="rect">
            <a:avLst/>
          </a:prstGeom>
          <a:noFill/>
          <a:ln w="9525">
            <a:solidFill>
              <a:schemeClr val="tx1"/>
            </a:solidFill>
            <a:miter lim="800000"/>
            <a:headEnd/>
            <a:tailEnd/>
          </a:ln>
          <a:effectLst/>
        </p:spPr>
      </p:pic>
      <p:sp>
        <p:nvSpPr>
          <p:cNvPr id="5" name="TextBox 4"/>
          <p:cNvSpPr txBox="1"/>
          <p:nvPr/>
        </p:nvSpPr>
        <p:spPr>
          <a:xfrm>
            <a:off x="533400" y="5802868"/>
            <a:ext cx="8001000" cy="276999"/>
          </a:xfrm>
          <a:prstGeom prst="rect">
            <a:avLst/>
          </a:prstGeom>
          <a:noFill/>
        </p:spPr>
        <p:txBody>
          <a:bodyPr wrap="square" rtlCol="0">
            <a:spAutoFit/>
          </a:bodyPr>
          <a:lstStyle/>
          <a:p>
            <a:pPr algn="ctr"/>
            <a:r>
              <a:rPr lang="en-US" sz="1200" b="1" dirty="0" smtClean="0"/>
              <a:t>VIEW | NETWORK DIAGRAM</a:t>
            </a:r>
            <a:endParaRPr lang="en-US" sz="12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YouTube Tutorials</a:t>
            </a:r>
            <a:endParaRPr lang="en-US" dirty="0"/>
          </a:p>
        </p:txBody>
      </p:sp>
      <p:sp>
        <p:nvSpPr>
          <p:cNvPr id="3" name="Content Placeholder 2"/>
          <p:cNvSpPr>
            <a:spLocks noGrp="1"/>
          </p:cNvSpPr>
          <p:nvPr>
            <p:ph idx="1"/>
          </p:nvPr>
        </p:nvSpPr>
        <p:spPr/>
        <p:txBody>
          <a:bodyPr/>
          <a:lstStyle/>
          <a:p>
            <a:r>
              <a:rPr lang="en-US" dirty="0" smtClean="0"/>
              <a:t>271 - Microsoft Project 2007 (Constraints &amp; Dependencies)</a:t>
            </a:r>
          </a:p>
          <a:p>
            <a:pPr lvl="1"/>
            <a:r>
              <a:rPr lang="en-US" dirty="0" smtClean="0">
                <a:hlinkClick r:id="rId2"/>
              </a:rPr>
              <a:t>http://www.youtube.com/watch?v=EGbAVn5nQdk</a:t>
            </a:r>
            <a:endParaRPr lang="en-US" dirty="0" smtClean="0"/>
          </a:p>
          <a:p>
            <a:endParaRPr lang="en-US" dirty="0" smtClean="0"/>
          </a:p>
          <a:p>
            <a:r>
              <a:rPr lang="en-US" dirty="0" smtClean="0"/>
              <a:t>272 - Microsoft Project 2010 (5 Lessons Learned)</a:t>
            </a:r>
          </a:p>
          <a:p>
            <a:pPr lvl="1"/>
            <a:r>
              <a:rPr lang="en-US" dirty="0" smtClean="0">
                <a:hlinkClick r:id="rId3"/>
              </a:rPr>
              <a:t>http://www.youtube.com/watch?v=ysD4Drml5Y4</a:t>
            </a:r>
            <a:endParaRPr lang="en-US" dirty="0" smtClean="0"/>
          </a:p>
          <a:p>
            <a:pPr lvl="1">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Interactive Exercise</a:t>
            </a:r>
            <a:endParaRPr lang="en-US" dirty="0"/>
          </a:p>
        </p:txBody>
      </p:sp>
      <p:sp>
        <p:nvSpPr>
          <p:cNvPr id="3" name="Subtitle 2"/>
          <p:cNvSpPr>
            <a:spLocks noGrp="1"/>
          </p:cNvSpPr>
          <p:nvPr>
            <p:ph type="subTitle" idx="1"/>
          </p:nvPr>
        </p:nvSpPr>
        <p:spPr/>
        <p:txBody>
          <a:bodyPr/>
          <a:lstStyle/>
          <a:p>
            <a:r>
              <a:rPr lang="en-US" b="1" dirty="0" smtClean="0">
                <a:solidFill>
                  <a:srgbClr val="FF0000"/>
                </a:solidFill>
              </a:rPr>
              <a:t>Fixing a “Troubled” Task Network </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Cake Sale: Task Network</a:t>
            </a:r>
            <a:endParaRPr lang="en-US" dirty="0"/>
          </a:p>
        </p:txBody>
      </p:sp>
      <p:pic>
        <p:nvPicPr>
          <p:cNvPr id="44034" name="Picture 2" descr="AllLinks"/>
          <p:cNvPicPr>
            <a:picLocks noChangeAspect="1" noChangeArrowheads="1"/>
          </p:cNvPicPr>
          <p:nvPr/>
        </p:nvPicPr>
        <p:blipFill>
          <a:blip r:embed="rId2" cstate="print"/>
          <a:srcRect/>
          <a:stretch>
            <a:fillRect/>
          </a:stretch>
        </p:blipFill>
        <p:spPr bwMode="auto">
          <a:xfrm>
            <a:off x="1791123" y="1524000"/>
            <a:ext cx="5561754" cy="3505200"/>
          </a:xfrm>
          <a:prstGeom prst="rect">
            <a:avLst/>
          </a:prstGeom>
          <a:noFill/>
        </p:spPr>
      </p:pic>
      <p:sp>
        <p:nvSpPr>
          <p:cNvPr id="6" name="TextBox 5"/>
          <p:cNvSpPr txBox="1"/>
          <p:nvPr/>
        </p:nvSpPr>
        <p:spPr>
          <a:xfrm>
            <a:off x="304800" y="5334000"/>
            <a:ext cx="8458200" cy="461665"/>
          </a:xfrm>
          <a:prstGeom prst="rect">
            <a:avLst/>
          </a:prstGeom>
          <a:noFill/>
        </p:spPr>
        <p:txBody>
          <a:bodyPr wrap="square" rtlCol="0">
            <a:spAutoFit/>
          </a:bodyPr>
          <a:lstStyle/>
          <a:p>
            <a:pPr algn="ctr"/>
            <a:r>
              <a:rPr lang="en-US" sz="2400" b="1" dirty="0" smtClean="0">
                <a:solidFill>
                  <a:srgbClr val="FF0000"/>
                </a:solidFill>
              </a:rPr>
              <a:t>DO YOU SEE ANY PROBLEM(S) WITH THIS TASK NETWORK?</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Cake Sale: What’s Missing?  Part 1</a:t>
            </a:r>
            <a:endParaRPr lang="en-US" dirty="0"/>
          </a:p>
        </p:txBody>
      </p:sp>
      <p:sp>
        <p:nvSpPr>
          <p:cNvPr id="6" name="TextBox 5"/>
          <p:cNvSpPr txBox="1"/>
          <p:nvPr/>
        </p:nvSpPr>
        <p:spPr>
          <a:xfrm>
            <a:off x="304800" y="5334000"/>
            <a:ext cx="8534400" cy="461665"/>
          </a:xfrm>
          <a:prstGeom prst="rect">
            <a:avLst/>
          </a:prstGeom>
          <a:noFill/>
        </p:spPr>
        <p:txBody>
          <a:bodyPr wrap="square" rtlCol="0">
            <a:spAutoFit/>
          </a:bodyPr>
          <a:lstStyle/>
          <a:p>
            <a:pPr algn="ctr"/>
            <a:r>
              <a:rPr lang="en-US" sz="2400" b="1" dirty="0" smtClean="0">
                <a:solidFill>
                  <a:srgbClr val="FF0000"/>
                </a:solidFill>
              </a:rPr>
              <a:t>WHERE DOES THE ICING GO?  THIS IS A DANGLING DEPENDENCY!</a:t>
            </a:r>
          </a:p>
        </p:txBody>
      </p:sp>
      <p:pic>
        <p:nvPicPr>
          <p:cNvPr id="1026" name="Picture 2"/>
          <p:cNvPicPr>
            <a:picLocks noChangeAspect="1" noChangeArrowheads="1"/>
          </p:cNvPicPr>
          <p:nvPr/>
        </p:nvPicPr>
        <p:blipFill>
          <a:blip r:embed="rId2" cstate="print"/>
          <a:srcRect/>
          <a:stretch>
            <a:fillRect/>
          </a:stretch>
        </p:blipFill>
        <p:spPr bwMode="auto">
          <a:xfrm>
            <a:off x="1771650" y="1524000"/>
            <a:ext cx="5600700" cy="3543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p14="http://schemas.microsoft.com/office/powerpoint/2010/main" xmlns="" val="38222122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Cake Sale: What’s Missing?  Part 1</a:t>
            </a:r>
            <a:endParaRPr lang="en-US" dirty="0"/>
          </a:p>
        </p:txBody>
      </p:sp>
      <p:pic>
        <p:nvPicPr>
          <p:cNvPr id="45059" name="Picture 3"/>
          <p:cNvPicPr>
            <a:picLocks noChangeAspect="1" noChangeArrowheads="1"/>
          </p:cNvPicPr>
          <p:nvPr/>
        </p:nvPicPr>
        <p:blipFill>
          <a:blip r:embed="rId2" cstate="print"/>
          <a:srcRect/>
          <a:stretch>
            <a:fillRect/>
          </a:stretch>
        </p:blipFill>
        <p:spPr bwMode="auto">
          <a:xfrm>
            <a:off x="1781175" y="1524000"/>
            <a:ext cx="5581650" cy="3524250"/>
          </a:xfrm>
          <a:prstGeom prst="rect">
            <a:avLst/>
          </a:prstGeom>
          <a:noFill/>
          <a:ln w="9525">
            <a:noFill/>
            <a:miter lim="800000"/>
            <a:headEnd/>
            <a:tailEnd/>
          </a:ln>
          <a:effectLst/>
        </p:spPr>
      </p:pic>
      <p:sp>
        <p:nvSpPr>
          <p:cNvPr id="6" name="TextBox 5"/>
          <p:cNvSpPr txBox="1"/>
          <p:nvPr/>
        </p:nvSpPr>
        <p:spPr>
          <a:xfrm>
            <a:off x="304800" y="5334000"/>
            <a:ext cx="8534400" cy="461665"/>
          </a:xfrm>
          <a:prstGeom prst="rect">
            <a:avLst/>
          </a:prstGeom>
          <a:noFill/>
        </p:spPr>
        <p:txBody>
          <a:bodyPr wrap="square" rtlCol="0">
            <a:spAutoFit/>
          </a:bodyPr>
          <a:lstStyle/>
          <a:p>
            <a:pPr algn="ctr"/>
            <a:r>
              <a:rPr lang="en-US" sz="2400" b="1" u="sng" dirty="0" smtClean="0">
                <a:solidFill>
                  <a:srgbClr val="FF0000"/>
                </a:solidFill>
              </a:rPr>
              <a:t>ALWAYS</a:t>
            </a:r>
            <a:r>
              <a:rPr lang="en-US" sz="2400" b="1" dirty="0" smtClean="0">
                <a:solidFill>
                  <a:srgbClr val="FF0000"/>
                </a:solidFill>
              </a:rPr>
              <a:t> ELIMINATE “DANGLING” DEPENDENDIES!</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Cake Sale: What’s Missing?  Part 2</a:t>
            </a:r>
            <a:endParaRPr lang="en-US" dirty="0"/>
          </a:p>
        </p:txBody>
      </p:sp>
      <p:pic>
        <p:nvPicPr>
          <p:cNvPr id="46082" name="Picture 2"/>
          <p:cNvPicPr>
            <a:picLocks noChangeAspect="1" noChangeArrowheads="1"/>
          </p:cNvPicPr>
          <p:nvPr/>
        </p:nvPicPr>
        <p:blipFill>
          <a:blip r:embed="rId2" cstate="print"/>
          <a:srcRect/>
          <a:stretch>
            <a:fillRect/>
          </a:stretch>
        </p:blipFill>
        <p:spPr bwMode="auto">
          <a:xfrm>
            <a:off x="1566863" y="1436328"/>
            <a:ext cx="6010275" cy="3897672"/>
          </a:xfrm>
          <a:prstGeom prst="rect">
            <a:avLst/>
          </a:prstGeom>
          <a:noFill/>
          <a:ln w="9525">
            <a:solidFill>
              <a:schemeClr val="tx1"/>
            </a:solidFill>
            <a:miter lim="800000"/>
            <a:headEnd/>
            <a:tailEnd/>
          </a:ln>
          <a:effectLst/>
        </p:spPr>
      </p:pic>
      <p:sp>
        <p:nvSpPr>
          <p:cNvPr id="5" name="TextBox 4"/>
          <p:cNvSpPr txBox="1"/>
          <p:nvPr/>
        </p:nvSpPr>
        <p:spPr>
          <a:xfrm>
            <a:off x="304800" y="5410200"/>
            <a:ext cx="8534400" cy="461665"/>
          </a:xfrm>
          <a:prstGeom prst="rect">
            <a:avLst/>
          </a:prstGeom>
          <a:noFill/>
        </p:spPr>
        <p:txBody>
          <a:bodyPr wrap="square" rtlCol="0">
            <a:spAutoFit/>
          </a:bodyPr>
          <a:lstStyle/>
          <a:p>
            <a:pPr algn="ctr"/>
            <a:r>
              <a:rPr lang="en-US" sz="2400" b="1" dirty="0" smtClean="0">
                <a:solidFill>
                  <a:srgbClr val="FF0000"/>
                </a:solidFill>
              </a:rPr>
              <a:t>ALSO - ALWAYS SHOW WHERE THE “ENDS” OF THE PROJECT ARE!</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solidFill>
                  <a:srgbClr val="FF0000"/>
                </a:solidFill>
              </a:rPr>
              <a:t>Please Watch </a:t>
            </a:r>
            <a:r>
              <a:rPr lang="en-US" sz="4000" b="1" dirty="0" smtClean="0">
                <a:solidFill>
                  <a:srgbClr val="FF0000"/>
                </a:solidFill>
              </a:rPr>
              <a:t>the Videos</a:t>
            </a:r>
            <a:endParaRPr lang="en-US" sz="4000" b="1" dirty="0">
              <a:solidFill>
                <a:srgbClr val="FF0000"/>
              </a:solidFill>
            </a:endParaRPr>
          </a:p>
        </p:txBody>
      </p:sp>
      <p:sp>
        <p:nvSpPr>
          <p:cNvPr id="3" name="Subtitle 2"/>
          <p:cNvSpPr>
            <a:spLocks noGrp="1"/>
          </p:cNvSpPr>
          <p:nvPr>
            <p:ph type="subTitle" idx="1"/>
          </p:nvPr>
        </p:nvSpPr>
        <p:spPr/>
        <p:txBody>
          <a:bodyPr/>
          <a:lstStyle/>
          <a:p>
            <a:r>
              <a:rPr lang="en-US" b="1" smtClean="0">
                <a:solidFill>
                  <a:srgbClr val="FF0000"/>
                </a:solidFill>
              </a:rPr>
              <a:t>Then Do LAB D</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04</a:t>
            </a:r>
            <a:endParaRPr lang="en-US" dirty="0"/>
          </a:p>
        </p:txBody>
      </p:sp>
      <p:sp>
        <p:nvSpPr>
          <p:cNvPr id="3" name="Content Placeholder 2"/>
          <p:cNvSpPr>
            <a:spLocks noGrp="1"/>
          </p:cNvSpPr>
          <p:nvPr>
            <p:ph idx="1"/>
          </p:nvPr>
        </p:nvSpPr>
        <p:spPr/>
        <p:txBody>
          <a:bodyPr/>
          <a:lstStyle/>
          <a:p>
            <a:r>
              <a:rPr lang="en-US" dirty="0" smtClean="0"/>
              <a:t>Watch the videos mentioned in the two preceding lectures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1"/>
            <a:ext cx="8458200" cy="2076450"/>
          </a:xfrm>
        </p:spPr>
        <p:txBody>
          <a:bodyPr>
            <a:normAutofit fontScale="90000"/>
          </a:bodyPr>
          <a:lstStyle/>
          <a:p>
            <a:r>
              <a:rPr lang="en-US" dirty="0" smtClean="0"/>
              <a:t>It is all About Connections...</a:t>
            </a:r>
            <a:br>
              <a:rPr lang="en-US" dirty="0" smtClean="0"/>
            </a:br>
            <a:r>
              <a:rPr lang="en-US" dirty="0" smtClean="0"/>
              <a:t/>
            </a:r>
            <a:br>
              <a:rPr lang="en-US" dirty="0" smtClean="0"/>
            </a:br>
            <a:r>
              <a:rPr lang="en-US" dirty="0" smtClean="0"/>
              <a:t>But What Exactly Are We Connecting?</a:t>
            </a:r>
            <a:endParaRPr lang="en-US" dirty="0"/>
          </a:p>
        </p:txBody>
      </p:sp>
      <p:sp>
        <p:nvSpPr>
          <p:cNvPr id="3" name="Subtitle 2"/>
          <p:cNvSpPr>
            <a:spLocks noGrp="1"/>
          </p:cNvSpPr>
          <p:nvPr>
            <p:ph type="subTitle" idx="1"/>
          </p:nvPr>
        </p:nvSpPr>
        <p:spPr/>
        <p:txBody>
          <a:bodyPr>
            <a:normAutofit lnSpcReduction="10000"/>
          </a:bodyPr>
          <a:lstStyle/>
          <a:p>
            <a:endParaRPr lang="en-US" b="1" dirty="0" smtClean="0">
              <a:solidFill>
                <a:srgbClr val="FF0000"/>
              </a:solidFill>
            </a:endParaRPr>
          </a:p>
          <a:p>
            <a:r>
              <a:rPr lang="en-US" b="1" dirty="0" smtClean="0">
                <a:solidFill>
                  <a:srgbClr val="FF0000"/>
                </a:solidFill>
              </a:rPr>
              <a:t>Explaining the Relationship between </a:t>
            </a:r>
          </a:p>
          <a:p>
            <a:endParaRPr lang="en-US" b="1" dirty="0" smtClean="0">
              <a:solidFill>
                <a:srgbClr val="FF0000"/>
              </a:solidFill>
            </a:endParaRPr>
          </a:p>
          <a:p>
            <a:r>
              <a:rPr lang="en-US" b="1" dirty="0" smtClean="0">
                <a:solidFill>
                  <a:srgbClr val="FF0000"/>
                </a:solidFill>
              </a:rPr>
              <a:t>Work Packages and ATOMIC Tasks</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 Package – Part 1</a:t>
            </a:r>
            <a:endParaRPr lang="en-US" dirty="0"/>
          </a:p>
        </p:txBody>
      </p:sp>
      <p:sp>
        <p:nvSpPr>
          <p:cNvPr id="3" name="Content Placeholder 2"/>
          <p:cNvSpPr>
            <a:spLocks noGrp="1"/>
          </p:cNvSpPr>
          <p:nvPr>
            <p:ph idx="1"/>
          </p:nvPr>
        </p:nvSpPr>
        <p:spPr/>
        <p:txBody>
          <a:bodyPr>
            <a:normAutofit/>
          </a:bodyPr>
          <a:lstStyle/>
          <a:p>
            <a:pPr algn="just"/>
            <a:r>
              <a:rPr lang="en-US" dirty="0" smtClean="0"/>
              <a:t>In Project Management, a Work Package (WP) is a subset of tasks in a project that can be logically grouped together, separated, and assigned as a unit for implementation.</a:t>
            </a:r>
          </a:p>
          <a:p>
            <a:pPr algn="just"/>
            <a:endParaRPr lang="en-US" dirty="0" smtClean="0"/>
          </a:p>
          <a:p>
            <a:pPr algn="just"/>
            <a:r>
              <a:rPr lang="en-US" dirty="0" smtClean="0"/>
              <a:t>Work packages are defined by a number of attributes: Description, Required Resources, Effort Estimate, Duration Estimate, Schedule, Risks and Budget.  This sometimes leads to their being misidentified as a Project.  They are NOT a project because they lack meta-information such as a Charter and Scope.  Think of them as more like “sprints”.</a:t>
            </a:r>
          </a:p>
          <a:p>
            <a:pPr algn="just"/>
            <a:endParaRPr lang="en-US" dirty="0" smtClean="0"/>
          </a:p>
          <a:p>
            <a:pPr algn="just"/>
            <a:endParaRPr lang="en-US" dirty="0" smtClean="0"/>
          </a:p>
        </p:txBody>
      </p:sp>
      <p:sp>
        <p:nvSpPr>
          <p:cNvPr id="4" name="TextBox 3"/>
          <p:cNvSpPr txBox="1"/>
          <p:nvPr/>
        </p:nvSpPr>
        <p:spPr>
          <a:xfrm>
            <a:off x="533400" y="5802868"/>
            <a:ext cx="8001000" cy="246221"/>
          </a:xfrm>
          <a:prstGeom prst="rect">
            <a:avLst/>
          </a:prstGeom>
          <a:noFill/>
        </p:spPr>
        <p:txBody>
          <a:bodyPr wrap="square" rtlCol="0">
            <a:spAutoFit/>
          </a:bodyPr>
          <a:lstStyle/>
          <a:p>
            <a:pPr algn="ctr"/>
            <a:r>
              <a:rPr lang="en-US" sz="1000" b="1" dirty="0" smtClean="0"/>
              <a:t>http://en.wikipedia.org/wiki/Work_package</a:t>
            </a:r>
            <a:endParaRPr lang="en-US" sz="1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 Package – Part 2</a:t>
            </a:r>
            <a:endParaRPr lang="en-US" dirty="0"/>
          </a:p>
        </p:txBody>
      </p:sp>
      <p:sp>
        <p:nvSpPr>
          <p:cNvPr id="3" name="Content Placeholder 2"/>
          <p:cNvSpPr>
            <a:spLocks noGrp="1"/>
          </p:cNvSpPr>
          <p:nvPr>
            <p:ph idx="1"/>
          </p:nvPr>
        </p:nvSpPr>
        <p:spPr/>
        <p:txBody>
          <a:bodyPr/>
          <a:lstStyle/>
          <a:p>
            <a:pPr algn="just"/>
            <a:r>
              <a:rPr lang="en-US" dirty="0" smtClean="0"/>
              <a:t>In Project Management, Work Packages are often used as an intermediate (or macro) level tool for formally managing grouped inputs to a Project.  Their impact on a project is usually tracked via a Work Authorization or Control Account.</a:t>
            </a:r>
          </a:p>
          <a:p>
            <a:pPr algn="just"/>
            <a:endParaRPr lang="en-US" dirty="0" smtClean="0"/>
          </a:p>
          <a:p>
            <a:pPr algn="just"/>
            <a:r>
              <a:rPr lang="en-US" dirty="0" smtClean="0"/>
              <a:t>Work Packages are used extensively in Earned Value Management where actual progress made in the Work Package (called Earned Value) is compared to the Planned Value that should have been earned.  The difference between the two forms the foundations of Project Variance Analysis.</a:t>
            </a:r>
          </a:p>
          <a:p>
            <a:pPr algn="just"/>
            <a:endParaRPr lang="en-US" dirty="0"/>
          </a:p>
        </p:txBody>
      </p:sp>
      <p:sp>
        <p:nvSpPr>
          <p:cNvPr id="4" name="TextBox 3"/>
          <p:cNvSpPr txBox="1"/>
          <p:nvPr/>
        </p:nvSpPr>
        <p:spPr>
          <a:xfrm>
            <a:off x="533400" y="5802868"/>
            <a:ext cx="8001000" cy="246221"/>
          </a:xfrm>
          <a:prstGeom prst="rect">
            <a:avLst/>
          </a:prstGeom>
          <a:noFill/>
        </p:spPr>
        <p:txBody>
          <a:bodyPr wrap="square" rtlCol="0">
            <a:spAutoFit/>
          </a:bodyPr>
          <a:lstStyle/>
          <a:p>
            <a:pPr algn="ctr"/>
            <a:r>
              <a:rPr lang="en-US" sz="1000" b="1" dirty="0" smtClean="0"/>
              <a:t>http://en.wikipedia.org/wiki/Work_package</a:t>
            </a:r>
            <a:endParaRPr lang="en-US" sz="1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ATOMIC Task</a:t>
            </a:r>
            <a:endParaRPr lang="en-US" dirty="0"/>
          </a:p>
        </p:txBody>
      </p:sp>
      <p:sp>
        <p:nvSpPr>
          <p:cNvPr id="3" name="Content Placeholder 2"/>
          <p:cNvSpPr>
            <a:spLocks noGrp="1"/>
          </p:cNvSpPr>
          <p:nvPr>
            <p:ph idx="1"/>
          </p:nvPr>
        </p:nvSpPr>
        <p:spPr/>
        <p:txBody>
          <a:bodyPr>
            <a:normAutofit/>
          </a:bodyPr>
          <a:lstStyle/>
          <a:p>
            <a:pPr algn="just"/>
            <a:r>
              <a:rPr lang="en-US" dirty="0" smtClean="0"/>
              <a:t>An ATOMIC task cannot be decomposed further without losing information. To protect from this, ensure that your decomposed tasks always meaningfully answer </a:t>
            </a:r>
            <a:r>
              <a:rPr lang="en-US" b="1" u="sng" dirty="0" smtClean="0"/>
              <a:t>THE W5</a:t>
            </a:r>
            <a:r>
              <a:rPr lang="en-US" dirty="0" smtClean="0"/>
              <a:t>:</a:t>
            </a:r>
          </a:p>
          <a:p>
            <a:pPr algn="just"/>
            <a:endParaRPr lang="en-US" dirty="0" smtClean="0"/>
          </a:p>
          <a:p>
            <a:pPr lvl="1" algn="ctr">
              <a:buNone/>
            </a:pPr>
            <a:r>
              <a:rPr lang="en-US" b="1" dirty="0" smtClean="0"/>
              <a:t>Who</a:t>
            </a:r>
          </a:p>
          <a:p>
            <a:pPr lvl="1" algn="ctr">
              <a:buNone/>
            </a:pPr>
            <a:r>
              <a:rPr lang="en-US" b="1" dirty="0" smtClean="0"/>
              <a:t>What</a:t>
            </a:r>
          </a:p>
          <a:p>
            <a:pPr lvl="1" algn="ctr">
              <a:buNone/>
            </a:pPr>
            <a:r>
              <a:rPr lang="en-US" b="1" dirty="0" smtClean="0"/>
              <a:t>When</a:t>
            </a:r>
          </a:p>
          <a:p>
            <a:pPr lvl="1" algn="ctr">
              <a:buNone/>
            </a:pPr>
            <a:r>
              <a:rPr lang="en-US" b="1" dirty="0" smtClean="0"/>
              <a:t>Where</a:t>
            </a:r>
          </a:p>
          <a:p>
            <a:pPr lvl="1" algn="ctr">
              <a:buNone/>
            </a:pPr>
            <a:r>
              <a:rPr lang="en-US" b="1" dirty="0" smtClean="0"/>
              <a:t>Why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Task Relationships</a:t>
            </a:r>
            <a:endParaRPr lang="en-US" dirty="0"/>
          </a:p>
        </p:txBody>
      </p:sp>
      <p:sp>
        <p:nvSpPr>
          <p:cNvPr id="3" name="Subtitle 2"/>
          <p:cNvSpPr>
            <a:spLocks noGrp="1"/>
          </p:cNvSpPr>
          <p:nvPr>
            <p:ph type="subTitle" idx="1"/>
          </p:nvPr>
        </p:nvSpPr>
        <p:spPr/>
        <p:txBody>
          <a:bodyPr/>
          <a:lstStyle/>
          <a:p>
            <a:r>
              <a:rPr lang="en-US" dirty="0" smtClean="0"/>
              <a:t>Creating Information Via Proximity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Predecessors and Successors</a:t>
            </a:r>
            <a:endParaRPr lang="en-US" dirty="0"/>
          </a:p>
        </p:txBody>
      </p:sp>
      <p:sp>
        <p:nvSpPr>
          <p:cNvPr id="3" name="Content Placeholder 2"/>
          <p:cNvSpPr>
            <a:spLocks noGrp="1"/>
          </p:cNvSpPr>
          <p:nvPr>
            <p:ph idx="1"/>
          </p:nvPr>
        </p:nvSpPr>
        <p:spPr/>
        <p:txBody>
          <a:bodyPr>
            <a:normAutofit/>
          </a:bodyPr>
          <a:lstStyle/>
          <a:p>
            <a:pPr algn="just"/>
            <a:r>
              <a:rPr lang="en-US" dirty="0" smtClean="0"/>
              <a:t>ALL projects are composed of a series of actions taken over a period of time.  Collectively, these actions (when completed) will accomplish the Scope of the project.</a:t>
            </a:r>
          </a:p>
          <a:p>
            <a:pPr algn="just"/>
            <a:endParaRPr lang="en-US" dirty="0" smtClean="0"/>
          </a:p>
          <a:p>
            <a:pPr algn="just"/>
            <a:r>
              <a:rPr lang="en-US" dirty="0" smtClean="0"/>
              <a:t>A large part of the “art” of Project Management is effectively breaking down the Scope into a set of separate but highly related chains of tasks to be later delegated and actioned on.</a:t>
            </a:r>
          </a:p>
          <a:p>
            <a:pPr algn="just"/>
            <a:endParaRPr lang="en-US" dirty="0" smtClean="0"/>
          </a:p>
          <a:p>
            <a:pPr algn="just"/>
            <a:r>
              <a:rPr lang="en-US" dirty="0" smtClean="0"/>
              <a:t>The location of steps within these chains determines their contextual link to each other, as predecessors or successors.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8653</TotalTime>
  <Words>999</Words>
  <Application>Microsoft Office PowerPoint</Application>
  <PresentationFormat>On-screen Show (4:3)</PresentationFormat>
  <Paragraphs>114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SD5953   Successful Project Management   Predecessors and Successors</vt:lpstr>
      <vt:lpstr>Slide 2</vt:lpstr>
      <vt:lpstr>Slide 3</vt:lpstr>
      <vt:lpstr>It is all About Connections...  But What Exactly Are We Connecting?</vt:lpstr>
      <vt:lpstr>The Work Package – Part 1</vt:lpstr>
      <vt:lpstr>The Work Package – Part 2</vt:lpstr>
      <vt:lpstr>The ATOMIC Task</vt:lpstr>
      <vt:lpstr>Task Relationships</vt:lpstr>
      <vt:lpstr>Predecessors and Successors</vt:lpstr>
      <vt:lpstr>The Focus (or “in focus”) Task</vt:lpstr>
      <vt:lpstr>What is a Predecessor?</vt:lpstr>
      <vt:lpstr>What is a Successor</vt:lpstr>
      <vt:lpstr>Looking at a Focus Task “In Context”</vt:lpstr>
      <vt:lpstr>Connecting Tasks</vt:lpstr>
      <vt:lpstr>Example:  Cake Sale Task Network</vt:lpstr>
      <vt:lpstr>The Finish to Start Dependency</vt:lpstr>
      <vt:lpstr>The Finish to Finish Dependency</vt:lpstr>
      <vt:lpstr>The Start to Start Dependency</vt:lpstr>
      <vt:lpstr>The Start to Finish Dependency</vt:lpstr>
      <vt:lpstr>Special Task Cases</vt:lpstr>
      <vt:lpstr>Special Cases - Part 1 (Start &amp; Finish)</vt:lpstr>
      <vt:lpstr>Special Cases - Part 2 (Summary Tasks)</vt:lpstr>
      <vt:lpstr>Task Network Troubleshooting</vt:lpstr>
      <vt:lpstr>A Danger:  Dangling Tasks</vt:lpstr>
      <vt:lpstr>How to Find Dangling Tasks</vt:lpstr>
      <vt:lpstr>YouTube Tutorials</vt:lpstr>
      <vt:lpstr>Interactive Exercise</vt:lpstr>
      <vt:lpstr>Cake Sale: Task Network</vt:lpstr>
      <vt:lpstr>Cake Sale: What’s Missing?  Part 1</vt:lpstr>
      <vt:lpstr>Cake Sale: What’s Missing?  Part 1</vt:lpstr>
      <vt:lpstr>Cake Sale: What’s Missing?  Part 2</vt:lpstr>
      <vt:lpstr>Questions?</vt:lpstr>
      <vt:lpstr>Please Watch the Videos</vt:lpstr>
      <vt:lpstr>LAB 04</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Predecessors &amp; Successors</dc:title>
  <dc:subject>SD5953 -  Successful Project Management</dc:subject>
  <dc:creator>Graham R. Leach</dc:creator>
  <cp:lastModifiedBy>Graham</cp:lastModifiedBy>
  <cp:revision>461</cp:revision>
  <dcterms:created xsi:type="dcterms:W3CDTF">2011-12-17T09:03:07Z</dcterms:created>
  <dcterms:modified xsi:type="dcterms:W3CDTF">2019-02-24T12:28:02Z</dcterms:modified>
</cp:coreProperties>
</file>