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7" r:id="rId4"/>
    <p:sldId id="335" r:id="rId5"/>
    <p:sldId id="390" r:id="rId6"/>
    <p:sldId id="391" r:id="rId7"/>
    <p:sldId id="398" r:id="rId8"/>
    <p:sldId id="396" r:id="rId9"/>
    <p:sldId id="399" r:id="rId10"/>
    <p:sldId id="392" r:id="rId11"/>
    <p:sldId id="393" r:id="rId12"/>
    <p:sldId id="400" r:id="rId13"/>
    <p:sldId id="394" r:id="rId14"/>
    <p:sldId id="397" r:id="rId15"/>
    <p:sldId id="407" r:id="rId16"/>
    <p:sldId id="395" r:id="rId17"/>
    <p:sldId id="404" r:id="rId18"/>
    <p:sldId id="401" r:id="rId19"/>
    <p:sldId id="334" r:id="rId20"/>
    <p:sldId id="36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SD5953:  Successful Project Management – WORK BREAKDOWN STRUCTURE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PAoikQ5k-s" TargetMode="External"/><Relationship Id="rId2" Type="http://schemas.openxmlformats.org/officeDocument/2006/relationships/hyperlink" Target="http://www.youtube.com/watch?v=6oEMEo7sRy0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7665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 smtClean="0"/>
              <a:t>SD5953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Successful Project Management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b="1" dirty="0" smtClean="0">
                <a:solidFill>
                  <a:srgbClr val="FF0000"/>
                </a:solidFill>
              </a:rPr>
              <a:t>Work Breakdown Structure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HR Example - “Layers”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638800"/>
            <a:ext cx="9144000" cy="457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A HORIZONTAL view is the “Layers” of the Project</a:t>
            </a:r>
            <a:endParaRPr lang="en-U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0688" y="1409700"/>
            <a:ext cx="57626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 Example – “Pillars”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638800"/>
            <a:ext cx="9144000" cy="457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A VERTICAL view is the “</a:t>
            </a:r>
            <a:r>
              <a:rPr lang="en-US" b="1" u="sng" dirty="0" smtClean="0"/>
              <a:t>Pillars” </a:t>
            </a:r>
            <a:r>
              <a:rPr lang="en-US" b="1" dirty="0" smtClean="0"/>
              <a:t>of the Project</a:t>
            </a:r>
            <a:endParaRPr lang="en-US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0688" y="1409700"/>
            <a:ext cx="57626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WBS Element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Four attributes common to every WBS element are: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   It directly relates to the </a:t>
            </a:r>
            <a:r>
              <a:rPr lang="en-US" b="1" dirty="0" smtClean="0"/>
              <a:t>Scope</a:t>
            </a:r>
            <a:r>
              <a:rPr lang="en-US" dirty="0" smtClean="0"/>
              <a:t> of the project.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   It falls between the </a:t>
            </a:r>
            <a:r>
              <a:rPr lang="en-US" b="1" dirty="0" smtClean="0"/>
              <a:t>Start</a:t>
            </a:r>
            <a:r>
              <a:rPr lang="en-US" dirty="0" smtClean="0"/>
              <a:t> and </a:t>
            </a:r>
            <a:r>
              <a:rPr lang="en-US" b="1" dirty="0" smtClean="0"/>
              <a:t>End</a:t>
            </a:r>
            <a:r>
              <a:rPr lang="en-US" dirty="0" smtClean="0"/>
              <a:t> time of the project.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   It is paid for from the </a:t>
            </a:r>
            <a:r>
              <a:rPr lang="en-US" b="1" dirty="0" smtClean="0"/>
              <a:t>Budget</a:t>
            </a:r>
            <a:r>
              <a:rPr lang="en-US" dirty="0" smtClean="0"/>
              <a:t> of the project.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   It utilizes the </a:t>
            </a:r>
            <a:r>
              <a:rPr lang="en-US" b="1" dirty="0" smtClean="0"/>
              <a:t>Resources </a:t>
            </a:r>
            <a:r>
              <a:rPr lang="en-US" dirty="0" smtClean="0"/>
              <a:t>assigned to the project.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586740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1000" b="1" dirty="0" smtClean="0"/>
              <a:t>http://en.wikipedia.org/wiki/Work_breakdown_structure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WBS Element “Sanity Checks”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1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u="sng" dirty="0" smtClean="0"/>
              <a:t>80 Hour Rule</a:t>
            </a:r>
            <a:r>
              <a:rPr lang="en-US" dirty="0" smtClean="0"/>
              <a:t>:  No single activity or group of activities to produce a single deliverable should be more than 80 hours of effort.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b="1" u="sng" dirty="0" smtClean="0"/>
              <a:t>Single Reporting Period Rule:</a:t>
            </a:r>
            <a:r>
              <a:rPr lang="en-US" dirty="0" smtClean="0"/>
              <a:t>  No activity or series of activities should be longer than a single reporting period. If the project team is reporting progress monthly, then no single activity or series of activities should be longer than one month long.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b="1" u="sng" dirty="0" smtClean="0"/>
              <a:t>Common Sense Rule:</a:t>
            </a:r>
            <a:r>
              <a:rPr lang="en-US" dirty="0" smtClean="0"/>
              <a:t>  </a:t>
            </a:r>
            <a:r>
              <a:rPr lang="en-US" dirty="0" smtClean="0"/>
              <a:t>If something looks or feels wrong while you are constructing the WBS, </a:t>
            </a:r>
            <a:r>
              <a:rPr lang="en-US" dirty="0" smtClean="0"/>
              <a:t>it </a:t>
            </a:r>
            <a:r>
              <a:rPr lang="en-US" dirty="0" smtClean="0"/>
              <a:t>probably is.  </a:t>
            </a:r>
            <a:r>
              <a:rPr lang="en-US" dirty="0" smtClean="0"/>
              <a:t>Feel free to redo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86740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1000" b="1" dirty="0" smtClean="0"/>
              <a:t>http://en.wikipedia.org/wiki/Work_breakdown_structure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Is </a:t>
            </a:r>
            <a:r>
              <a:rPr lang="en-US" dirty="0" smtClean="0"/>
              <a:t>This </a:t>
            </a:r>
            <a:r>
              <a:rPr lang="en-US" dirty="0" smtClean="0"/>
              <a:t>Example A WBS?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813" y="1447800"/>
            <a:ext cx="8281987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0" y="56388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DISCUSSION:  Is this a proper WBS? </a:t>
            </a:r>
            <a:endParaRPr kumimoji="0" lang="en-US" sz="2400" b="1" i="0" u="none" strike="noStrike" kern="1200" cap="none" spc="0" normalizeH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 Packages </a:t>
            </a:r>
            <a:r>
              <a:rPr lang="en-US" dirty="0" smtClean="0"/>
              <a:t>&amp; </a:t>
            </a:r>
            <a:r>
              <a:rPr lang="en-US" dirty="0" smtClean="0"/>
              <a:t>ATOMIC Tasks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Getting Down to the Checklist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WBS Organizes </a:t>
            </a:r>
            <a:r>
              <a:rPr lang="en-US" u="sng" dirty="0" smtClean="0"/>
              <a:t>Work Packages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1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/>
              <a:t>Work Packages</a:t>
            </a:r>
            <a:r>
              <a:rPr lang="en-US" dirty="0" smtClean="0"/>
              <a:t> exist </a:t>
            </a:r>
            <a:r>
              <a:rPr lang="en-US" dirty="0" smtClean="0"/>
              <a:t>at the lowest </a:t>
            </a:r>
            <a:r>
              <a:rPr lang="en-US" dirty="0" smtClean="0"/>
              <a:t>management level </a:t>
            </a:r>
            <a:r>
              <a:rPr lang="en-US" dirty="0" smtClean="0"/>
              <a:t>of a </a:t>
            </a:r>
            <a:r>
              <a:rPr lang="en-US" dirty="0" smtClean="0"/>
              <a:t>project. 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Work Packages are composed of at least one ATOMIC task, which is work that cannot </a:t>
            </a:r>
            <a:r>
              <a:rPr lang="en-US" dirty="0" smtClean="0"/>
              <a:t>be </a:t>
            </a:r>
            <a:r>
              <a:rPr lang="en-US" dirty="0" smtClean="0"/>
              <a:t>any further decomposed, and must be:</a:t>
            </a:r>
          </a:p>
          <a:p>
            <a:pPr marL="0" indent="0" algn="just">
              <a:buNone/>
            </a:pPr>
            <a:endParaRPr lang="en-US" dirty="0" smtClean="0"/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In accordance with the WBS “Sanity Checks”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Capable </a:t>
            </a:r>
            <a:r>
              <a:rPr lang="en-US" dirty="0" smtClean="0"/>
              <a:t>of producing a measurable deliverable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Able to be realistically and confidently estimated</a:t>
            </a:r>
          </a:p>
          <a:p>
            <a:pPr lvl="1" algn="just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86740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1000" b="1" dirty="0" smtClean="0"/>
              <a:t>http://en.wikipedia.org/wiki/Work_breakdown_structure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Work Packages Go in a WBS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4513" y="1895475"/>
            <a:ext cx="5514975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YouTube – WBS Tutorials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242 - Versatile Company (4 min)</a:t>
            </a:r>
          </a:p>
          <a:p>
            <a:pPr lvl="1"/>
            <a:r>
              <a:rPr lang="en-US" dirty="0" smtClean="0">
                <a:hlinkClick r:id="rId2"/>
              </a:rPr>
              <a:t>http://www.youtube.com/watch?v=6oEMEo7sRy0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243 - </a:t>
            </a:r>
            <a:r>
              <a:rPr lang="en-US" dirty="0" err="1" smtClean="0"/>
              <a:t>SimonSez</a:t>
            </a:r>
            <a:r>
              <a:rPr lang="en-US" dirty="0" smtClean="0"/>
              <a:t> (16 min)</a:t>
            </a:r>
          </a:p>
          <a:p>
            <a:pPr lvl="1"/>
            <a:r>
              <a:rPr lang="en-US" dirty="0" smtClean="0">
                <a:hlinkClick r:id="rId3"/>
              </a:rPr>
              <a:t>http://www.youtube.com/watch?v=wPAoikQ5k-s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Questions?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67200"/>
            <a:ext cx="9144000" cy="1828800"/>
          </a:xfrm>
        </p:spPr>
        <p:txBody>
          <a:bodyPr>
            <a:noAutofit/>
          </a:bodyPr>
          <a:lstStyle/>
          <a:p>
            <a:endParaRPr lang="en-US" sz="9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polyusd5953@gmail.com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Graham Leach, Instructor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3352800" y="1600198"/>
            <a:ext cx="2514600" cy="2743202"/>
            <a:chOff x="1295400" y="2342354"/>
            <a:chExt cx="2514600" cy="2743202"/>
          </a:xfrm>
        </p:grpSpPr>
        <p:pic>
          <p:nvPicPr>
            <p:cNvPr id="4" name="Content Placeholder 4" descr="GrahamLeachProfilePicLarg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1599" y="2342354"/>
              <a:ext cx="2286001" cy="2286001"/>
            </a:xfrm>
            <a:prstGeom prst="rect">
              <a:avLst/>
            </a:prstGeom>
          </p:spPr>
        </p:pic>
        <p:sp>
          <p:nvSpPr>
            <p:cNvPr id="6" name="Content Placeholder 3"/>
            <p:cNvSpPr txBox="1">
              <a:spLocks/>
            </p:cNvSpPr>
            <p:nvPr/>
          </p:nvSpPr>
          <p:spPr>
            <a:xfrm>
              <a:off x="1295400" y="4628357"/>
              <a:ext cx="2514600" cy="45719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www.graham-leach.com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 Breakdown Structure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Deconstructing and Organizing Atomic Tasks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Wikipedia - Work Breakdown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0999"/>
          </a:xfrm>
        </p:spPr>
        <p:txBody>
          <a:bodyPr>
            <a:normAutofit lnSpcReduction="10000"/>
          </a:bodyPr>
          <a:lstStyle/>
          <a:p>
            <a:pPr marL="225425" indent="-225425" algn="just"/>
            <a:r>
              <a:rPr lang="en-US" dirty="0" smtClean="0"/>
              <a:t>A Work Breakdown Structure (WBS) is a </a:t>
            </a:r>
            <a:r>
              <a:rPr lang="en-US" dirty="0" smtClean="0"/>
              <a:t>mapping of the deliverable-oriented elements </a:t>
            </a:r>
            <a:r>
              <a:rPr lang="en-US" dirty="0" smtClean="0"/>
              <a:t>of a project </a:t>
            </a:r>
            <a:r>
              <a:rPr lang="en-US" dirty="0" smtClean="0"/>
              <a:t>down to the smallest feasible component.  The WBS is </a:t>
            </a:r>
            <a:r>
              <a:rPr lang="en-US" dirty="0" smtClean="0"/>
              <a:t>used to </a:t>
            </a:r>
            <a:r>
              <a:rPr lang="en-US" dirty="0" smtClean="0"/>
              <a:t>help group </a:t>
            </a:r>
            <a:r>
              <a:rPr lang="en-US" dirty="0" smtClean="0"/>
              <a:t>and </a:t>
            </a:r>
            <a:r>
              <a:rPr lang="en-US" dirty="0" smtClean="0"/>
              <a:t>link the </a:t>
            </a:r>
            <a:r>
              <a:rPr lang="en-US" dirty="0" smtClean="0"/>
              <a:t>elements that compose a </a:t>
            </a:r>
            <a:r>
              <a:rPr lang="en-US" dirty="0" smtClean="0"/>
              <a:t>project, to expose their </a:t>
            </a:r>
            <a:r>
              <a:rPr lang="en-US" dirty="0" smtClean="0"/>
              <a:t>underlying relations.</a:t>
            </a:r>
          </a:p>
          <a:p>
            <a:pPr marL="225425" indent="-225425" algn="just"/>
            <a:endParaRPr lang="en-US" dirty="0" smtClean="0"/>
          </a:p>
          <a:p>
            <a:pPr marL="225425" indent="-225425" algn="just"/>
            <a:r>
              <a:rPr lang="en-US" dirty="0" smtClean="0"/>
              <a:t>The WBS </a:t>
            </a:r>
            <a:r>
              <a:rPr lang="en-US" dirty="0" smtClean="0"/>
              <a:t>supports </a:t>
            </a:r>
            <a:r>
              <a:rPr lang="en-US" dirty="0" smtClean="0"/>
              <a:t>further </a:t>
            </a:r>
            <a:r>
              <a:rPr lang="en-US" dirty="0" smtClean="0"/>
              <a:t>Project Management </a:t>
            </a:r>
            <a:r>
              <a:rPr lang="en-US" dirty="0" err="1" smtClean="0"/>
              <a:t>refinment</a:t>
            </a:r>
            <a:r>
              <a:rPr lang="en-US" dirty="0" smtClean="0"/>
              <a:t> and development such as cost </a:t>
            </a:r>
            <a:r>
              <a:rPr lang="en-US" dirty="0" smtClean="0"/>
              <a:t>estimating, schedule development, </a:t>
            </a:r>
            <a:r>
              <a:rPr lang="en-US" dirty="0" smtClean="0"/>
              <a:t>task structuring</a:t>
            </a:r>
            <a:r>
              <a:rPr lang="en-US" dirty="0" smtClean="0"/>
              <a:t>, </a:t>
            </a:r>
            <a:r>
              <a:rPr lang="en-US" dirty="0" smtClean="0"/>
              <a:t>task sequencing </a:t>
            </a:r>
            <a:r>
              <a:rPr lang="en-US" dirty="0" smtClean="0"/>
              <a:t>and project control.  </a:t>
            </a:r>
            <a:endParaRPr lang="en-US" dirty="0" smtClean="0"/>
          </a:p>
          <a:p>
            <a:pPr marL="225425" indent="-225425" algn="just"/>
            <a:endParaRPr lang="en-US" dirty="0" smtClean="0"/>
          </a:p>
          <a:p>
            <a:pPr marL="225425" indent="-225425" algn="just"/>
            <a:r>
              <a:rPr lang="en-US" dirty="0" smtClean="0"/>
              <a:t>A </a:t>
            </a:r>
            <a:r>
              <a:rPr lang="en-US" dirty="0" smtClean="0"/>
              <a:t>WBS element may </a:t>
            </a:r>
            <a:r>
              <a:rPr lang="en-US" dirty="0" smtClean="0"/>
              <a:t>relate </a:t>
            </a:r>
            <a:r>
              <a:rPr lang="en-US" dirty="0" smtClean="0"/>
              <a:t>to a product, data or a service. 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586740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1000" b="1" dirty="0" smtClean="0"/>
              <a:t>http://en.wikipedia.org/wiki/Work_breakdown_structure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Work Breakdown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>
            <a:normAutofit/>
          </a:bodyPr>
          <a:lstStyle/>
          <a:p>
            <a:pPr marL="225425" indent="-225425" algn="just"/>
            <a:r>
              <a:rPr lang="en-US" dirty="0" smtClean="0"/>
              <a:t>A WBS </a:t>
            </a:r>
            <a:r>
              <a:rPr lang="en-US" dirty="0" smtClean="0"/>
              <a:t>helps to decompose </a:t>
            </a:r>
            <a:r>
              <a:rPr lang="en-US" dirty="0" smtClean="0"/>
              <a:t>a project into a hierarchy of phases, </a:t>
            </a:r>
            <a:r>
              <a:rPr lang="en-US" dirty="0" smtClean="0"/>
              <a:t>deliverable </a:t>
            </a:r>
            <a:r>
              <a:rPr lang="en-US" dirty="0" smtClean="0"/>
              <a:t>networks and work packages.  </a:t>
            </a:r>
            <a:r>
              <a:rPr lang="en-US" dirty="0" smtClean="0"/>
              <a:t>Ultimately, it </a:t>
            </a:r>
            <a:r>
              <a:rPr lang="en-US" dirty="0" smtClean="0"/>
              <a:t>is </a:t>
            </a:r>
            <a:r>
              <a:rPr lang="en-US" dirty="0" smtClean="0"/>
              <a:t>a </a:t>
            </a:r>
            <a:r>
              <a:rPr lang="en-US" dirty="0" smtClean="0"/>
              <a:t>tree-like structure that clearly shows the relationships and subdivisions of the inputs required to achieve the Scope.</a:t>
            </a:r>
          </a:p>
          <a:p>
            <a:pPr marL="225425" indent="-225425" algn="just"/>
            <a:endParaRPr lang="en-US" dirty="0" smtClean="0"/>
          </a:p>
          <a:p>
            <a:pPr marL="225425" indent="-225425" algn="just"/>
            <a:r>
              <a:rPr lang="en-US" dirty="0" smtClean="0"/>
              <a:t>A WBS is </a:t>
            </a:r>
            <a:r>
              <a:rPr lang="en-US" dirty="0" smtClean="0"/>
              <a:t>arrived upon by </a:t>
            </a:r>
            <a:r>
              <a:rPr lang="en-US" dirty="0" smtClean="0"/>
              <a:t>successively decomposing the project Scope into ever more specific and granular phases and steps.  </a:t>
            </a:r>
            <a:endParaRPr lang="en-US" dirty="0" smtClean="0"/>
          </a:p>
          <a:p>
            <a:pPr marL="225425" indent="-225425" algn="just"/>
            <a:endParaRPr lang="en-US" dirty="0" smtClean="0"/>
          </a:p>
          <a:p>
            <a:pPr marL="225425" indent="-225425" algn="just"/>
            <a:r>
              <a:rPr lang="en-US" dirty="0" smtClean="0"/>
              <a:t>Once </a:t>
            </a:r>
            <a:r>
              <a:rPr lang="en-US" dirty="0" smtClean="0"/>
              <a:t>a WBS Element cannot be decomposed any further, the WBS has arrived at the Work Package or ATOMIC Task level.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586740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1000" b="1" dirty="0" smtClean="0"/>
              <a:t>http://en.wikipedia.org/wiki/Work_breakdown_structure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WBS Coding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It is common for a WBS element to have a systematic number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 smtClean="0"/>
              <a:t>comes from the fact that the WBS was developed by a large, highly structured organization (</a:t>
            </a:r>
            <a:r>
              <a:rPr lang="en-US" dirty="0" err="1" smtClean="0"/>
              <a:t>DoD</a:t>
            </a:r>
            <a:r>
              <a:rPr lang="en-US" dirty="0" smtClean="0"/>
              <a:t>).  The purpose of the numbering is to provide a consistent way to use a WBS across systems regardless of vendor or service.  It also aids in recognizing WBS elements appearing in any written context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586740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1000" b="1" dirty="0" smtClean="0"/>
              <a:t>http://en.wikipedia.org/wiki/Work_breakdown_structure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Coding – </a:t>
            </a:r>
            <a:r>
              <a:rPr lang="en-US" dirty="0" smtClean="0"/>
              <a:t>A Bicycle BOM</a:t>
            </a:r>
            <a:endParaRPr lang="en-US" dirty="0"/>
          </a:p>
        </p:txBody>
      </p:sp>
      <p:pic>
        <p:nvPicPr>
          <p:cNvPr id="1026" name="Picture 2" descr="File:WbsConstruc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6975" y="1371600"/>
            <a:ext cx="4210050" cy="2941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0" y="586740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1000" b="1" dirty="0" smtClean="0"/>
              <a:t>http://en.wikipedia.org/wiki/Work_breakdown_structure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4419600"/>
            <a:ext cx="8229600" cy="1371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u="sng" dirty="0" smtClean="0"/>
              <a:t>1.1.2 </a:t>
            </a:r>
            <a:r>
              <a:rPr lang="en-US" u="sng" dirty="0" smtClean="0"/>
              <a:t>Handlebar</a:t>
            </a:r>
            <a:r>
              <a:rPr lang="en-US" dirty="0" smtClean="0"/>
              <a:t> identifies </a:t>
            </a:r>
            <a:r>
              <a:rPr lang="en-US" dirty="0" smtClean="0"/>
              <a:t>that item </a:t>
            </a:r>
            <a:r>
              <a:rPr lang="en-US" dirty="0" smtClean="0"/>
              <a:t>as a Level 3 </a:t>
            </a:r>
            <a:r>
              <a:rPr lang="en-US" dirty="0" smtClean="0"/>
              <a:t>element.  This information is </a:t>
            </a:r>
            <a:r>
              <a:rPr lang="en-US" b="1" dirty="0" smtClean="0"/>
              <a:t>encoded</a:t>
            </a:r>
            <a:r>
              <a:rPr lang="en-US" dirty="0" smtClean="0"/>
              <a:t>, because its name is </a:t>
            </a:r>
            <a:r>
              <a:rPr lang="en-US" dirty="0" smtClean="0"/>
              <a:t>composed of three numbers separated by a decimal </a:t>
            </a:r>
            <a:r>
              <a:rPr lang="en-US" dirty="0" smtClean="0"/>
              <a:t>point, implying that there are two more levels of components.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WBS Misconceptions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A </a:t>
            </a:r>
            <a:r>
              <a:rPr lang="en-US" dirty="0" smtClean="0"/>
              <a:t>WBS is </a:t>
            </a:r>
            <a:r>
              <a:rPr lang="en-US" dirty="0" smtClean="0"/>
              <a:t>NOT a </a:t>
            </a:r>
            <a:r>
              <a:rPr lang="en-US" dirty="0" smtClean="0"/>
              <a:t>complete project document</a:t>
            </a:r>
            <a:r>
              <a:rPr lang="en-US" dirty="0" smtClean="0"/>
              <a:t>.  </a:t>
            </a:r>
            <a:r>
              <a:rPr lang="en-US" dirty="0" smtClean="0"/>
              <a:t>It acts more like a </a:t>
            </a:r>
            <a:r>
              <a:rPr lang="en-US" u="sng" dirty="0" smtClean="0"/>
              <a:t>transitional</a:t>
            </a:r>
            <a:r>
              <a:rPr lang="en-US" dirty="0" smtClean="0"/>
              <a:t> </a:t>
            </a:r>
            <a:r>
              <a:rPr lang="en-US" dirty="0" smtClean="0"/>
              <a:t>document, and input to later stages of work</a:t>
            </a:r>
            <a:r>
              <a:rPr lang="en-US" dirty="0" smtClean="0"/>
              <a:t>.  A WBS is not a Project Plan because: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It does not say WHO is to accomplish the tasks in the project.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does </a:t>
            </a:r>
            <a:r>
              <a:rPr lang="en-US" dirty="0" smtClean="0"/>
              <a:t>not specify </a:t>
            </a:r>
            <a:r>
              <a:rPr lang="en-US" dirty="0" smtClean="0"/>
              <a:t>WHEN the tasks in the </a:t>
            </a:r>
            <a:r>
              <a:rPr lang="en-US" dirty="0" smtClean="0"/>
              <a:t>project are done.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586740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1000" b="1" dirty="0" smtClean="0"/>
              <a:t>http://en.wikipedia.org/wiki/Work_breakdown_structure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6700</TotalTime>
  <Words>741</Words>
  <Application>Microsoft Office PowerPoint</Application>
  <PresentationFormat>On-screen Show (4:3)</PresentationFormat>
  <Paragraphs>84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SD5953   Successful Project Management   Work Breakdown Structure</vt:lpstr>
      <vt:lpstr>Slide 2</vt:lpstr>
      <vt:lpstr>Slide 3</vt:lpstr>
      <vt:lpstr>Work Breakdown Structure</vt:lpstr>
      <vt:lpstr>Wikipedia - Work Breakdown Structure</vt:lpstr>
      <vt:lpstr>The Work Breakdown Structure</vt:lpstr>
      <vt:lpstr>WBS Coding Schemes</vt:lpstr>
      <vt:lpstr>Example Coding – A Bicycle BOM</vt:lpstr>
      <vt:lpstr>WBS Misconceptions</vt:lpstr>
      <vt:lpstr>HR Example - “Layers”</vt:lpstr>
      <vt:lpstr>HR Example – “Pillars”</vt:lpstr>
      <vt:lpstr>WBS Element Attributes</vt:lpstr>
      <vt:lpstr>WBS Element “Sanity Checks”</vt:lpstr>
      <vt:lpstr>Is This Example A WBS?</vt:lpstr>
      <vt:lpstr>Work Packages &amp; ATOMIC Tasks</vt:lpstr>
      <vt:lpstr>A WBS Organizes Work Packages</vt:lpstr>
      <vt:lpstr>Where Work Packages Go in a WBS</vt:lpstr>
      <vt:lpstr>YouTube – WBS Tutorials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Breakdown Structure</dc:title>
  <dc:subject>SD5953 -  Successful Project Management</dc:subject>
  <dc:creator>Graham R. Leach</dc:creator>
  <cp:lastModifiedBy>Graham</cp:lastModifiedBy>
  <cp:revision>394</cp:revision>
  <dcterms:created xsi:type="dcterms:W3CDTF">2011-12-17T09:03:07Z</dcterms:created>
  <dcterms:modified xsi:type="dcterms:W3CDTF">2019-03-03T04:49:09Z</dcterms:modified>
</cp:coreProperties>
</file>