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4" r:id="rId3"/>
    <p:sldId id="297" r:id="rId4"/>
    <p:sldId id="348" r:id="rId5"/>
    <p:sldId id="346" r:id="rId6"/>
    <p:sldId id="347" r:id="rId7"/>
    <p:sldId id="350" r:id="rId8"/>
    <p:sldId id="33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9208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5187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247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3606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214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8101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248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5697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227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6109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1835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735B1-7282-48DA-9465-4EDD79E90AAC}" type="datetimeFigureOut">
              <a:rPr lang="en-US" smtClean="0"/>
              <a:pPr/>
              <a:t>2019-02-10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SD5953:  Successful Project Management – REVIEW 02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http://www.polyu.edu.hk/cpa/polyu/templates/polyu/images/logo_polyu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81400" y="6324600"/>
            <a:ext cx="2022476" cy="4667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6397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676651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4000" dirty="0" smtClean="0"/>
              <a:t>SD5953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Successful Project Management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b="1" dirty="0" smtClean="0">
                <a:solidFill>
                  <a:srgbClr val="FF0000"/>
                </a:solidFill>
              </a:rPr>
              <a:t>REVIEW 02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4114800"/>
            <a:ext cx="9144000" cy="1371600"/>
          </a:xfrm>
        </p:spPr>
        <p:txBody>
          <a:bodyPr/>
          <a:lstStyle/>
          <a:p>
            <a:r>
              <a:rPr lang="en-US" dirty="0" smtClean="0"/>
              <a:t>School of Design</a:t>
            </a:r>
          </a:p>
          <a:p>
            <a:r>
              <a:rPr lang="en-US" dirty="0" smtClean="0"/>
              <a:t>The Polytechnic University of Hong Kong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200" y="2057400"/>
            <a:ext cx="6781800" cy="2743200"/>
          </a:xfrm>
          <a:prstGeom prst="rect">
            <a:avLst/>
          </a:prstGeom>
          <a:ln w="254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</a:rPr>
              <a:t>IMPORTANT</a:t>
            </a:r>
          </a:p>
          <a:p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sz="3600" dirty="0" smtClean="0"/>
              <a:t>Please sit with the members </a:t>
            </a:r>
          </a:p>
          <a:p>
            <a:r>
              <a:rPr lang="en-US" sz="3600" dirty="0" smtClean="0"/>
              <a:t>of your final group project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22212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67200"/>
            <a:ext cx="9144000" cy="1828800"/>
          </a:xfrm>
        </p:spPr>
        <p:txBody>
          <a:bodyPr>
            <a:noAutofit/>
          </a:bodyPr>
          <a:lstStyle/>
          <a:p>
            <a:endParaRPr lang="en-US" sz="9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polyusd5953@gmail.com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Graham Leach, Instructor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3352800" y="1600198"/>
            <a:ext cx="2514600" cy="2743202"/>
            <a:chOff x="1295400" y="2342354"/>
            <a:chExt cx="2514600" cy="2743202"/>
          </a:xfrm>
        </p:grpSpPr>
        <p:pic>
          <p:nvPicPr>
            <p:cNvPr id="4" name="Content Placeholder 4" descr="GrahamLeachProfilePicLarg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599" y="2342354"/>
              <a:ext cx="2286001" cy="2286001"/>
            </a:xfrm>
            <a:prstGeom prst="rect">
              <a:avLst/>
            </a:prstGeom>
          </p:spPr>
        </p:pic>
        <p:sp>
          <p:nvSpPr>
            <p:cNvPr id="6" name="Content Placeholder 3"/>
            <p:cNvSpPr txBox="1">
              <a:spLocks/>
            </p:cNvSpPr>
            <p:nvPr/>
          </p:nvSpPr>
          <p:spPr>
            <a:xfrm>
              <a:off x="1295400" y="4628357"/>
              <a:ext cx="2514600" cy="4571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www.graham-leach.com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82221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38800"/>
            <a:ext cx="8229600" cy="457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800" b="1" dirty="0" smtClean="0"/>
              <a:t>http://sbinformation.about.com/od/businessmanagemen1/a/businessgoals.htm</a:t>
            </a:r>
            <a:endParaRPr lang="en-US" sz="1800" b="1" dirty="0"/>
          </a:p>
        </p:txBody>
      </p:sp>
      <p:sp>
        <p:nvSpPr>
          <p:cNvPr id="7" name="Rectangle 6"/>
          <p:cNvSpPr/>
          <p:nvPr/>
        </p:nvSpPr>
        <p:spPr>
          <a:xfrm>
            <a:off x="609600" y="1600498"/>
            <a:ext cx="8229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S.M.A.R.T. is an acronym for the 5 steps of creating a high-quality goal, which is a necessary pre-condition for a positive result:</a:t>
            </a:r>
          </a:p>
          <a:p>
            <a:endParaRPr lang="en-US" sz="2400" dirty="0" smtClean="0"/>
          </a:p>
          <a:p>
            <a:pPr marL="225425" indent="225425">
              <a:buFont typeface="Arial" pitchFamily="34" charset="0"/>
              <a:buChar char="•"/>
            </a:pPr>
            <a:r>
              <a:rPr lang="en-US" sz="2400" b="1" dirty="0" smtClean="0"/>
              <a:t>S</a:t>
            </a:r>
            <a:r>
              <a:rPr lang="en-US" sz="2400" dirty="0" smtClean="0"/>
              <a:t>pecific</a:t>
            </a:r>
          </a:p>
          <a:p>
            <a:pPr marL="225425" indent="225425">
              <a:buFont typeface="Arial" pitchFamily="34" charset="0"/>
              <a:buChar char="•"/>
            </a:pPr>
            <a:r>
              <a:rPr lang="en-US" sz="2400" b="1" dirty="0" smtClean="0"/>
              <a:t>M</a:t>
            </a:r>
            <a:r>
              <a:rPr lang="en-US" sz="2400" dirty="0" smtClean="0"/>
              <a:t>easurable</a:t>
            </a:r>
          </a:p>
          <a:p>
            <a:pPr marL="225425" indent="225425">
              <a:buFont typeface="Arial" pitchFamily="34" charset="0"/>
              <a:buChar char="•"/>
            </a:pPr>
            <a:r>
              <a:rPr lang="en-US" sz="2400" b="1" dirty="0" smtClean="0"/>
              <a:t>A</a:t>
            </a:r>
            <a:r>
              <a:rPr lang="en-US" sz="2400" dirty="0" smtClean="0"/>
              <a:t>ttainable</a:t>
            </a:r>
          </a:p>
          <a:p>
            <a:pPr marL="225425" indent="225425">
              <a:buFont typeface="Arial" pitchFamily="34" charset="0"/>
              <a:buChar char="•"/>
            </a:pPr>
            <a:r>
              <a:rPr lang="en-US" sz="2400" b="1" dirty="0" smtClean="0"/>
              <a:t>R</a:t>
            </a:r>
            <a:r>
              <a:rPr lang="en-US" sz="2400" dirty="0" smtClean="0"/>
              <a:t>elevant</a:t>
            </a:r>
          </a:p>
          <a:p>
            <a:pPr marL="225425" indent="225425">
              <a:buFont typeface="Arial" pitchFamily="34" charset="0"/>
              <a:buChar char="•"/>
            </a:pPr>
            <a:r>
              <a:rPr lang="en-US" sz="2400" b="1" dirty="0" smtClean="0"/>
              <a:t>T</a:t>
            </a:r>
            <a:r>
              <a:rPr lang="en-US" sz="2400" dirty="0" smtClean="0"/>
              <a:t>ime-Based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10 Important  Project Management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Pitch the Project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Get the Project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Identify the High Level Deliverables Network (HLDN)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Develop the Work Breakdown Structure (WBS)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Figure out the Project Schedule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Get People to Work for You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Keep Track of Your Results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Deliver the Goods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Finish the Job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Get Paid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10 Important Project Management Docs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Project Pitch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Project Contract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High-Level Deliverables Network (HLDN)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Work Breakdown Structure (WBS)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Scope &amp; Other Considerations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Project Schedule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Talents Roster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Reporting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Closure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Cash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HLDN Summary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8213" y="1295400"/>
            <a:ext cx="7267575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2071</TotalTime>
  <Words>150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SD5953   Successful Project Management   REVIEW 02</vt:lpstr>
      <vt:lpstr>Slide 2</vt:lpstr>
      <vt:lpstr>Slide 3</vt:lpstr>
      <vt:lpstr>SMART Goals</vt:lpstr>
      <vt:lpstr>10 Important  Project Management Steps</vt:lpstr>
      <vt:lpstr>10 Important Project Management Docs</vt:lpstr>
      <vt:lpstr>HLDN Summary</vt:lpstr>
      <vt:lpstr>Thank You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02</dc:title>
  <dc:subject>SD5953 -  Successful Project Management</dc:subject>
  <dc:creator>Graham R. Leach</dc:creator>
  <cp:lastModifiedBy>Graham</cp:lastModifiedBy>
  <cp:revision>190</cp:revision>
  <dcterms:created xsi:type="dcterms:W3CDTF">2011-12-17T09:03:07Z</dcterms:created>
  <dcterms:modified xsi:type="dcterms:W3CDTF">2019-02-10T14:19:19Z</dcterms:modified>
</cp:coreProperties>
</file>