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4" r:id="rId2"/>
    <p:sldId id="317" r:id="rId3"/>
    <p:sldId id="332" r:id="rId4"/>
    <p:sldId id="336" r:id="rId5"/>
    <p:sldId id="337" r:id="rId6"/>
    <p:sldId id="318" r:id="rId7"/>
    <p:sldId id="338" r:id="rId8"/>
    <p:sldId id="339" r:id="rId9"/>
    <p:sldId id="340" r:id="rId10"/>
    <p:sldId id="319" r:id="rId11"/>
    <p:sldId id="283" r:id="rId12"/>
    <p:sldId id="31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975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BF819-0F15-4C66-B1B2-63CCA3E5C3BF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9E560-664C-4419-AA47-4EB03F1AC4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polyu.edu.hk/cpa/polyu/templates/polyu/images/logo_polyu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SD5906:  </a:t>
            </a:r>
            <a:r>
              <a:rPr lang="en-US" sz="1000" b="0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Globalization in New Media Design and Technology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838451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dirty="0" smtClean="0"/>
              <a:t>SD5906</a:t>
            </a:r>
            <a:br>
              <a:rPr lang="en-US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dirty="0" smtClean="0"/>
              <a:t> Globalization in New Media Design </a:t>
            </a:r>
            <a:br>
              <a:rPr lang="en-US" dirty="0" smtClean="0"/>
            </a:br>
            <a:r>
              <a:rPr lang="en-US" dirty="0" smtClean="0"/>
              <a:t>and Technology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495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040559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ARCHETYPES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The Essence of Archetypes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 smtClean="0"/>
              <a:t> </a:t>
            </a:r>
            <a:r>
              <a:rPr lang="en-HK" dirty="0" smtClean="0"/>
              <a:t>Archetypes ar</a:t>
            </a:r>
            <a:r>
              <a:rPr lang="en-HK" dirty="0" smtClean="0"/>
              <a:t>e personified expressions of the highest order of common human behaviours.</a:t>
            </a:r>
          </a:p>
          <a:p>
            <a:r>
              <a:rPr lang="en-HK" dirty="0" smtClean="0"/>
              <a:t>While they are presented as personifications, they are </a:t>
            </a:r>
            <a:r>
              <a:rPr lang="en-HK" u="sng" dirty="0" smtClean="0"/>
              <a:t>not</a:t>
            </a:r>
            <a:r>
              <a:rPr lang="en-HK" dirty="0" smtClean="0"/>
              <a:t> externalize - they are us.</a:t>
            </a:r>
          </a:p>
          <a:p>
            <a:r>
              <a:rPr lang="en-HK" dirty="0" smtClean="0"/>
              <a:t>Their packaging as gods just makes them more relatable, and to </a:t>
            </a:r>
            <a:r>
              <a:rPr lang="en-HK" dirty="0" smtClean="0"/>
              <a:t>remind us that we frequently operate in </a:t>
            </a:r>
            <a:r>
              <a:rPr lang="en-US" dirty="0" smtClean="0"/>
              <a:t>the mode of the divine.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46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Questions?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441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8222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What is an Archetype?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It is an instinctive behaviour that </a:t>
            </a:r>
            <a:r>
              <a:rPr lang="en-HK" dirty="0" smtClean="0"/>
              <a:t>“naturally” </a:t>
            </a:r>
            <a:r>
              <a:rPr lang="en-HK" dirty="0" smtClean="0"/>
              <a:t>resolves an emergent unresolved situation.</a:t>
            </a:r>
            <a:endParaRPr lang="en-HK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It is a mental tool</a:t>
            </a:r>
            <a:r>
              <a:rPr lang="en-HK" dirty="0" smtClean="0"/>
              <a:t> </a:t>
            </a:r>
            <a:r>
              <a:rPr lang="en-HK" dirty="0" smtClean="0"/>
              <a:t>we can use </a:t>
            </a:r>
            <a:r>
              <a:rPr lang="en-HK" dirty="0" smtClean="0"/>
              <a:t>to </a:t>
            </a:r>
            <a:r>
              <a:rPr lang="en-HK" dirty="0" smtClean="0"/>
              <a:t>model and validate</a:t>
            </a:r>
            <a:r>
              <a:rPr lang="en-HK" dirty="0" smtClean="0"/>
              <a:t> </a:t>
            </a:r>
            <a:r>
              <a:rPr lang="en-HK" dirty="0" smtClean="0"/>
              <a:t>the </a:t>
            </a:r>
            <a:r>
              <a:rPr lang="en-HK" dirty="0" smtClean="0"/>
              <a:t>past, present </a:t>
            </a:r>
            <a:r>
              <a:rPr lang="en-HK" dirty="0" smtClean="0"/>
              <a:t>and </a:t>
            </a:r>
            <a:r>
              <a:rPr lang="en-HK" dirty="0" smtClean="0"/>
              <a:t>future</a:t>
            </a:r>
            <a:r>
              <a:rPr lang="en-HK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It is a social form that helps to keep </a:t>
            </a:r>
            <a:r>
              <a:rPr lang="en-HK" dirty="0" smtClean="0"/>
              <a:t>the peace and guides us towards more useful, more productive lives.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Where To Find Archetypes?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Archetypes are all around us.  They </a:t>
            </a:r>
            <a:r>
              <a:rPr lang="en-HK" u="sng" dirty="0" smtClean="0"/>
              <a:t>are</a:t>
            </a:r>
            <a:r>
              <a:rPr lang="en-HK" dirty="0" smtClean="0"/>
              <a:t> us.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We use them to pre-program large portions of our waking day, so we can think about things.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HK" dirty="0" smtClean="0"/>
              <a:t>Another way of finding archetypes is looking for low-resolution people who inhabit a role for us, rather than an identity.  In fact, these people are more like tools to us than humans.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Why Care About Archetypes?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Archetypes used to be the only way that we were able to program our daily actions, because we had no other option available.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With the </a:t>
            </a:r>
            <a:r>
              <a:rPr lang="en-US" u="sng" dirty="0" smtClean="0"/>
              <a:t>Enlightenment</a:t>
            </a:r>
            <a:r>
              <a:rPr lang="en-US" dirty="0" smtClean="0"/>
              <a:t>, radical new tools for operating in </a:t>
            </a:r>
            <a:r>
              <a:rPr lang="en-US" dirty="0" smtClean="0"/>
              <a:t>“reality” </a:t>
            </a:r>
            <a:r>
              <a:rPr lang="en-US" dirty="0" smtClean="0"/>
              <a:t>became available to us.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These new tools include </a:t>
            </a:r>
            <a:r>
              <a:rPr lang="en-US" b="1" dirty="0" smtClean="0"/>
              <a:t>Rational Analysis</a:t>
            </a:r>
            <a:r>
              <a:rPr lang="en-US" dirty="0" smtClean="0"/>
              <a:t>, </a:t>
            </a:r>
            <a:r>
              <a:rPr lang="en-US" b="1" dirty="0" smtClean="0"/>
              <a:t>Logic</a:t>
            </a:r>
            <a:r>
              <a:rPr lang="en-US" dirty="0" smtClean="0"/>
              <a:t> and the </a:t>
            </a:r>
            <a:r>
              <a:rPr lang="en-US" b="1" dirty="0" smtClean="0"/>
              <a:t>Scientific Method</a:t>
            </a:r>
            <a:r>
              <a:rPr lang="en-US" dirty="0" smtClean="0"/>
              <a:t>.</a:t>
            </a:r>
            <a:endParaRPr lang="en-HK" dirty="0" smtClean="0"/>
          </a:p>
        </p:txBody>
      </p:sp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 Chinese Archetype</a:t>
            </a:r>
            <a:endParaRPr lang="en-US" dirty="0"/>
          </a:p>
        </p:txBody>
      </p:sp>
      <p:pic>
        <p:nvPicPr>
          <p:cNvPr id="11270" name="Picture 6" descr="Image result for guan gong rea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400800" cy="4800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 smtClean="0"/>
              <a:t>A Hindu Archetype</a:t>
            </a:r>
            <a:endParaRPr lang="en-US" dirty="0"/>
          </a:p>
        </p:txBody>
      </p:sp>
      <p:pic>
        <p:nvPicPr>
          <p:cNvPr id="27652" name="Picture 4" descr="Kali on an uncontrollable rampage after slaying the demon, forcing Shiva to throw himself in her path to stop her dance of destruction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1333500"/>
            <a:ext cx="371475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dirty="0" smtClean="0"/>
              <a:t>A Buddhist Archetype</a:t>
            </a:r>
            <a:endParaRPr lang="en-US" dirty="0"/>
          </a:p>
        </p:txBody>
      </p:sp>
      <p:pic>
        <p:nvPicPr>
          <p:cNvPr id="28674" name="Picture 2" descr="Image result for kuan y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295400"/>
            <a:ext cx="3505200" cy="48941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HK" dirty="0" smtClean="0"/>
              <a:t>A Christian Archetype</a:t>
            </a:r>
            <a:endParaRPr lang="en-US" dirty="0"/>
          </a:p>
        </p:txBody>
      </p:sp>
      <p:pic>
        <p:nvPicPr>
          <p:cNvPr id="29698" name="Picture 2" descr="Image result for jesus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8913" y="1295400"/>
            <a:ext cx="3686175" cy="49287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203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4648</TotalTime>
  <Words>289</Words>
  <Application>Microsoft Office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SD5906   Globalization in New Media Design  and Technology </vt:lpstr>
      <vt:lpstr>Slide 2</vt:lpstr>
      <vt:lpstr>What is an Archetype?</vt:lpstr>
      <vt:lpstr>Where To Find Archetypes?</vt:lpstr>
      <vt:lpstr>Why Care About Archetypes?</vt:lpstr>
      <vt:lpstr>A Chinese Archetype</vt:lpstr>
      <vt:lpstr>A Hindu Archetype</vt:lpstr>
      <vt:lpstr>A Buddhist Archetype</vt:lpstr>
      <vt:lpstr>A Christian Archetype</vt:lpstr>
      <vt:lpstr>The Essence of Archetypes</vt:lpstr>
      <vt:lpstr>Questions?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Class Orientation</dc:title>
  <dc:subject>SD5953 - Successful Project Management</dc:subject>
  <dc:creator>Graham R. Leach</dc:creator>
  <cp:lastModifiedBy>Graham</cp:lastModifiedBy>
  <cp:revision>368</cp:revision>
  <dcterms:created xsi:type="dcterms:W3CDTF">2011-12-17T09:03:07Z</dcterms:created>
  <dcterms:modified xsi:type="dcterms:W3CDTF">2019-03-15T00:20:31Z</dcterms:modified>
</cp:coreProperties>
</file>