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1.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p:nvPr>
            <p:ph type="sldImg"/>
          </p:nvPr>
        </p:nvSpPr>
        <p:spPr>
          <a:xfrm>
            <a:off x="1143000" y="685800"/>
            <a:ext cx="4572000" cy="3429000"/>
          </a:xfrm>
          <a:prstGeom prst="rect">
            <a:avLst/>
          </a:prstGeom>
        </p:spPr>
        <p:txBody>
          <a:bodyPr/>
          <a:lstStyle/>
          <a:p>
            <a:pPr/>
          </a:p>
        </p:txBody>
      </p:sp>
      <p:sp>
        <p:nvSpPr>
          <p:cNvPr id="252" name="Shape 25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 Id="rId3" Type="http://schemas.openxmlformats.org/officeDocument/2006/relationships/hyperlink" Target="http://creativebrief.com/agency/insights/23270/sense" TargetMode="External"/></Relationships>

</file>

<file path=ppt/notesSlides/_rels/notesSlide1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 Id="rId3" Type="http://schemas.openxmlformats.org/officeDocument/2006/relationships/hyperlink" Target="http://contentmarketinginstitute.com/wp-content/uploads/2016/09/2017_B2B_Research_FINAL.pdf" TargetMode="Externa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Media Sense Agency 2018  Psycho Brands survey … </a:t>
            </a:r>
            <a:r>
              <a:rPr u="sng">
                <a:hlinkClick r:id="rId3" invalidUrl="" action="" tgtFrame="" tooltip="" history="1" highlightClick="0" endSnd="0"/>
              </a:rPr>
              <a:t>http://creativebrief.com/agency/insights/23270/sense</a:t>
            </a:r>
          </a:p>
          <a:p>
            <a:pPr/>
            <a:r>
              <a:t>MediaSense 2017 psycho brands report — USE</a:t>
            </a:r>
          </a:p>
          <a:p>
            <a:pPr/>
            <a:r>
              <a:t>Ever met a person who lives their life based on an ROI calculation?  They’re called psychopaths.  So why, in an era when brands are trying to infiltrate social media and build relationships with their customers, do they constantly break the rules of acceptable behaviour we human beings set with each other?</a:t>
            </a:r>
          </a:p>
          <a:p>
            <a:pPr/>
            <a:r>
              <a:t>At its core it’s probably as simple as one guy going out in the world and producing some value, and then receiving value from another party in return. If this is true then it stands to reason that in order to maximise the value we receive in life, we have to maximise the value we give.</a:t>
            </a:r>
          </a:p>
          <a:p>
            <a:pPr/>
            <a:r>
              <a:t>Just like a person a brand has a long term life-cycle. It has to grow and mature, earning goodwill bit by bit, action followed by action. This is the secret that genuinely loved brands like Apple, Patagonia, Lush, and so on understand, and which the rest puzzle over. To join them just ask a simple question on your next campaign: not what can your customers do for you, but what can you do for your customers? It sounds horribly obvious, but how much marketing that you can think of does it really apply to?</a:t>
            </a:r>
          </a:p>
          <a:p>
            <a:pPr/>
            <a:r>
              <a:t>Psycho Brands is bespoke research from Sense that uncovers :</a:t>
            </a:r>
          </a:p>
          <a:p>
            <a:pPr/>
            <a:r>
              <a:t>	•	Why nobody loves a psychopath (in case you need reminding…)</a:t>
            </a:r>
          </a:p>
          <a:p>
            <a:pPr/>
            <a:r>
              <a:t>	•	The three human habits of great brands</a:t>
            </a:r>
          </a:p>
          <a:p>
            <a:pPr/>
            <a:r>
              <a:t>	•	…and their ugly opposites</a:t>
            </a:r>
          </a:p>
          <a:p>
            <a:pPr/>
            <a:br/>
            <a:r>
              <a:t>Authors</a:t>
            </a:r>
            <a:br/>
            <a:r>
              <a:t>Alex Smith, Planning Director</a:t>
            </a:r>
            <a:br/>
            <a:r>
              <a:t>Francesca Zedde, Planner</a:t>
            </a:r>
          </a:p>
          <a:p>
            <a:pPr/>
            <a:r>
              <a:t>Key take outs:</a:t>
            </a:r>
          </a:p>
          <a:p>
            <a:pPr/>
            <a:r>
              <a:t>	•	50% people feel more cynical about brands than they did 5 years ago</a:t>
            </a:r>
          </a:p>
          <a:p>
            <a:pPr/>
            <a:r>
              <a:t>	•	72% of people think brands spend too much time talking about themselves</a:t>
            </a:r>
          </a:p>
          <a:p>
            <a:pPr/>
            <a:r>
              <a:t>	•	88% of people believe that brands are selfish</a:t>
            </a:r>
          </a:p>
          <a:p>
            <a:pPr/>
            <a:r>
              <a:t>	•	People are 4 times more likely to trust a brand that does things in the real world rather than just advertising</a:t>
            </a:r>
          </a:p>
          <a:p>
            <a:pPr/>
            <a:r>
              <a:t>Download the report from Sense's showcase</a:t>
            </a:r>
          </a:p>
          <a:p>
            <a:pPr/>
            <a:r>
              <a:t>To find out more contact Lou Garrod at Sense</a:t>
            </a:r>
          </a:p>
          <a:p>
            <a:pPr/>
          </a:p>
          <a:p>
            <a:pPr/>
          </a:p>
          <a:p>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2" name="Shape 412"/>
          <p:cNvSpPr/>
          <p:nvPr>
            <p:ph type="sldImg"/>
          </p:nvPr>
        </p:nvSpPr>
        <p:spPr>
          <a:prstGeom prst="rect">
            <a:avLst/>
          </a:prstGeom>
        </p:spPr>
        <p:txBody>
          <a:bodyPr/>
          <a:lstStyle/>
          <a:p>
            <a:pPr/>
          </a:p>
        </p:txBody>
      </p:sp>
      <p:sp>
        <p:nvSpPr>
          <p:cNvPr id="413" name="Shape 413"/>
          <p:cNvSpPr/>
          <p:nvPr>
            <p:ph type="body" sz="quarter" idx="1"/>
          </p:nvPr>
        </p:nvSpPr>
        <p:spPr>
          <a:prstGeom prst="rect">
            <a:avLst/>
          </a:prstGeom>
        </p:spPr>
        <p:txBody>
          <a:bodyPr/>
          <a:lstStyle/>
          <a:p>
            <a:pPr/>
          </a:p>
          <a:p>
            <a:pPr/>
            <a:r>
              <a:t>Forbes 2018 Content Forecast: https://www.forbes.com/sites/forbesagencycouncil/2017/11/27/content-marketing-in-2018-trends-and-tools-for-success/#10f3c5917896</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ph type="sldImg"/>
          </p:nvPr>
        </p:nvSpPr>
        <p:spPr>
          <a:prstGeom prst="rect">
            <a:avLst/>
          </a:prstGeom>
        </p:spPr>
        <p:txBody>
          <a:bodyPr/>
          <a:lstStyle/>
          <a:p>
            <a:pPr/>
          </a:p>
        </p:txBody>
      </p:sp>
      <p:sp>
        <p:nvSpPr>
          <p:cNvPr id="418" name="Shape 418"/>
          <p:cNvSpPr/>
          <p:nvPr>
            <p:ph type="body" sz="quarter" idx="1"/>
          </p:nvPr>
        </p:nvSpPr>
        <p:spPr>
          <a:prstGeom prst="rect">
            <a:avLst/>
          </a:prstGeom>
        </p:spPr>
        <p:txBody>
          <a:bodyPr/>
          <a:lstStyle/>
          <a:p>
            <a:pPr/>
          </a:p>
          <a:p>
            <a:pPr/>
            <a:r>
              <a:t>Forbes 2018 Content Forecast: https://www.forbes.com/sites/forbesagencycouncil/2017/11/27/content-marketing-in-2018-trends-and-tools-for-success/#10f3c5917896</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2" name="Shape 422"/>
          <p:cNvSpPr/>
          <p:nvPr>
            <p:ph type="sldImg"/>
          </p:nvPr>
        </p:nvSpPr>
        <p:spPr>
          <a:prstGeom prst="rect">
            <a:avLst/>
          </a:prstGeom>
        </p:spPr>
        <p:txBody>
          <a:bodyPr/>
          <a:lstStyle/>
          <a:p>
            <a:pPr/>
          </a:p>
        </p:txBody>
      </p:sp>
      <p:sp>
        <p:nvSpPr>
          <p:cNvPr id="423" name="Shape 423"/>
          <p:cNvSpPr/>
          <p:nvPr>
            <p:ph type="body" sz="quarter" idx="1"/>
          </p:nvPr>
        </p:nvSpPr>
        <p:spPr>
          <a:prstGeom prst="rect">
            <a:avLst/>
          </a:prstGeom>
        </p:spPr>
        <p:txBody>
          <a:bodyPr/>
          <a:lstStyle/>
          <a:p>
            <a:pPr/>
          </a:p>
          <a:p>
            <a:pPr/>
            <a:r>
              <a:t>Forbes 2018 Content Forecast: https://www.forbes.com/sites/forbesagencycouncil/2017/11/27/content-marketing-in-2018-trends-and-tools-for-success/#10f3c5917896</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7" name="Shape 427"/>
          <p:cNvSpPr/>
          <p:nvPr>
            <p:ph type="sldImg"/>
          </p:nvPr>
        </p:nvSpPr>
        <p:spPr>
          <a:prstGeom prst="rect">
            <a:avLst/>
          </a:prstGeom>
        </p:spPr>
        <p:txBody>
          <a:bodyPr/>
          <a:lstStyle/>
          <a:p>
            <a:pPr/>
          </a:p>
        </p:txBody>
      </p:sp>
      <p:sp>
        <p:nvSpPr>
          <p:cNvPr id="428" name="Shape 428"/>
          <p:cNvSpPr/>
          <p:nvPr>
            <p:ph type="body" sz="quarter" idx="1"/>
          </p:nvPr>
        </p:nvSpPr>
        <p:spPr>
          <a:prstGeom prst="rect">
            <a:avLst/>
          </a:prstGeom>
        </p:spPr>
        <p:txBody>
          <a:bodyPr/>
          <a:lstStyle/>
          <a:p>
            <a:pPr/>
          </a:p>
          <a:p>
            <a:pPr/>
            <a:r>
              <a:t>Forbes 2018 Content Forecast: https://www.forbes.com/sites/forbesagencycouncil/2017/11/27/content-marketing-in-2018-trends-and-tools-for-success/#10f3c5917896</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Shape 432"/>
          <p:cNvSpPr/>
          <p:nvPr>
            <p:ph type="sldImg"/>
          </p:nvPr>
        </p:nvSpPr>
        <p:spPr>
          <a:prstGeom prst="rect">
            <a:avLst/>
          </a:prstGeom>
        </p:spPr>
        <p:txBody>
          <a:bodyPr/>
          <a:lstStyle/>
          <a:p>
            <a:pPr/>
          </a:p>
        </p:txBody>
      </p:sp>
      <p:sp>
        <p:nvSpPr>
          <p:cNvPr id="433" name="Shape 433"/>
          <p:cNvSpPr/>
          <p:nvPr>
            <p:ph type="body" sz="quarter" idx="1"/>
          </p:nvPr>
        </p:nvSpPr>
        <p:spPr>
          <a:prstGeom prst="rect">
            <a:avLst/>
          </a:prstGeom>
        </p:spPr>
        <p:txBody>
          <a:bodyPr/>
          <a:lstStyle/>
          <a:p>
            <a:pPr/>
          </a:p>
          <a:p>
            <a:pPr/>
            <a:r>
              <a:t>Forbes 2018 Content Forecast: https://www.forbes.com/sites/forbesagencycouncil/2017/11/27/content-marketing-in-2018-trends-and-tools-for-success/#10f3c5917896</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8" name="Shape 448"/>
          <p:cNvSpPr/>
          <p:nvPr>
            <p:ph type="sldImg"/>
          </p:nvPr>
        </p:nvSpPr>
        <p:spPr>
          <a:prstGeom prst="rect">
            <a:avLst/>
          </a:prstGeom>
        </p:spPr>
        <p:txBody>
          <a:bodyPr/>
          <a:lstStyle/>
          <a:p>
            <a:pPr/>
          </a:p>
        </p:txBody>
      </p:sp>
      <p:sp>
        <p:nvSpPr>
          <p:cNvPr id="449" name="Shape 449"/>
          <p:cNvSpPr/>
          <p:nvPr>
            <p:ph type="body" sz="quarter" idx="1"/>
          </p:nvPr>
        </p:nvSpPr>
        <p:spPr>
          <a:prstGeom prst="rect">
            <a:avLst/>
          </a:prstGeom>
        </p:spPr>
        <p:txBody>
          <a:bodyPr/>
          <a:lstStyle/>
          <a:p>
            <a:pPr/>
            <a:r>
              <a:t>Read the entire survey </a:t>
            </a:r>
            <a:r>
              <a:rPr u="sng">
                <a:hlinkClick r:id="rId3" invalidUrl="" action="" tgtFrame="" tooltip="" history="1" highlightClick="0" endSnd="0"/>
              </a:rPr>
              <a:t>here.</a:t>
            </a:r>
          </a:p>
          <a:p>
            <a:pPr/>
          </a:p>
          <a:p>
            <a:pPr/>
            <a:r>
              <a:t>Of 3,800 B2B firms surveyed, 89 percent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Shape 320"/>
          <p:cNvSpPr/>
          <p:nvPr>
            <p:ph type="sldImg"/>
          </p:nvPr>
        </p:nvSpPr>
        <p:spPr>
          <a:prstGeom prst="rect">
            <a:avLst/>
          </a:prstGeom>
        </p:spPr>
        <p:txBody>
          <a:bodyPr/>
          <a:lstStyle/>
          <a:p>
            <a:pPr/>
          </a:p>
        </p:txBody>
      </p:sp>
      <p:sp>
        <p:nvSpPr>
          <p:cNvPr id="321" name="Shape 321"/>
          <p:cNvSpPr/>
          <p:nvPr>
            <p:ph type="body" sz="quarter" idx="1"/>
          </p:nvPr>
        </p:nvSpPr>
        <p:spPr>
          <a:prstGeom prst="rect">
            <a:avLst/>
          </a:prstGeom>
        </p:spPr>
        <p:txBody>
          <a:bodyPr/>
          <a:lstStyle/>
          <a:p>
            <a:pPr/>
            <a:r>
              <a:t>Branding def I like : 	1.	Brand is the image people have of your company or product. It’s who people think you are. Or quoting Ze Frank, it’s the “emotional aftertaste” that comes after an experience (even a second-hand one) with a product, service or company.  (Also, it’s the mark left after a red-hot iron is applied to a steer’s hindquarters.) Ann Handley – MarketingProfs, Author with C.C. Chapman of Content Rules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5" name="Shape 325"/>
          <p:cNvSpPr/>
          <p:nvPr>
            <p:ph type="sldImg"/>
          </p:nvPr>
        </p:nvSpPr>
        <p:spPr>
          <a:prstGeom prst="rect">
            <a:avLst/>
          </a:prstGeom>
        </p:spPr>
        <p:txBody>
          <a:bodyPr/>
          <a:lstStyle/>
          <a:p>
            <a:pPr/>
          </a:p>
        </p:txBody>
      </p:sp>
      <p:sp>
        <p:nvSpPr>
          <p:cNvPr id="326" name="Shape 326"/>
          <p:cNvSpPr/>
          <p:nvPr>
            <p:ph type="body" sz="quarter" idx="1"/>
          </p:nvPr>
        </p:nvSpPr>
        <p:spPr>
          <a:prstGeom prst="rect">
            <a:avLst/>
          </a:prstGeom>
        </p:spPr>
        <p:txBody>
          <a:bodyPr/>
          <a:lstStyle/>
          <a:p>
            <a:pPr/>
          </a:p>
          <a:p>
            <a:pPr/>
            <a:r>
              <a:t>Forbes 2018 Content Forecast: https://www.forbes.com/sites/forbesagencycouncil/2017/11/27/content-marketing-in-2018-trends-and-tools-for-success/#10f3c5917896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Shape 331"/>
          <p:cNvSpPr/>
          <p:nvPr>
            <p:ph type="sldImg"/>
          </p:nvPr>
        </p:nvSpPr>
        <p:spPr>
          <a:prstGeom prst="rect">
            <a:avLst/>
          </a:prstGeom>
        </p:spPr>
        <p:txBody>
          <a:bodyPr/>
          <a:lstStyle/>
          <a:p>
            <a:pPr/>
          </a:p>
        </p:txBody>
      </p:sp>
      <p:sp>
        <p:nvSpPr>
          <p:cNvPr id="332" name="Shape 332"/>
          <p:cNvSpPr/>
          <p:nvPr>
            <p:ph type="body" sz="quarter" idx="1"/>
          </p:nvPr>
        </p:nvSpPr>
        <p:spPr>
          <a:prstGeom prst="rect">
            <a:avLst/>
          </a:prstGeom>
        </p:spPr>
        <p:txBody>
          <a:bodyPr/>
          <a:lstStyle/>
          <a:p>
            <a:pPr/>
            <a:r>
              <a:t>Branding def I like : 	1.	Brand is the image people have of your company or product. It’s who people think you are. Or quoting Ze Frank, it’s the “emotional aftertaste” that comes after an experience (even a second-hand one) with a product, service or company.  (Also, it’s the mark left after a red-hot iron is applied to a steer’s hindquarters.) Ann Handley – MarketingProfs, Author with C.C. Chapman of Content Rules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ph type="sldImg"/>
          </p:nvPr>
        </p:nvSpPr>
        <p:spPr>
          <a:prstGeom prst="rect">
            <a:avLst/>
          </a:prstGeom>
        </p:spPr>
        <p:txBody>
          <a:bodyPr/>
          <a:lstStyle/>
          <a:p>
            <a:pPr/>
          </a:p>
        </p:txBody>
      </p:sp>
      <p:sp>
        <p:nvSpPr>
          <p:cNvPr id="345" name="Shape 345"/>
          <p:cNvSpPr/>
          <p:nvPr>
            <p:ph type="body" sz="quarter" idx="1"/>
          </p:nvPr>
        </p:nvSpPr>
        <p:spPr>
          <a:prstGeom prst="rect">
            <a:avLst/>
          </a:prstGeom>
        </p:spPr>
        <p:txBody>
          <a:bodyPr/>
          <a:lstStyle/>
          <a:p>
            <a:pPr/>
            <a:r>
              <a:t>Owned by Johnson &amp; Johnson, which sells baby products, the site now boasts 35 MILLION readers.  </a:t>
            </a:r>
          </a:p>
          <a:p>
            <a:pPr/>
            <a:r>
              <a:t>It is one of the most classic and oldest examples of content marketing success.  It was among the first brands to embrace content marketing.</a:t>
            </a:r>
          </a:p>
          <a:p>
            <a:pPr/>
            <a:r>
              <a:t>The site is based on the company’s belief, 16 years ago, that customers would increasingly rely on search over promotional advertising in the media before making purchases. This is true now for consumer markets as well as B2B markets and is one of the biggest reasons brands get into content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1" name="Shape 361"/>
          <p:cNvSpPr/>
          <p:nvPr>
            <p:ph type="sldImg"/>
          </p:nvPr>
        </p:nvSpPr>
        <p:spPr>
          <a:prstGeom prst="rect">
            <a:avLst/>
          </a:prstGeom>
        </p:spPr>
        <p:txBody>
          <a:bodyPr/>
          <a:lstStyle/>
          <a:p>
            <a:pPr/>
          </a:p>
        </p:txBody>
      </p:sp>
      <p:sp>
        <p:nvSpPr>
          <p:cNvPr id="362" name="Shape 362"/>
          <p:cNvSpPr/>
          <p:nvPr>
            <p:ph type="body" sz="quarter" idx="1"/>
          </p:nvPr>
        </p:nvSpPr>
        <p:spPr>
          <a:prstGeom prst="rect">
            <a:avLst/>
          </a:prstGeom>
        </p:spPr>
        <p:txBody>
          <a:bodyPr/>
          <a:lstStyle/>
          <a:p>
            <a:pPr/>
          </a:p>
          <a:p>
            <a:pPr/>
            <a:r>
              <a:t>Forbes 2018 Content Forecast: https://www.forbes.com/sites/forbesagencycouncil/2017/11/27/content-marketing-in-2018-trends-and-tools-for-success/#10f3c5917896</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6" name="Shape 366"/>
          <p:cNvSpPr/>
          <p:nvPr>
            <p:ph type="sldImg"/>
          </p:nvPr>
        </p:nvSpPr>
        <p:spPr>
          <a:prstGeom prst="rect">
            <a:avLst/>
          </a:prstGeom>
        </p:spPr>
        <p:txBody>
          <a:bodyPr/>
          <a:lstStyle/>
          <a:p>
            <a:pPr/>
          </a:p>
        </p:txBody>
      </p:sp>
      <p:sp>
        <p:nvSpPr>
          <p:cNvPr id="367" name="Shape 367"/>
          <p:cNvSpPr/>
          <p:nvPr>
            <p:ph type="body" sz="quarter" idx="1"/>
          </p:nvPr>
        </p:nvSpPr>
        <p:spPr>
          <a:prstGeom prst="rect">
            <a:avLst/>
          </a:prstGeom>
        </p:spPr>
        <p:txBody>
          <a:bodyPr/>
          <a:lstStyle/>
          <a:p>
            <a:pPr/>
          </a:p>
          <a:p>
            <a:pPr/>
            <a:r>
              <a:t>Forbes 2018 Content Forecast: https://www.forbes.com/sites/forbesagencycouncil/2017/11/27/content-marketing-in-2018-trends-and-tools-for-success/#10f3c5917896</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1" name="Shape 401"/>
          <p:cNvSpPr/>
          <p:nvPr>
            <p:ph type="sldImg"/>
          </p:nvPr>
        </p:nvSpPr>
        <p:spPr>
          <a:prstGeom prst="rect">
            <a:avLst/>
          </a:prstGeom>
        </p:spPr>
        <p:txBody>
          <a:bodyPr/>
          <a:lstStyle/>
          <a:p>
            <a:pPr/>
          </a:p>
        </p:txBody>
      </p:sp>
      <p:sp>
        <p:nvSpPr>
          <p:cNvPr id="402" name="Shape 402"/>
          <p:cNvSpPr/>
          <p:nvPr>
            <p:ph type="body" sz="quarter" idx="1"/>
          </p:nvPr>
        </p:nvSpPr>
        <p:spPr>
          <a:prstGeom prst="rect">
            <a:avLst/>
          </a:prstGeom>
        </p:spPr>
        <p:txBody>
          <a:bodyPr/>
          <a:lstStyle/>
          <a:p>
            <a:pPr/>
          </a:p>
          <a:p>
            <a:pPr/>
            <a:r>
              <a:t>Forbes 2018 Content Forecast: https://www.forbes.com/sites/forbesagencycouncil/2017/11/27/content-marketing-in-2018-trends-and-tools-for-success/#10f3c5917896</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6" name="Shape 406"/>
          <p:cNvSpPr/>
          <p:nvPr>
            <p:ph type="sldImg"/>
          </p:nvPr>
        </p:nvSpPr>
        <p:spPr>
          <a:prstGeom prst="rect">
            <a:avLst/>
          </a:prstGeom>
        </p:spPr>
        <p:txBody>
          <a:bodyPr/>
          <a:lstStyle/>
          <a:p>
            <a:pPr/>
          </a:p>
        </p:txBody>
      </p:sp>
      <p:sp>
        <p:nvSpPr>
          <p:cNvPr id="407" name="Shape 407"/>
          <p:cNvSpPr/>
          <p:nvPr>
            <p:ph type="body" sz="quarter" idx="1"/>
          </p:nvPr>
        </p:nvSpPr>
        <p:spPr>
          <a:prstGeom prst="rect">
            <a:avLst/>
          </a:prstGeom>
        </p:spPr>
        <p:txBody>
          <a:bodyPr/>
          <a:lstStyle/>
          <a:p>
            <a:pPr/>
          </a:p>
          <a:p>
            <a:pPr/>
            <a:r>
              <a:t>Forbes 2018 Content Forecast: https://www.forbes.com/sites/forbesagencycouncil/2017/11/27/content-marketing-in-2018-trends-and-tools-for-success/#10f3c5917896</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778000" y="2298700"/>
            <a:ext cx="20828000" cy="4648200"/>
          </a:xfrm>
          <a:prstGeom prst="rect">
            <a:avLst/>
          </a:prstGeom>
        </p:spPr>
        <p:txBody>
          <a:bodyPr anchor="b"/>
          <a:lstStyle/>
          <a:p>
            <a:pPr/>
            <a:r>
              <a:t>Title Text</a:t>
            </a:r>
          </a:p>
        </p:txBody>
      </p:sp>
      <p:sp>
        <p:nvSpPr>
          <p:cNvPr id="12" name="Body Level One…"/>
          <p:cNvSpPr txBox="1"/>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i="1" sz="3200"/>
            </a:lvl1pPr>
          </a:lstStyle>
          <a:p>
            <a:pPr/>
            <a:r>
              <a:t>–Johnny Appleseed</a:t>
            </a:r>
          </a:p>
        </p:txBody>
      </p:sp>
      <p:sp>
        <p:nvSpPr>
          <p:cNvPr id="94" name="“Type a quote here.”"/>
          <p:cNvSpPr txBox="1"/>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24384000" cy="137160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spTree>
      <p:nvGrpSpPr>
        <p:cNvPr id="1" name=""/>
        <p:cNvGrpSpPr/>
        <p:nvPr/>
      </p:nvGrpSpPr>
      <p:grpSpPr>
        <a:xfrm>
          <a:off x="0" y="0"/>
          <a:ext cx="0" cy="0"/>
          <a:chOff x="0" y="0"/>
          <a:chExt cx="0" cy="0"/>
        </a:xfrm>
      </p:grpSpPr>
      <p:sp>
        <p:nvSpPr>
          <p:cNvPr id="117" name="Rectangle"/>
          <p:cNvSpPr/>
          <p:nvPr/>
        </p:nvSpPr>
        <p:spPr>
          <a:xfrm>
            <a:off x="-20213" y="19408"/>
            <a:ext cx="24424428" cy="13700625"/>
          </a:xfrm>
          <a:prstGeom prst="rect">
            <a:avLst/>
          </a:prstGeom>
          <a:solidFill>
            <a:srgbClr val="E8EEEE"/>
          </a:soli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118" name="Image"/>
          <p:cNvSpPr/>
          <p:nvPr>
            <p:ph type="pic" idx="13"/>
          </p:nvPr>
        </p:nvSpPr>
        <p:spPr>
          <a:xfrm>
            <a:off x="-21542" y="-23999"/>
            <a:ext cx="24395671" cy="13787440"/>
          </a:xfrm>
          <a:prstGeom prst="rect">
            <a:avLst/>
          </a:prstGeom>
        </p:spPr>
        <p:txBody>
          <a:bodyPr lIns="91439" tIns="45719" rIns="91439" bIns="45719" anchor="t">
            <a:noAutofit/>
          </a:bodyPr>
          <a:lstStyle/>
          <a:p>
            <a:pPr/>
          </a:p>
        </p:txBody>
      </p:sp>
      <p:sp>
        <p:nvSpPr>
          <p:cNvPr id="119" name="Line"/>
          <p:cNvSpPr/>
          <p:nvPr>
            <p:ph type="body" sz="quarter" idx="14"/>
          </p:nvPr>
        </p:nvSpPr>
        <p:spPr>
          <a:xfrm>
            <a:off x="1190087" y="986079"/>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a:solidFill>
              <a:srgbClr val="D649DC"/>
            </a:solidFill>
          </a:ln>
        </p:spPr>
        <p:txBody>
          <a:bodyPr lIns="71437" tIns="71437" rIns="71437" bIns="71437">
            <a:noAutofit/>
          </a:bodyPr>
          <a:lstStyle/>
          <a:p>
            <a:pPr marL="0" indent="0" algn="ctr" defTabSz="821531">
              <a:spcBef>
                <a:spcPts val="0"/>
              </a:spcBef>
              <a:buSzTx/>
              <a:buNone/>
              <a:defRPr sz="3200">
                <a:latin typeface="Helvetica Light"/>
                <a:ea typeface="Helvetica Light"/>
                <a:cs typeface="Helvetica Light"/>
                <a:sym typeface="Helvetica Light"/>
              </a:defRPr>
            </a:pPr>
          </a:p>
        </p:txBody>
      </p:sp>
      <p:sp>
        <p:nvSpPr>
          <p:cNvPr id="120" name="Line"/>
          <p:cNvSpPr/>
          <p:nvPr>
            <p:ph type="body" sz="quarter" idx="15"/>
          </p:nvPr>
        </p:nvSpPr>
        <p:spPr>
          <a:xfrm flipH="1" rot="10800000">
            <a:off x="1190087" y="11963641"/>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a:solidFill>
              <a:srgbClr val="5FE8F7"/>
            </a:solidFill>
          </a:ln>
        </p:spPr>
        <p:txBody>
          <a:bodyPr lIns="71437" tIns="71437" rIns="71437" bIns="71437">
            <a:noAutofit/>
          </a:bodyPr>
          <a:lstStyle/>
          <a:p>
            <a:pPr marL="0" indent="0" algn="ctr" defTabSz="821531">
              <a:spcBef>
                <a:spcPts val="0"/>
              </a:spcBef>
              <a:buSzTx/>
              <a:buNone/>
              <a:defRPr sz="3200">
                <a:latin typeface="Helvetica Light"/>
                <a:ea typeface="Helvetica Light"/>
                <a:cs typeface="Helvetica Light"/>
                <a:sym typeface="Helvetica Light"/>
              </a:defRPr>
            </a:pPr>
          </a:p>
        </p:txBody>
      </p:sp>
      <p:sp>
        <p:nvSpPr>
          <p:cNvPr id="121" name="Line"/>
          <p:cNvSpPr/>
          <p:nvPr>
            <p:ph type="body" sz="quarter" idx="16"/>
          </p:nvPr>
        </p:nvSpPr>
        <p:spPr>
          <a:xfrm rot="10800000">
            <a:off x="22228661" y="11997453"/>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a:solidFill>
              <a:srgbClr val="5FE8F7"/>
            </a:solidFill>
          </a:ln>
        </p:spPr>
        <p:txBody>
          <a:bodyPr lIns="71437" tIns="71437" rIns="71437" bIns="71437">
            <a:noAutofit/>
          </a:bodyPr>
          <a:lstStyle/>
          <a:p>
            <a:pPr marL="0" indent="0" algn="ctr" defTabSz="821531">
              <a:spcBef>
                <a:spcPts val="0"/>
              </a:spcBef>
              <a:buSzTx/>
              <a:buNone/>
              <a:defRPr sz="3200">
                <a:latin typeface="Helvetica Light"/>
                <a:ea typeface="Helvetica Light"/>
                <a:cs typeface="Helvetica Light"/>
                <a:sym typeface="Helvetica Light"/>
              </a:defRPr>
            </a:pPr>
          </a:p>
        </p:txBody>
      </p:sp>
      <p:sp>
        <p:nvSpPr>
          <p:cNvPr id="122" name="Shape"/>
          <p:cNvSpPr/>
          <p:nvPr>
            <p:ph type="body" sz="quarter" idx="17"/>
          </p:nvPr>
        </p:nvSpPr>
        <p:spPr>
          <a:xfrm rot="17634895">
            <a:off x="9292975" y="2544441"/>
            <a:ext cx="5798050" cy="5798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477154"/>
          </a:gradFill>
        </p:spPr>
        <p:txBody>
          <a:bodyPr lIns="71437" tIns="71437" rIns="71437" bIns="71437">
            <a:noAutofit/>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123" name="Line"/>
          <p:cNvSpPr/>
          <p:nvPr>
            <p:ph type="body" sz="quarter" idx="18"/>
          </p:nvPr>
        </p:nvSpPr>
        <p:spPr>
          <a:xfrm flipH="1">
            <a:off x="22228661" y="1019891"/>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a:solidFill>
              <a:srgbClr val="D649DC"/>
            </a:solidFill>
          </a:ln>
        </p:spPr>
        <p:txBody>
          <a:bodyPr lIns="71437" tIns="71437" rIns="71437" bIns="71437">
            <a:noAutofit/>
          </a:bodyPr>
          <a:lstStyle/>
          <a:p>
            <a:pPr marL="0" indent="0" algn="ctr" defTabSz="821531">
              <a:spcBef>
                <a:spcPts val="0"/>
              </a:spcBef>
              <a:buSzTx/>
              <a:buNone/>
              <a:defRPr sz="3200">
                <a:latin typeface="Helvetica Light"/>
                <a:ea typeface="Helvetica Light"/>
                <a:cs typeface="Helvetica Light"/>
                <a:sym typeface="Helvetica Light"/>
              </a:defRPr>
            </a:pPr>
          </a:p>
        </p:txBody>
      </p:sp>
      <p:sp>
        <p:nvSpPr>
          <p:cNvPr id="124" name="Shape"/>
          <p:cNvSpPr/>
          <p:nvPr>
            <p:ph type="body" sz="quarter" idx="19"/>
          </p:nvPr>
        </p:nvSpPr>
        <p:spPr>
          <a:xfrm rot="18900000">
            <a:off x="9974605" y="3049210"/>
            <a:ext cx="4583200" cy="45831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solidFill>
            <a:srgbClr val="000000"/>
          </a:solidFill>
        </p:spPr>
        <p:txBody>
          <a:bodyPr lIns="71437" tIns="71437" rIns="71437" bIns="71437">
            <a:noAutofit/>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125" name="Key"/>
          <p:cNvSpPr txBox="1"/>
          <p:nvPr>
            <p:ph type="body" sz="quarter" idx="20"/>
          </p:nvPr>
        </p:nvSpPr>
        <p:spPr>
          <a:xfrm>
            <a:off x="10590060" y="4087671"/>
            <a:ext cx="3965880" cy="1718752"/>
          </a:xfrm>
          <a:prstGeom prst="rect">
            <a:avLst/>
          </a:prstGeom>
        </p:spPr>
        <p:txBody>
          <a:bodyPr wrap="none" lIns="71437" tIns="71437" rIns="71437" bIns="71437">
            <a:spAutoFit/>
          </a:bodyPr>
          <a:lstStyle>
            <a:lvl1pPr marL="0" indent="0" algn="ctr" defTabSz="821531">
              <a:spcBef>
                <a:spcPts val="0"/>
              </a:spcBef>
              <a:buSzTx/>
              <a:buNone/>
              <a:defRPr cap="all" spc="3996" sz="10800">
                <a:solidFill>
                  <a:srgbClr val="5FE8F7"/>
                </a:solidFill>
                <a:latin typeface="Helvetica Neue UltraLight"/>
                <a:ea typeface="Helvetica Neue UltraLight"/>
                <a:cs typeface="Helvetica Neue UltraLight"/>
                <a:sym typeface="Helvetica Neue UltraLight"/>
              </a:defRPr>
            </a:lvl1pPr>
          </a:lstStyle>
          <a:p>
            <a:pPr/>
            <a:r>
              <a:t>Key</a:t>
            </a:r>
          </a:p>
        </p:txBody>
      </p:sp>
      <p:sp>
        <p:nvSpPr>
          <p:cNvPr id="126" name="Note"/>
          <p:cNvSpPr txBox="1"/>
          <p:nvPr>
            <p:ph type="body" sz="quarter" idx="21"/>
          </p:nvPr>
        </p:nvSpPr>
        <p:spPr>
          <a:xfrm>
            <a:off x="10526585" y="5258899"/>
            <a:ext cx="3330830" cy="1519421"/>
          </a:xfrm>
          <a:prstGeom prst="rect">
            <a:avLst/>
          </a:prstGeom>
        </p:spPr>
        <p:txBody>
          <a:bodyPr wrap="none" lIns="71437" tIns="71437" rIns="71437" bIns="71437">
            <a:spAutoFit/>
          </a:bodyPr>
          <a:lstStyle>
            <a:lvl1pPr marL="0" indent="0" algn="ctr" defTabSz="821531">
              <a:spcBef>
                <a:spcPts val="0"/>
              </a:spcBef>
              <a:buSzTx/>
              <a:buNone/>
              <a:defRPr b="1" cap="all" sz="9000">
                <a:solidFill>
                  <a:srgbClr val="FFFFFF"/>
                </a:solidFill>
              </a:defRPr>
            </a:lvl1pPr>
          </a:lstStyle>
          <a:p>
            <a:pPr/>
            <a:r>
              <a:t>Note</a:t>
            </a:r>
          </a:p>
        </p:txBody>
      </p:sp>
      <p:sp>
        <p:nvSpPr>
          <p:cNvPr id="127" name="Wisi enim ad minim veniam, quis nostrud exerci tation ullamcorper suscipit lobortis nisl ut aliquip ex ea commodo consequat. Duis autem vel eum iriure dolor in hendrerit"/>
          <p:cNvSpPr txBox="1"/>
          <p:nvPr>
            <p:ph type="body" sz="quarter" idx="22"/>
          </p:nvPr>
        </p:nvSpPr>
        <p:spPr>
          <a:xfrm>
            <a:off x="5604979" y="9467488"/>
            <a:ext cx="12840668" cy="1514476"/>
          </a:xfrm>
          <a:prstGeom prst="rect">
            <a:avLst/>
          </a:prstGeom>
          <a:solidFill>
            <a:srgbClr val="000000">
              <a:alpha val="71277"/>
            </a:srgbClr>
          </a:solidFill>
        </p:spPr>
        <p:txBody>
          <a:bodyPr lIns="71437" tIns="71437" rIns="71437" bIns="71437">
            <a:spAutoFit/>
          </a:bodyPr>
          <a:lstStyle>
            <a:lvl1pPr marL="0" indent="0" algn="ctr" defTabSz="821531">
              <a:spcBef>
                <a:spcPts val="0"/>
              </a:spcBef>
              <a:buSzTx/>
              <a:buNone/>
              <a:defRPr sz="3000">
                <a:solidFill>
                  <a:srgbClr val="FFFFFF"/>
                </a:solidFill>
                <a:latin typeface="Helvetica Light"/>
                <a:ea typeface="Helvetica Light"/>
                <a:cs typeface="Helvetica Light"/>
                <a:sym typeface="Helvetica Light"/>
              </a:defRPr>
            </a:lvl1pPr>
          </a:lstStyle>
          <a:p>
            <a:pPr/>
            <a:r>
              <a:t>Wisi enim ad minim veniam, quis nostrud exerci tation ullamcorper suscipit lobortis nisl ut aliquip ex ea commodo consequat. Duis autem vel eum iriure dolor in hendrerit</a:t>
            </a:r>
          </a:p>
        </p:txBody>
      </p:sp>
      <p:sp>
        <p:nvSpPr>
          <p:cNvPr id="128"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Photo &amp; Statistics">
    <p:spTree>
      <p:nvGrpSpPr>
        <p:cNvPr id="1" name=""/>
        <p:cNvGrpSpPr/>
        <p:nvPr/>
      </p:nvGrpSpPr>
      <p:grpSpPr>
        <a:xfrm>
          <a:off x="0" y="0"/>
          <a:ext cx="0" cy="0"/>
          <a:chOff x="0" y="0"/>
          <a:chExt cx="0" cy="0"/>
        </a:xfrm>
      </p:grpSpPr>
      <p:sp>
        <p:nvSpPr>
          <p:cNvPr id="135" name="Rectangle"/>
          <p:cNvSpPr/>
          <p:nvPr/>
        </p:nvSpPr>
        <p:spPr>
          <a:xfrm>
            <a:off x="7199" y="4702969"/>
            <a:ext cx="24369602" cy="6864227"/>
          </a:xfrm>
          <a:prstGeom prst="rect">
            <a:avLst/>
          </a:prstGeom>
          <a:gradFill>
            <a:gsLst>
              <a:gs pos="0">
                <a:srgbClr val="5FE8F7"/>
              </a:gs>
              <a:gs pos="100000">
                <a:srgbClr val="D649DC"/>
              </a:gs>
            </a:gsLst>
            <a:lin ang="8731729"/>
          </a:gra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136" name="Image"/>
          <p:cNvSpPr/>
          <p:nvPr>
            <p:ph type="pic" idx="13"/>
          </p:nvPr>
        </p:nvSpPr>
        <p:spPr>
          <a:xfrm>
            <a:off x="3685" y="4864025"/>
            <a:ext cx="24376907" cy="6541928"/>
          </a:xfrm>
          <a:prstGeom prst="rect">
            <a:avLst/>
          </a:prstGeom>
        </p:spPr>
        <p:txBody>
          <a:bodyPr lIns="91439" tIns="45719" rIns="91439" bIns="45719" anchor="t">
            <a:noAutofit/>
          </a:bodyPr>
          <a:lstStyle/>
          <a:p>
            <a:pPr/>
          </a:p>
        </p:txBody>
      </p:sp>
      <p:sp>
        <p:nvSpPr>
          <p:cNvPr id="137" name="Shape"/>
          <p:cNvSpPr/>
          <p:nvPr>
            <p:ph type="body" sz="quarter" idx="14"/>
          </p:nvPr>
        </p:nvSpPr>
        <p:spPr>
          <a:xfrm rot="18900000">
            <a:off x="5379335" y="6548835"/>
            <a:ext cx="3172493" cy="31724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5985631"/>
          </a:gradFill>
          <a:effectLst>
            <a:outerShdw sx="100000" sy="100000" kx="0" ky="0" algn="b" rotWithShape="0" blurRad="63500" dist="50800" dir="5400000">
              <a:srgbClr val="674E78">
                <a:alpha val="50000"/>
              </a:srgbClr>
            </a:outerShdw>
          </a:effectLst>
        </p:spPr>
        <p:txBody>
          <a:bodyPr lIns="71437" tIns="71437" rIns="71437" bIns="71437">
            <a:noAutofit/>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138" name="Shape"/>
          <p:cNvSpPr/>
          <p:nvPr>
            <p:ph type="body" sz="quarter" idx="15"/>
          </p:nvPr>
        </p:nvSpPr>
        <p:spPr>
          <a:xfrm rot="18900000">
            <a:off x="5448930" y="6618431"/>
            <a:ext cx="3033303" cy="30333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solidFill>
            <a:srgbClr val="FFFFFF"/>
          </a:solidFill>
        </p:spPr>
        <p:txBody>
          <a:bodyPr lIns="71437" tIns="71437" rIns="71437" bIns="71437">
            <a:noAutofit/>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139" name="800"/>
          <p:cNvSpPr txBox="1"/>
          <p:nvPr>
            <p:ph type="body" sz="quarter" idx="16"/>
          </p:nvPr>
        </p:nvSpPr>
        <p:spPr>
          <a:xfrm>
            <a:off x="6040450" y="6914329"/>
            <a:ext cx="1850264" cy="1296552"/>
          </a:xfrm>
          <a:prstGeom prst="rect">
            <a:avLst/>
          </a:prstGeom>
        </p:spPr>
        <p:txBody>
          <a:bodyPr wrap="none" lIns="71437" tIns="71437" rIns="71437" bIns="71437">
            <a:spAutoFit/>
          </a:bodyPr>
          <a:lstStyle>
            <a:lvl1pPr marL="0" indent="0" algn="ctr" defTabSz="821531">
              <a:spcBef>
                <a:spcPts val="0"/>
              </a:spcBef>
              <a:buSzTx/>
              <a:buNone/>
              <a:defRPr sz="8000">
                <a:solidFill>
                  <a:srgbClr val="848484"/>
                </a:solidFill>
                <a:latin typeface="Helvetica Neue UltraLight"/>
                <a:ea typeface="Helvetica Neue UltraLight"/>
                <a:cs typeface="Helvetica Neue UltraLight"/>
                <a:sym typeface="Helvetica Neue UltraLight"/>
              </a:defRPr>
            </a:lvl1pPr>
          </a:lstStyle>
          <a:p>
            <a:pPr/>
            <a:r>
              <a:t>800</a:t>
            </a:r>
          </a:p>
        </p:txBody>
      </p:sp>
      <p:sp>
        <p:nvSpPr>
          <p:cNvPr id="140" name="Lorem ipsum dolor sit amet, consectetuer adipiscing elit"/>
          <p:cNvSpPr txBox="1"/>
          <p:nvPr>
            <p:ph type="body" sz="quarter" idx="17"/>
          </p:nvPr>
        </p:nvSpPr>
        <p:spPr>
          <a:xfrm>
            <a:off x="6948388" y="3435535"/>
            <a:ext cx="10487224" cy="600076"/>
          </a:xfrm>
          <a:prstGeom prst="rect">
            <a:avLst/>
          </a:prstGeom>
        </p:spPr>
        <p:txBody>
          <a:bodyPr wrap="none" lIns="71437" tIns="71437" rIns="71437" bIns="71437">
            <a:spAutoFit/>
          </a:bodyPr>
          <a:lstStyle/>
          <a:p>
            <a:pPr marL="0" indent="0" algn="ctr" defTabSz="821531">
              <a:spcBef>
                <a:spcPts val="0"/>
              </a:spcBef>
              <a:buSzTx/>
              <a:buNone/>
              <a:defRPr sz="30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p>
        </p:txBody>
      </p:sp>
      <p:sp>
        <p:nvSpPr>
          <p:cNvPr id="141" name="Maecenas dolore vestibulum elit"/>
          <p:cNvSpPr txBox="1"/>
          <p:nvPr>
            <p:ph type="body" sz="quarter" idx="18"/>
          </p:nvPr>
        </p:nvSpPr>
        <p:spPr>
          <a:xfrm>
            <a:off x="7577915" y="1497768"/>
            <a:ext cx="9228171" cy="1717676"/>
          </a:xfrm>
          <a:prstGeom prst="rect">
            <a:avLst/>
          </a:prstGeom>
        </p:spPr>
        <p:txBody>
          <a:bodyPr lIns="71437" tIns="71437" rIns="71437" bIns="71437">
            <a:spAutoFit/>
          </a:bodyPr>
          <a:lstStyle>
            <a:lvl1pPr marL="0" indent="0" algn="ctr" defTabSz="821531">
              <a:spcBef>
                <a:spcPts val="0"/>
              </a:spcBef>
              <a:buSzTx/>
              <a:buNone/>
              <a:defRPr cap="all">
                <a:solidFill>
                  <a:srgbClr val="848484"/>
                </a:solidFill>
                <a:latin typeface="Helvetica Light"/>
                <a:ea typeface="Helvetica Light"/>
                <a:cs typeface="Helvetica Light"/>
                <a:sym typeface="Helvetica Light"/>
              </a:defRPr>
            </a:lvl1pPr>
          </a:lstStyle>
          <a:p>
            <a:pPr/>
            <a:r>
              <a:t>Maecenas dolore vestibulum elit</a:t>
            </a:r>
          </a:p>
        </p:txBody>
      </p:sp>
      <p:sp>
        <p:nvSpPr>
          <p:cNvPr id="142" name="Lorem ipsum dolor sit amet, consectetuer adipiscing elit"/>
          <p:cNvSpPr txBox="1"/>
          <p:nvPr>
            <p:ph type="body" sz="quarter" idx="19"/>
          </p:nvPr>
        </p:nvSpPr>
        <p:spPr>
          <a:xfrm>
            <a:off x="5653103" y="8169371"/>
            <a:ext cx="2624957" cy="866776"/>
          </a:xfrm>
          <a:prstGeom prst="rect">
            <a:avLst/>
          </a:prstGeom>
        </p:spPr>
        <p:txBody>
          <a:bodyPr lIns="71437" tIns="71437" rIns="71437" bIns="71437">
            <a:spAutoFit/>
          </a:bodyPr>
          <a:lstStyle/>
          <a:p>
            <a:pPr marL="0" indent="0" algn="ctr" defTabSz="821531">
              <a:spcBef>
                <a:spcPts val="0"/>
              </a:spcBef>
              <a:buSzTx/>
              <a:buNone/>
              <a:defRPr sz="16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p>
        </p:txBody>
      </p:sp>
      <p:sp>
        <p:nvSpPr>
          <p:cNvPr id="143" name="Shape"/>
          <p:cNvSpPr/>
          <p:nvPr>
            <p:ph type="body" sz="quarter" idx="20"/>
          </p:nvPr>
        </p:nvSpPr>
        <p:spPr>
          <a:xfrm rot="18900000">
            <a:off x="10605754" y="6548835"/>
            <a:ext cx="3172493" cy="31724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5985631"/>
          </a:gradFill>
          <a:effectLst>
            <a:outerShdw sx="100000" sy="100000" kx="0" ky="0" algn="b" rotWithShape="0" blurRad="63500" dist="50800" dir="5400000">
              <a:srgbClr val="5E5A80">
                <a:alpha val="50000"/>
              </a:srgbClr>
            </a:outerShdw>
          </a:effectLst>
        </p:spPr>
        <p:txBody>
          <a:bodyPr lIns="71437" tIns="71437" rIns="71437" bIns="71437">
            <a:noAutofit/>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144" name="Shape"/>
          <p:cNvSpPr/>
          <p:nvPr>
            <p:ph type="body" sz="quarter" idx="21"/>
          </p:nvPr>
        </p:nvSpPr>
        <p:spPr>
          <a:xfrm rot="18900000">
            <a:off x="10675349" y="6618430"/>
            <a:ext cx="3033302" cy="30333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solidFill>
            <a:srgbClr val="FFFFFF"/>
          </a:solidFill>
        </p:spPr>
        <p:txBody>
          <a:bodyPr lIns="71437" tIns="71437" rIns="71437" bIns="71437">
            <a:noAutofit/>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145" name="753"/>
          <p:cNvSpPr txBox="1"/>
          <p:nvPr>
            <p:ph type="body" sz="quarter" idx="22"/>
          </p:nvPr>
        </p:nvSpPr>
        <p:spPr>
          <a:xfrm>
            <a:off x="11266868" y="6914329"/>
            <a:ext cx="1850264" cy="1296552"/>
          </a:xfrm>
          <a:prstGeom prst="rect">
            <a:avLst/>
          </a:prstGeom>
        </p:spPr>
        <p:txBody>
          <a:bodyPr wrap="none" lIns="71437" tIns="71437" rIns="71437" bIns="71437">
            <a:spAutoFit/>
          </a:bodyPr>
          <a:lstStyle>
            <a:lvl1pPr marL="0" indent="0" algn="ctr" defTabSz="821531">
              <a:spcBef>
                <a:spcPts val="0"/>
              </a:spcBef>
              <a:buSzTx/>
              <a:buNone/>
              <a:defRPr sz="8000">
                <a:solidFill>
                  <a:srgbClr val="848484"/>
                </a:solidFill>
                <a:latin typeface="Helvetica Neue UltraLight"/>
                <a:ea typeface="Helvetica Neue UltraLight"/>
                <a:cs typeface="Helvetica Neue UltraLight"/>
                <a:sym typeface="Helvetica Neue UltraLight"/>
              </a:defRPr>
            </a:lvl1pPr>
          </a:lstStyle>
          <a:p>
            <a:pPr/>
            <a:r>
              <a:t>753</a:t>
            </a:r>
          </a:p>
        </p:txBody>
      </p:sp>
      <p:sp>
        <p:nvSpPr>
          <p:cNvPr id="146" name="Lorem ipsum dolor sit amet, consectetuer adipiscing elit"/>
          <p:cNvSpPr txBox="1"/>
          <p:nvPr>
            <p:ph type="body" sz="quarter" idx="23"/>
          </p:nvPr>
        </p:nvSpPr>
        <p:spPr>
          <a:xfrm>
            <a:off x="10879521" y="8169371"/>
            <a:ext cx="2624957" cy="866776"/>
          </a:xfrm>
          <a:prstGeom prst="rect">
            <a:avLst/>
          </a:prstGeom>
        </p:spPr>
        <p:txBody>
          <a:bodyPr lIns="71437" tIns="71437" rIns="71437" bIns="71437">
            <a:spAutoFit/>
          </a:bodyPr>
          <a:lstStyle/>
          <a:p>
            <a:pPr marL="0" indent="0" algn="ctr" defTabSz="821531">
              <a:spcBef>
                <a:spcPts val="0"/>
              </a:spcBef>
              <a:buSzTx/>
              <a:buNone/>
              <a:defRPr sz="16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p>
        </p:txBody>
      </p:sp>
      <p:sp>
        <p:nvSpPr>
          <p:cNvPr id="147" name="Shape"/>
          <p:cNvSpPr/>
          <p:nvPr>
            <p:ph type="body" sz="quarter" idx="24"/>
          </p:nvPr>
        </p:nvSpPr>
        <p:spPr>
          <a:xfrm rot="18900000">
            <a:off x="15832173" y="6548835"/>
            <a:ext cx="3172493" cy="31724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5985631"/>
          </a:gradFill>
          <a:effectLst>
            <a:outerShdw sx="100000" sy="100000" kx="0" ky="0" algn="b" rotWithShape="0" blurRad="63500" dist="50800" dir="5400000">
              <a:srgbClr val="415361">
                <a:alpha val="50000"/>
              </a:srgbClr>
            </a:outerShdw>
          </a:effectLst>
        </p:spPr>
        <p:txBody>
          <a:bodyPr lIns="71437" tIns="71437" rIns="71437" bIns="71437">
            <a:noAutofit/>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148" name="Shape"/>
          <p:cNvSpPr/>
          <p:nvPr>
            <p:ph type="body" sz="quarter" idx="25"/>
          </p:nvPr>
        </p:nvSpPr>
        <p:spPr>
          <a:xfrm rot="18900000">
            <a:off x="15901768" y="6618430"/>
            <a:ext cx="3033303" cy="30333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solidFill>
            <a:srgbClr val="FFFFFF"/>
          </a:solidFill>
        </p:spPr>
        <p:txBody>
          <a:bodyPr lIns="71437" tIns="71437" rIns="71437" bIns="71437">
            <a:noAutofit/>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149" name="954"/>
          <p:cNvSpPr txBox="1"/>
          <p:nvPr>
            <p:ph type="body" sz="quarter" idx="26"/>
          </p:nvPr>
        </p:nvSpPr>
        <p:spPr>
          <a:xfrm>
            <a:off x="16493287" y="6914329"/>
            <a:ext cx="1850264" cy="1296552"/>
          </a:xfrm>
          <a:prstGeom prst="rect">
            <a:avLst/>
          </a:prstGeom>
        </p:spPr>
        <p:txBody>
          <a:bodyPr wrap="none" lIns="71437" tIns="71437" rIns="71437" bIns="71437">
            <a:spAutoFit/>
          </a:bodyPr>
          <a:lstStyle>
            <a:lvl1pPr marL="0" indent="0" algn="ctr" defTabSz="821531">
              <a:spcBef>
                <a:spcPts val="0"/>
              </a:spcBef>
              <a:buSzTx/>
              <a:buNone/>
              <a:defRPr sz="8000">
                <a:solidFill>
                  <a:srgbClr val="848484"/>
                </a:solidFill>
                <a:latin typeface="Helvetica Neue UltraLight"/>
                <a:ea typeface="Helvetica Neue UltraLight"/>
                <a:cs typeface="Helvetica Neue UltraLight"/>
                <a:sym typeface="Helvetica Neue UltraLight"/>
              </a:defRPr>
            </a:lvl1pPr>
          </a:lstStyle>
          <a:p>
            <a:pPr/>
            <a:r>
              <a:t>954</a:t>
            </a:r>
          </a:p>
        </p:txBody>
      </p:sp>
      <p:sp>
        <p:nvSpPr>
          <p:cNvPr id="150" name="Lorem ipsum dolor sit amet, consectetuer adipiscing elit"/>
          <p:cNvSpPr txBox="1"/>
          <p:nvPr>
            <p:ph type="body" sz="quarter" idx="27"/>
          </p:nvPr>
        </p:nvSpPr>
        <p:spPr>
          <a:xfrm>
            <a:off x="16105940" y="8169371"/>
            <a:ext cx="2624957" cy="866776"/>
          </a:xfrm>
          <a:prstGeom prst="rect">
            <a:avLst/>
          </a:prstGeom>
        </p:spPr>
        <p:txBody>
          <a:bodyPr lIns="71437" tIns="71437" rIns="71437" bIns="71437">
            <a:spAutoFit/>
          </a:bodyPr>
          <a:lstStyle/>
          <a:p>
            <a:pPr marL="0" indent="0" algn="ctr" defTabSz="821531">
              <a:spcBef>
                <a:spcPts val="0"/>
              </a:spcBef>
              <a:buSzTx/>
              <a:buNone/>
              <a:defRPr sz="16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p>
        </p:txBody>
      </p:sp>
      <p:sp>
        <p:nvSpPr>
          <p:cNvPr id="151" name="Line"/>
          <p:cNvSpPr/>
          <p:nvPr/>
        </p:nvSpPr>
        <p:spPr>
          <a:xfrm>
            <a:off x="1190087" y="986079"/>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D649DC"/>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152" name="Line"/>
          <p:cNvSpPr/>
          <p:nvPr/>
        </p:nvSpPr>
        <p:spPr>
          <a:xfrm flipH="1" rot="10800000">
            <a:off x="1190087" y="11963641"/>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5FE8F7"/>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153" name="Line"/>
          <p:cNvSpPr/>
          <p:nvPr/>
        </p:nvSpPr>
        <p:spPr>
          <a:xfrm rot="10800000">
            <a:off x="22228661" y="11997453"/>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5FE8F7"/>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154" name="Line"/>
          <p:cNvSpPr/>
          <p:nvPr/>
        </p:nvSpPr>
        <p:spPr>
          <a:xfrm flipH="1">
            <a:off x="22228661" y="1019891"/>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D649DC"/>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155"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Two Photos &amp; Text">
    <p:spTree>
      <p:nvGrpSpPr>
        <p:cNvPr id="1" name=""/>
        <p:cNvGrpSpPr/>
        <p:nvPr/>
      </p:nvGrpSpPr>
      <p:grpSpPr>
        <a:xfrm>
          <a:off x="0" y="0"/>
          <a:ext cx="0" cy="0"/>
          <a:chOff x="0" y="0"/>
          <a:chExt cx="0" cy="0"/>
        </a:xfrm>
      </p:grpSpPr>
      <p:sp>
        <p:nvSpPr>
          <p:cNvPr id="162" name="Shape"/>
          <p:cNvSpPr/>
          <p:nvPr/>
        </p:nvSpPr>
        <p:spPr>
          <a:xfrm rot="17634895">
            <a:off x="6797586" y="7175052"/>
            <a:ext cx="4914209" cy="491420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477154"/>
          </a:gra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163" name="Shape"/>
          <p:cNvSpPr/>
          <p:nvPr/>
        </p:nvSpPr>
        <p:spPr>
          <a:xfrm rot="17634895">
            <a:off x="4630649" y="1626740"/>
            <a:ext cx="4914208" cy="491420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477154"/>
          </a:gra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164" name="Image"/>
          <p:cNvSpPr/>
          <p:nvPr>
            <p:ph type="pic" sz="quarter" idx="13"/>
          </p:nvPr>
        </p:nvSpPr>
        <p:spPr>
          <a:xfrm rot="17634895">
            <a:off x="5391964" y="1972524"/>
            <a:ext cx="4222319" cy="4222319"/>
          </a:xfrm>
          <a:prstGeom prst="rect">
            <a:avLst/>
          </a:prstGeom>
        </p:spPr>
        <p:txBody>
          <a:bodyPr lIns="91439" tIns="45719" rIns="91439" bIns="45719" anchor="t">
            <a:noAutofit/>
          </a:bodyPr>
          <a:lstStyle/>
          <a:p>
            <a:pPr/>
          </a:p>
        </p:txBody>
      </p:sp>
      <p:sp>
        <p:nvSpPr>
          <p:cNvPr id="165" name="Image"/>
          <p:cNvSpPr/>
          <p:nvPr>
            <p:ph type="pic" sz="quarter" idx="14"/>
          </p:nvPr>
        </p:nvSpPr>
        <p:spPr>
          <a:xfrm rot="17634895">
            <a:off x="6939776" y="7520837"/>
            <a:ext cx="4222319" cy="4222319"/>
          </a:xfrm>
          <a:prstGeom prst="rect">
            <a:avLst/>
          </a:prstGeom>
        </p:spPr>
        <p:txBody>
          <a:bodyPr lIns="91439" tIns="45719" rIns="91439" bIns="45719" anchor="t">
            <a:noAutofit/>
          </a:bodyPr>
          <a:lstStyle/>
          <a:p>
            <a:pPr/>
          </a:p>
        </p:txBody>
      </p:sp>
      <p:sp>
        <p:nvSpPr>
          <p:cNvPr id="166" name="Lorem ipsum dolor sit amet, consectetuer adipiscing elit…"/>
          <p:cNvSpPr txBox="1"/>
          <p:nvPr>
            <p:ph type="body" sz="quarter" idx="15"/>
          </p:nvPr>
        </p:nvSpPr>
        <p:spPr>
          <a:xfrm>
            <a:off x="12741368" y="4412279"/>
            <a:ext cx="6573168" cy="7458076"/>
          </a:xfrm>
          <a:prstGeom prst="rect">
            <a:avLst/>
          </a:prstGeom>
        </p:spPr>
        <p:txBody>
          <a:bodyPr lIns="71437" tIns="71437" rIns="71437" bIns="71437">
            <a:spAutoFit/>
          </a:bodyPr>
          <a:lstStyle/>
          <a:p>
            <a:pPr marL="0" indent="0" algn="ctr" defTabSz="821531">
              <a:spcBef>
                <a:spcPts val="0"/>
              </a:spcBef>
              <a:buSzTx/>
              <a:buNone/>
              <a:defRPr sz="3000">
                <a:solidFill>
                  <a:srgbClr val="5E5E5E"/>
                </a:solidFill>
                <a:latin typeface="Helvetica Light"/>
                <a:ea typeface="Helvetica Light"/>
                <a:cs typeface="Helvetica Light"/>
                <a:sym typeface="Helvetica Light"/>
              </a:defRPr>
            </a:pPr>
            <a:r>
              <a:t> </a:t>
            </a:r>
          </a:p>
          <a:p>
            <a:pPr marL="0" indent="0" algn="ctr" defTabSz="821531">
              <a:spcBef>
                <a:spcPts val="0"/>
              </a:spcBef>
              <a:buSzTx/>
              <a:buNone/>
              <a:defRPr sz="30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endParaRPr b="1">
              <a:latin typeface="Helvetica"/>
              <a:ea typeface="Helvetica"/>
              <a:cs typeface="Helvetica"/>
              <a:sym typeface="Helvetica"/>
            </a:endParaRPr>
          </a:p>
          <a:p>
            <a:pPr marL="0" indent="0" algn="ctr" defTabSz="821531">
              <a:spcBef>
                <a:spcPts val="0"/>
              </a:spcBef>
              <a:buSzTx/>
              <a:buNone/>
              <a:defRPr sz="3000">
                <a:solidFill>
                  <a:srgbClr val="5E5E5E"/>
                </a:solidFill>
                <a:latin typeface="Helvetica Light"/>
                <a:ea typeface="Helvetica Light"/>
                <a:cs typeface="Helvetica Light"/>
                <a:sym typeface="Helvetica Light"/>
              </a:defRPr>
            </a:pPr>
            <a:endParaRPr b="1">
              <a:latin typeface="Helvetica"/>
              <a:ea typeface="Helvetica"/>
              <a:cs typeface="Helvetica"/>
              <a:sym typeface="Helvetica"/>
            </a:endParaRPr>
          </a:p>
          <a:p>
            <a:pPr marL="0" indent="0" algn="ctr" defTabSz="821531">
              <a:spcBef>
                <a:spcPts val="0"/>
              </a:spcBef>
              <a:buSzTx/>
              <a:buNone/>
              <a:defRPr sz="3000">
                <a:solidFill>
                  <a:srgbClr val="5E5E5E"/>
                </a:solidFill>
                <a:latin typeface="Helvetica Light"/>
                <a:ea typeface="Helvetica Light"/>
                <a:cs typeface="Helvetica Light"/>
                <a:sym typeface="Helvetica Light"/>
              </a:defRPr>
            </a:pPr>
            <a:r>
              <a:t>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a:t>
            </a:r>
          </a:p>
        </p:txBody>
      </p:sp>
      <p:sp>
        <p:nvSpPr>
          <p:cNvPr id="167" name="laoreet dolore magna"/>
          <p:cNvSpPr txBox="1"/>
          <p:nvPr>
            <p:ph type="body" sz="quarter" idx="16"/>
          </p:nvPr>
        </p:nvSpPr>
        <p:spPr>
          <a:xfrm>
            <a:off x="12560867" y="2531467"/>
            <a:ext cx="6934169" cy="1717676"/>
          </a:xfrm>
          <a:prstGeom prst="rect">
            <a:avLst/>
          </a:prstGeom>
        </p:spPr>
        <p:txBody>
          <a:bodyPr lIns="71437" tIns="71437" rIns="71437" bIns="71437">
            <a:spAutoFit/>
          </a:bodyPr>
          <a:lstStyle>
            <a:lvl1pPr marL="0" indent="0" algn="ctr" defTabSz="821531">
              <a:spcBef>
                <a:spcPts val="0"/>
              </a:spcBef>
              <a:buSzTx/>
              <a:buNone/>
              <a:defRPr cap="all">
                <a:solidFill>
                  <a:srgbClr val="848484"/>
                </a:solidFill>
                <a:latin typeface="Helvetica Light"/>
                <a:ea typeface="Helvetica Light"/>
                <a:cs typeface="Helvetica Light"/>
                <a:sym typeface="Helvetica Light"/>
              </a:defRPr>
            </a:lvl1pPr>
          </a:lstStyle>
          <a:p>
            <a:pPr/>
            <a:r>
              <a:t>laoreet dolore magna</a:t>
            </a:r>
          </a:p>
        </p:txBody>
      </p:sp>
      <p:sp>
        <p:nvSpPr>
          <p:cNvPr id="168" name="Line"/>
          <p:cNvSpPr/>
          <p:nvPr/>
        </p:nvSpPr>
        <p:spPr>
          <a:xfrm>
            <a:off x="1190087" y="986079"/>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D649DC"/>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169" name="Line"/>
          <p:cNvSpPr/>
          <p:nvPr/>
        </p:nvSpPr>
        <p:spPr>
          <a:xfrm flipH="1" rot="10800000">
            <a:off x="1190087" y="11963641"/>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5FE8F7"/>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170" name="Line"/>
          <p:cNvSpPr/>
          <p:nvPr/>
        </p:nvSpPr>
        <p:spPr>
          <a:xfrm rot="10800000">
            <a:off x="22228661" y="11997453"/>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5FE8F7"/>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171" name="Line"/>
          <p:cNvSpPr/>
          <p:nvPr/>
        </p:nvSpPr>
        <p:spPr>
          <a:xfrm flipH="1">
            <a:off x="22228661" y="1019891"/>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D649DC"/>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172"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Category List">
    <p:spTree>
      <p:nvGrpSpPr>
        <p:cNvPr id="1" name=""/>
        <p:cNvGrpSpPr/>
        <p:nvPr/>
      </p:nvGrpSpPr>
      <p:grpSpPr>
        <a:xfrm>
          <a:off x="0" y="0"/>
          <a:ext cx="0" cy="0"/>
          <a:chOff x="0" y="0"/>
          <a:chExt cx="0" cy="0"/>
        </a:xfrm>
      </p:grpSpPr>
      <p:sp>
        <p:nvSpPr>
          <p:cNvPr id="179" name="Shape"/>
          <p:cNvSpPr/>
          <p:nvPr>
            <p:ph type="body" sz="quarter" idx="13"/>
          </p:nvPr>
        </p:nvSpPr>
        <p:spPr>
          <a:xfrm>
            <a:off x="13950362" y="5931218"/>
            <a:ext cx="569641" cy="12139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719" y="0"/>
                </a:moveTo>
                <a:cubicBezTo>
                  <a:pt x="1662" y="0"/>
                  <a:pt x="0" y="774"/>
                  <a:pt x="0" y="1737"/>
                </a:cubicBezTo>
                <a:lnTo>
                  <a:pt x="0" y="19863"/>
                </a:lnTo>
                <a:cubicBezTo>
                  <a:pt x="0" y="20825"/>
                  <a:pt x="1662" y="21600"/>
                  <a:pt x="3719" y="21600"/>
                </a:cubicBezTo>
                <a:lnTo>
                  <a:pt x="17881" y="21600"/>
                </a:lnTo>
                <a:cubicBezTo>
                  <a:pt x="19939" y="21600"/>
                  <a:pt x="21600" y="20825"/>
                  <a:pt x="21600" y="19863"/>
                </a:cubicBezTo>
                <a:lnTo>
                  <a:pt x="21600" y="1737"/>
                </a:lnTo>
                <a:cubicBezTo>
                  <a:pt x="21600" y="774"/>
                  <a:pt x="19939" y="0"/>
                  <a:pt x="17881" y="0"/>
                </a:cubicBezTo>
                <a:lnTo>
                  <a:pt x="3719" y="0"/>
                </a:lnTo>
                <a:close/>
                <a:moveTo>
                  <a:pt x="1494" y="3139"/>
                </a:moveTo>
                <a:lnTo>
                  <a:pt x="20123" y="3139"/>
                </a:lnTo>
                <a:lnTo>
                  <a:pt x="20123" y="18469"/>
                </a:lnTo>
                <a:lnTo>
                  <a:pt x="1494" y="18469"/>
                </a:lnTo>
                <a:lnTo>
                  <a:pt x="1494" y="3139"/>
                </a:lnTo>
                <a:close/>
                <a:moveTo>
                  <a:pt x="10861" y="19341"/>
                </a:moveTo>
                <a:cubicBezTo>
                  <a:pt x="11714" y="19341"/>
                  <a:pt x="12407" y="19660"/>
                  <a:pt x="12407" y="20059"/>
                </a:cubicBezTo>
                <a:cubicBezTo>
                  <a:pt x="12407" y="20458"/>
                  <a:pt x="11714" y="20785"/>
                  <a:pt x="10861" y="20785"/>
                </a:cubicBezTo>
                <a:cubicBezTo>
                  <a:pt x="10008" y="20785"/>
                  <a:pt x="9314" y="20458"/>
                  <a:pt x="9314" y="20059"/>
                </a:cubicBezTo>
                <a:cubicBezTo>
                  <a:pt x="9314" y="19660"/>
                  <a:pt x="10008" y="19341"/>
                  <a:pt x="10861" y="19341"/>
                </a:cubicBezTo>
                <a:close/>
              </a:path>
            </a:pathLst>
          </a:custGeom>
          <a:gradFill>
            <a:gsLst>
              <a:gs pos="0">
                <a:srgbClr val="CDACEF"/>
              </a:gs>
              <a:gs pos="100000">
                <a:srgbClr val="B3CEF4"/>
              </a:gs>
            </a:gsLst>
            <a:lin ang="477154"/>
          </a:gradFill>
        </p:spPr>
        <p:txBody>
          <a:bodyPr lIns="53578" tIns="53578" rIns="53578" bIns="53578">
            <a:noAutofit/>
          </a:bodyPr>
          <a:lstStyle/>
          <a:p>
            <a:pPr marL="0" indent="0" algn="ctr" defTabSz="642937">
              <a:spcBef>
                <a:spcPts val="0"/>
              </a:spcBef>
              <a:buSzTx/>
              <a:buNone/>
              <a:defRPr sz="4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0" name="Shape"/>
          <p:cNvSpPr/>
          <p:nvPr>
            <p:ph type="body" sz="quarter" idx="14"/>
          </p:nvPr>
        </p:nvSpPr>
        <p:spPr>
          <a:xfrm>
            <a:off x="17657475" y="6167723"/>
            <a:ext cx="1292683" cy="7409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789" y="0"/>
                </a:moveTo>
                <a:cubicBezTo>
                  <a:pt x="2464" y="0"/>
                  <a:pt x="2206" y="474"/>
                  <a:pt x="2206" y="1038"/>
                </a:cubicBezTo>
                <a:lnTo>
                  <a:pt x="2206" y="19829"/>
                </a:lnTo>
                <a:lnTo>
                  <a:pt x="0" y="19829"/>
                </a:lnTo>
                <a:cubicBezTo>
                  <a:pt x="38" y="20828"/>
                  <a:pt x="513" y="21600"/>
                  <a:pt x="1097" y="21600"/>
                </a:cubicBezTo>
                <a:lnTo>
                  <a:pt x="10794" y="21600"/>
                </a:lnTo>
                <a:lnTo>
                  <a:pt x="20503" y="21600"/>
                </a:lnTo>
                <a:cubicBezTo>
                  <a:pt x="21087" y="21600"/>
                  <a:pt x="21562" y="20828"/>
                  <a:pt x="21600" y="19829"/>
                </a:cubicBezTo>
                <a:lnTo>
                  <a:pt x="19406" y="19829"/>
                </a:lnTo>
                <a:lnTo>
                  <a:pt x="19406" y="1038"/>
                </a:lnTo>
                <a:cubicBezTo>
                  <a:pt x="19406" y="474"/>
                  <a:pt x="19136" y="0"/>
                  <a:pt x="18811" y="0"/>
                </a:cubicBezTo>
                <a:lnTo>
                  <a:pt x="10806" y="0"/>
                </a:lnTo>
                <a:lnTo>
                  <a:pt x="2789" y="0"/>
                </a:lnTo>
                <a:close/>
                <a:moveTo>
                  <a:pt x="3372" y="2545"/>
                </a:moveTo>
                <a:lnTo>
                  <a:pt x="10806" y="2545"/>
                </a:lnTo>
                <a:lnTo>
                  <a:pt x="18239" y="2545"/>
                </a:lnTo>
                <a:lnTo>
                  <a:pt x="18239" y="2789"/>
                </a:lnTo>
                <a:lnTo>
                  <a:pt x="18239" y="18811"/>
                </a:lnTo>
                <a:lnTo>
                  <a:pt x="18239" y="19035"/>
                </a:lnTo>
                <a:lnTo>
                  <a:pt x="10806" y="19035"/>
                </a:lnTo>
                <a:lnTo>
                  <a:pt x="3372" y="19035"/>
                </a:lnTo>
                <a:lnTo>
                  <a:pt x="3372" y="18811"/>
                </a:lnTo>
                <a:lnTo>
                  <a:pt x="3372" y="2789"/>
                </a:lnTo>
                <a:lnTo>
                  <a:pt x="3372" y="2545"/>
                </a:lnTo>
                <a:close/>
              </a:path>
            </a:pathLst>
          </a:custGeom>
          <a:gradFill>
            <a:gsLst>
              <a:gs pos="0">
                <a:srgbClr val="CDACEF"/>
              </a:gs>
              <a:gs pos="100000">
                <a:srgbClr val="B3CEF4"/>
              </a:gs>
            </a:gsLst>
            <a:lin ang="477154"/>
          </a:gradFill>
        </p:spPr>
        <p:txBody>
          <a:bodyPr lIns="53578" tIns="53578" rIns="53578" bIns="53578">
            <a:noAutofit/>
          </a:bodyPr>
          <a:lstStyle/>
          <a:p>
            <a:pPr marL="0" indent="0" algn="ctr" defTabSz="642937">
              <a:spcBef>
                <a:spcPts val="0"/>
              </a:spcBef>
              <a:buSzTx/>
              <a:buNone/>
              <a:defRPr sz="4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1" name="Shape"/>
          <p:cNvSpPr/>
          <p:nvPr>
            <p:ph type="body" sz="quarter" idx="15"/>
          </p:nvPr>
        </p:nvSpPr>
        <p:spPr>
          <a:xfrm rot="18583746">
            <a:off x="9775881" y="6010009"/>
            <a:ext cx="1057404" cy="10567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177" y="0"/>
                </a:moveTo>
                <a:lnTo>
                  <a:pt x="9177" y="2906"/>
                </a:lnTo>
                <a:cubicBezTo>
                  <a:pt x="8142" y="3079"/>
                  <a:pt x="7148" y="3450"/>
                  <a:pt x="6232" y="4029"/>
                </a:cubicBezTo>
                <a:lnTo>
                  <a:pt x="4136" y="1919"/>
                </a:lnTo>
                <a:lnTo>
                  <a:pt x="1863" y="4180"/>
                </a:lnTo>
                <a:lnTo>
                  <a:pt x="3931" y="6236"/>
                </a:lnTo>
                <a:cubicBezTo>
                  <a:pt x="3226" y="7251"/>
                  <a:pt x="2786" y="8378"/>
                  <a:pt x="2602" y="9553"/>
                </a:cubicBezTo>
                <a:lnTo>
                  <a:pt x="0" y="9553"/>
                </a:lnTo>
                <a:lnTo>
                  <a:pt x="0" y="12746"/>
                </a:lnTo>
                <a:lnTo>
                  <a:pt x="2753" y="12746"/>
                </a:lnTo>
                <a:cubicBezTo>
                  <a:pt x="2999" y="13731"/>
                  <a:pt x="3431" y="14676"/>
                  <a:pt x="4054" y="15528"/>
                </a:cubicBezTo>
                <a:lnTo>
                  <a:pt x="2137" y="17434"/>
                </a:lnTo>
                <a:lnTo>
                  <a:pt x="4397" y="19681"/>
                </a:lnTo>
                <a:lnTo>
                  <a:pt x="6396" y="17680"/>
                </a:lnTo>
                <a:cubicBezTo>
                  <a:pt x="7268" y="18203"/>
                  <a:pt x="8204" y="18545"/>
                  <a:pt x="9177" y="18708"/>
                </a:cubicBezTo>
                <a:lnTo>
                  <a:pt x="9177" y="21600"/>
                </a:lnTo>
                <a:lnTo>
                  <a:pt x="12368" y="21600"/>
                </a:lnTo>
                <a:lnTo>
                  <a:pt x="12368" y="18598"/>
                </a:lnTo>
                <a:cubicBezTo>
                  <a:pt x="13323" y="18371"/>
                  <a:pt x="14245" y="17974"/>
                  <a:pt x="15080" y="17392"/>
                </a:cubicBezTo>
                <a:lnTo>
                  <a:pt x="17149" y="19462"/>
                </a:lnTo>
                <a:lnTo>
                  <a:pt x="19395" y="17201"/>
                </a:lnTo>
                <a:lnTo>
                  <a:pt x="17285" y="15090"/>
                </a:lnTo>
                <a:cubicBezTo>
                  <a:pt x="17748" y="14358"/>
                  <a:pt x="18068" y="13563"/>
                  <a:pt x="18272" y="12746"/>
                </a:cubicBezTo>
                <a:lnTo>
                  <a:pt x="21600" y="12746"/>
                </a:lnTo>
                <a:lnTo>
                  <a:pt x="21600" y="9553"/>
                </a:lnTo>
                <a:lnTo>
                  <a:pt x="18422" y="9553"/>
                </a:lnTo>
                <a:cubicBezTo>
                  <a:pt x="18265" y="8550"/>
                  <a:pt x="17919" y="7585"/>
                  <a:pt x="17381" y="6688"/>
                </a:cubicBezTo>
                <a:lnTo>
                  <a:pt x="19669" y="4399"/>
                </a:lnTo>
                <a:lnTo>
                  <a:pt x="17422" y="2138"/>
                </a:lnTo>
                <a:lnTo>
                  <a:pt x="15217" y="4345"/>
                </a:lnTo>
                <a:cubicBezTo>
                  <a:pt x="14343" y="3707"/>
                  <a:pt x="13379" y="3256"/>
                  <a:pt x="12368" y="3015"/>
                </a:cubicBezTo>
                <a:lnTo>
                  <a:pt x="12368" y="0"/>
                </a:lnTo>
                <a:lnTo>
                  <a:pt x="9177" y="0"/>
                </a:lnTo>
                <a:close/>
                <a:moveTo>
                  <a:pt x="10807" y="6743"/>
                </a:moveTo>
                <a:cubicBezTo>
                  <a:pt x="11844" y="6743"/>
                  <a:pt x="12878" y="7143"/>
                  <a:pt x="13669" y="7936"/>
                </a:cubicBezTo>
                <a:cubicBezTo>
                  <a:pt x="15253" y="9520"/>
                  <a:pt x="15253" y="12080"/>
                  <a:pt x="13669" y="13664"/>
                </a:cubicBezTo>
                <a:cubicBezTo>
                  <a:pt x="12086" y="15249"/>
                  <a:pt x="9514" y="15249"/>
                  <a:pt x="7931" y="13664"/>
                </a:cubicBezTo>
                <a:cubicBezTo>
                  <a:pt x="6347" y="12080"/>
                  <a:pt x="6347" y="9520"/>
                  <a:pt x="7931" y="7936"/>
                </a:cubicBezTo>
                <a:cubicBezTo>
                  <a:pt x="8722" y="7143"/>
                  <a:pt x="9769" y="6743"/>
                  <a:pt x="10807" y="6743"/>
                </a:cubicBezTo>
                <a:close/>
              </a:path>
            </a:pathLst>
          </a:custGeom>
          <a:gradFill>
            <a:gsLst>
              <a:gs pos="0">
                <a:srgbClr val="CDACEF"/>
              </a:gs>
              <a:gs pos="100000">
                <a:srgbClr val="B3CEF4"/>
              </a:gs>
            </a:gsLst>
            <a:lin ang="477154"/>
          </a:gradFill>
          <a:ln w="25400">
            <a:solidFill>
              <a:srgbClr val="FFFFFF"/>
            </a:solidFill>
          </a:ln>
        </p:spPr>
        <p:txBody>
          <a:bodyPr lIns="53578" tIns="53578" rIns="53578" bIns="53578">
            <a:noAutofit/>
          </a:bodyPr>
          <a:lstStyle/>
          <a:p>
            <a:pPr marL="0" indent="0" algn="ctr" defTabSz="642937">
              <a:spcBef>
                <a:spcPts val="0"/>
              </a:spcBef>
              <a:buSzTx/>
              <a:buNone/>
              <a:defRPr sz="4200">
                <a:solidFill>
                  <a:srgbClr val="C9CED1"/>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2" name="Shape"/>
          <p:cNvSpPr/>
          <p:nvPr>
            <p:ph type="body" sz="quarter" idx="16"/>
          </p:nvPr>
        </p:nvSpPr>
        <p:spPr>
          <a:xfrm rot="18900000">
            <a:off x="5731349" y="5949089"/>
            <a:ext cx="792253" cy="1340754"/>
          </a:xfrm>
          <a:custGeom>
            <a:avLst/>
            <a:gdLst/>
            <a:ahLst/>
            <a:cxnLst>
              <a:cxn ang="0">
                <a:pos x="wd2" y="hd2"/>
              </a:cxn>
              <a:cxn ang="5400000">
                <a:pos x="wd2" y="hd2"/>
              </a:cxn>
              <a:cxn ang="10800000">
                <a:pos x="wd2" y="hd2"/>
              </a:cxn>
              <a:cxn ang="16200000">
                <a:pos x="wd2" y="hd2"/>
              </a:cxn>
            </a:cxnLst>
            <a:rect l="0" t="0" r="r" b="b"/>
            <a:pathLst>
              <a:path w="19679" h="21600" fill="norm" stroke="1" extrusionOk="0">
                <a:moveTo>
                  <a:pt x="9835" y="0"/>
                </a:moveTo>
                <a:cubicBezTo>
                  <a:pt x="7317" y="0"/>
                  <a:pt x="4802" y="624"/>
                  <a:pt x="2881" y="1870"/>
                </a:cubicBezTo>
                <a:cubicBezTo>
                  <a:pt x="-960" y="4361"/>
                  <a:pt x="-960" y="8405"/>
                  <a:pt x="2881" y="10896"/>
                </a:cubicBezTo>
                <a:cubicBezTo>
                  <a:pt x="4349" y="11848"/>
                  <a:pt x="6165" y="12432"/>
                  <a:pt x="8065" y="12656"/>
                </a:cubicBezTo>
                <a:cubicBezTo>
                  <a:pt x="8055" y="12706"/>
                  <a:pt x="8022" y="12749"/>
                  <a:pt x="8022" y="12801"/>
                </a:cubicBezTo>
                <a:lnTo>
                  <a:pt x="8022" y="20424"/>
                </a:lnTo>
                <a:cubicBezTo>
                  <a:pt x="8022" y="21076"/>
                  <a:pt x="8831" y="21600"/>
                  <a:pt x="9835" y="21600"/>
                </a:cubicBezTo>
                <a:cubicBezTo>
                  <a:pt x="10839" y="21600"/>
                  <a:pt x="11658" y="21076"/>
                  <a:pt x="11658" y="20424"/>
                </a:cubicBezTo>
                <a:lnTo>
                  <a:pt x="11658" y="12801"/>
                </a:lnTo>
                <a:cubicBezTo>
                  <a:pt x="11658" y="12749"/>
                  <a:pt x="11625" y="12706"/>
                  <a:pt x="11615" y="12656"/>
                </a:cubicBezTo>
                <a:cubicBezTo>
                  <a:pt x="13515" y="12432"/>
                  <a:pt x="15331" y="11848"/>
                  <a:pt x="16799" y="10896"/>
                </a:cubicBezTo>
                <a:cubicBezTo>
                  <a:pt x="20640" y="8405"/>
                  <a:pt x="20640" y="4361"/>
                  <a:pt x="16799" y="1870"/>
                </a:cubicBezTo>
                <a:cubicBezTo>
                  <a:pt x="14878" y="624"/>
                  <a:pt x="12352" y="0"/>
                  <a:pt x="9835" y="0"/>
                </a:cubicBezTo>
                <a:close/>
                <a:moveTo>
                  <a:pt x="9835" y="1155"/>
                </a:moveTo>
                <a:cubicBezTo>
                  <a:pt x="11899" y="1155"/>
                  <a:pt x="13963" y="1660"/>
                  <a:pt x="15537" y="2681"/>
                </a:cubicBezTo>
                <a:cubicBezTo>
                  <a:pt x="18687" y="4724"/>
                  <a:pt x="18687" y="8036"/>
                  <a:pt x="15537" y="10078"/>
                </a:cubicBezTo>
                <a:cubicBezTo>
                  <a:pt x="12388" y="12121"/>
                  <a:pt x="7281" y="12121"/>
                  <a:pt x="4132" y="10078"/>
                </a:cubicBezTo>
                <a:cubicBezTo>
                  <a:pt x="983" y="8036"/>
                  <a:pt x="983" y="4724"/>
                  <a:pt x="4132" y="2681"/>
                </a:cubicBezTo>
                <a:cubicBezTo>
                  <a:pt x="5707" y="1660"/>
                  <a:pt x="7771" y="1155"/>
                  <a:pt x="9835" y="1155"/>
                </a:cubicBezTo>
                <a:close/>
              </a:path>
            </a:pathLst>
          </a:custGeom>
          <a:gradFill>
            <a:gsLst>
              <a:gs pos="0">
                <a:srgbClr val="CDACEF"/>
              </a:gs>
              <a:gs pos="100000">
                <a:srgbClr val="B3CEF4"/>
              </a:gs>
            </a:gsLst>
            <a:lin ang="477154"/>
          </a:gradFill>
        </p:spPr>
        <p:txBody>
          <a:bodyPr lIns="53578" tIns="53578" rIns="53578" bIns="53578">
            <a:noAutofit/>
          </a:bodyPr>
          <a:lstStyle/>
          <a:p>
            <a:pPr marL="0" indent="0" algn="ctr" defTabSz="642937">
              <a:spcBef>
                <a:spcPts val="0"/>
              </a:spcBef>
              <a:buSzTx/>
              <a:buNone/>
              <a:defRPr sz="4200">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83" name="Lorem ipsum dolor sit amet, consectetuer adipiscing elit"/>
          <p:cNvSpPr txBox="1"/>
          <p:nvPr>
            <p:ph type="body" sz="quarter" idx="17"/>
          </p:nvPr>
        </p:nvSpPr>
        <p:spPr>
          <a:xfrm>
            <a:off x="6948388" y="4072519"/>
            <a:ext cx="10487224" cy="600076"/>
          </a:xfrm>
          <a:prstGeom prst="rect">
            <a:avLst/>
          </a:prstGeom>
        </p:spPr>
        <p:txBody>
          <a:bodyPr wrap="none" lIns="71437" tIns="71437" rIns="71437" bIns="71437">
            <a:spAutoFit/>
          </a:bodyPr>
          <a:lstStyle/>
          <a:p>
            <a:pPr marL="0" indent="0" algn="ctr" defTabSz="821531">
              <a:spcBef>
                <a:spcPts val="0"/>
              </a:spcBef>
              <a:buSzTx/>
              <a:buNone/>
              <a:defRPr sz="30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p>
        </p:txBody>
      </p:sp>
      <p:sp>
        <p:nvSpPr>
          <p:cNvPr id="184" name="Maecenas dolore vestibulum elit"/>
          <p:cNvSpPr txBox="1"/>
          <p:nvPr>
            <p:ph type="body" sz="quarter" idx="18"/>
          </p:nvPr>
        </p:nvSpPr>
        <p:spPr>
          <a:xfrm>
            <a:off x="7577915" y="2134752"/>
            <a:ext cx="9228171" cy="1717676"/>
          </a:xfrm>
          <a:prstGeom prst="rect">
            <a:avLst/>
          </a:prstGeom>
        </p:spPr>
        <p:txBody>
          <a:bodyPr lIns="71437" tIns="71437" rIns="71437" bIns="71437">
            <a:spAutoFit/>
          </a:bodyPr>
          <a:lstStyle>
            <a:lvl1pPr marL="0" indent="0" algn="ctr" defTabSz="821531">
              <a:spcBef>
                <a:spcPts val="0"/>
              </a:spcBef>
              <a:buSzTx/>
              <a:buNone/>
              <a:defRPr cap="all">
                <a:solidFill>
                  <a:srgbClr val="848484"/>
                </a:solidFill>
                <a:latin typeface="Helvetica Light"/>
                <a:ea typeface="Helvetica Light"/>
                <a:cs typeface="Helvetica Light"/>
                <a:sym typeface="Helvetica Light"/>
              </a:defRPr>
            </a:lvl1pPr>
          </a:lstStyle>
          <a:p>
            <a:pPr/>
            <a:r>
              <a:t>Maecenas dolore vestibulum elit</a:t>
            </a:r>
          </a:p>
        </p:txBody>
      </p:sp>
      <p:sp>
        <p:nvSpPr>
          <p:cNvPr id="185" name="23%"/>
          <p:cNvSpPr txBox="1"/>
          <p:nvPr>
            <p:ph type="body" sz="quarter" idx="19"/>
          </p:nvPr>
        </p:nvSpPr>
        <p:spPr>
          <a:xfrm>
            <a:off x="5089520" y="7479876"/>
            <a:ext cx="1981328" cy="1296552"/>
          </a:xfrm>
          <a:prstGeom prst="rect">
            <a:avLst/>
          </a:prstGeom>
        </p:spPr>
        <p:txBody>
          <a:bodyPr wrap="none" lIns="71437" tIns="71437" rIns="71437" bIns="71437">
            <a:spAutoFit/>
          </a:bodyPr>
          <a:lstStyle>
            <a:lvl1pPr marL="0" indent="0" algn="ctr" defTabSz="821531">
              <a:spcBef>
                <a:spcPts val="0"/>
              </a:spcBef>
              <a:buSzTx/>
              <a:buNone/>
              <a:defRPr sz="8000">
                <a:solidFill>
                  <a:srgbClr val="848484"/>
                </a:solidFill>
                <a:latin typeface="Helvetica Neue UltraLight"/>
                <a:ea typeface="Helvetica Neue UltraLight"/>
                <a:cs typeface="Helvetica Neue UltraLight"/>
                <a:sym typeface="Helvetica Neue UltraLight"/>
              </a:defRPr>
            </a:lvl1pPr>
          </a:lstStyle>
          <a:p>
            <a:pPr/>
            <a:r>
              <a:t>23%</a:t>
            </a:r>
          </a:p>
        </p:txBody>
      </p:sp>
      <p:sp>
        <p:nvSpPr>
          <p:cNvPr id="186" name="Lorem ipsum dolor sit amet, consectetuer adipiscing elit"/>
          <p:cNvSpPr txBox="1"/>
          <p:nvPr>
            <p:ph type="body" sz="quarter" idx="20"/>
          </p:nvPr>
        </p:nvSpPr>
        <p:spPr>
          <a:xfrm>
            <a:off x="4239459" y="8817468"/>
            <a:ext cx="3681450" cy="701676"/>
          </a:xfrm>
          <a:prstGeom prst="rect">
            <a:avLst/>
          </a:prstGeom>
        </p:spPr>
        <p:txBody>
          <a:bodyPr lIns="71437" tIns="71437" rIns="71437" bIns="71437">
            <a:spAutoFit/>
          </a:bodyPr>
          <a:lstStyle/>
          <a:p>
            <a:pPr marL="0" indent="0" algn="ctr" defTabSz="821531">
              <a:spcBef>
                <a:spcPts val="0"/>
              </a:spcBef>
              <a:buSzTx/>
              <a:buNone/>
              <a:defRPr sz="18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p>
        </p:txBody>
      </p:sp>
      <p:sp>
        <p:nvSpPr>
          <p:cNvPr id="187" name="Ut wisi enim ad minim veniam, quis nostrud exerci tation ullamcorper suscipit lobortis nisl ut aliquip ex ea commodo consequat."/>
          <p:cNvSpPr txBox="1"/>
          <p:nvPr>
            <p:ph type="body" sz="quarter" idx="21"/>
          </p:nvPr>
        </p:nvSpPr>
        <p:spPr>
          <a:xfrm>
            <a:off x="4484299" y="9580864"/>
            <a:ext cx="3191769" cy="1539876"/>
          </a:xfrm>
          <a:prstGeom prst="rect">
            <a:avLst/>
          </a:prstGeom>
        </p:spPr>
        <p:txBody>
          <a:bodyPr lIns="71437" tIns="71437" rIns="71437" bIns="71437">
            <a:spAutoFit/>
          </a:bodyPr>
          <a:lstStyle>
            <a:lvl1pPr marL="0" indent="0" algn="ctr" defTabSz="821531">
              <a:spcBef>
                <a:spcPts val="0"/>
              </a:spcBef>
              <a:buSzTx/>
              <a:buNone/>
              <a:defRPr sz="1800">
                <a:solidFill>
                  <a:srgbClr val="5E5E5E"/>
                </a:solidFill>
                <a:latin typeface="Helvetica Light"/>
                <a:ea typeface="Helvetica Light"/>
                <a:cs typeface="Helvetica Light"/>
                <a:sym typeface="Helvetica Light"/>
              </a:defRPr>
            </a:lvl1pPr>
          </a:lstStyle>
          <a:p>
            <a:pPr/>
            <a:r>
              <a:t>Ut wisi enim ad minim veniam, quis nostrud exerci tation ullamcorper suscipit lobortis nisl ut aliquip ex ea commodo consequat.</a:t>
            </a:r>
          </a:p>
        </p:txBody>
      </p:sp>
      <p:sp>
        <p:nvSpPr>
          <p:cNvPr id="188" name="16%"/>
          <p:cNvSpPr txBox="1"/>
          <p:nvPr>
            <p:ph type="body" sz="quarter" idx="22"/>
          </p:nvPr>
        </p:nvSpPr>
        <p:spPr>
          <a:xfrm>
            <a:off x="9304916" y="7479876"/>
            <a:ext cx="1981328" cy="1296552"/>
          </a:xfrm>
          <a:prstGeom prst="rect">
            <a:avLst/>
          </a:prstGeom>
        </p:spPr>
        <p:txBody>
          <a:bodyPr wrap="none" lIns="71437" tIns="71437" rIns="71437" bIns="71437">
            <a:spAutoFit/>
          </a:bodyPr>
          <a:lstStyle>
            <a:lvl1pPr marL="0" indent="0" algn="ctr" defTabSz="821531">
              <a:spcBef>
                <a:spcPts val="0"/>
              </a:spcBef>
              <a:buSzTx/>
              <a:buNone/>
              <a:defRPr sz="8000">
                <a:solidFill>
                  <a:srgbClr val="848484"/>
                </a:solidFill>
                <a:latin typeface="Helvetica Neue UltraLight"/>
                <a:ea typeface="Helvetica Neue UltraLight"/>
                <a:cs typeface="Helvetica Neue UltraLight"/>
                <a:sym typeface="Helvetica Neue UltraLight"/>
              </a:defRPr>
            </a:lvl1pPr>
          </a:lstStyle>
          <a:p>
            <a:pPr/>
            <a:r>
              <a:t>16%</a:t>
            </a:r>
          </a:p>
        </p:txBody>
      </p:sp>
      <p:sp>
        <p:nvSpPr>
          <p:cNvPr id="189" name="Lorem ipsum dolor sit amet, consectetuer adipiscing elit"/>
          <p:cNvSpPr txBox="1"/>
          <p:nvPr>
            <p:ph type="body" sz="quarter" idx="23"/>
          </p:nvPr>
        </p:nvSpPr>
        <p:spPr>
          <a:xfrm>
            <a:off x="8454855" y="8817469"/>
            <a:ext cx="3681450" cy="701676"/>
          </a:xfrm>
          <a:prstGeom prst="rect">
            <a:avLst/>
          </a:prstGeom>
        </p:spPr>
        <p:txBody>
          <a:bodyPr lIns="71437" tIns="71437" rIns="71437" bIns="71437">
            <a:spAutoFit/>
          </a:bodyPr>
          <a:lstStyle/>
          <a:p>
            <a:pPr marL="0" indent="0" algn="ctr" defTabSz="821531">
              <a:spcBef>
                <a:spcPts val="0"/>
              </a:spcBef>
              <a:buSzTx/>
              <a:buNone/>
              <a:defRPr sz="18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p>
        </p:txBody>
      </p:sp>
      <p:sp>
        <p:nvSpPr>
          <p:cNvPr id="190" name="Ut wisi enim ad minim veniam, quis nostrud exerci tation ullamcorper suscipit lobortis nisl ut aliquip ex ea commodo consequat."/>
          <p:cNvSpPr txBox="1"/>
          <p:nvPr>
            <p:ph type="body" sz="quarter" idx="24"/>
          </p:nvPr>
        </p:nvSpPr>
        <p:spPr>
          <a:xfrm>
            <a:off x="8699696" y="9580864"/>
            <a:ext cx="3191769" cy="1539876"/>
          </a:xfrm>
          <a:prstGeom prst="rect">
            <a:avLst/>
          </a:prstGeom>
        </p:spPr>
        <p:txBody>
          <a:bodyPr lIns="71437" tIns="71437" rIns="71437" bIns="71437">
            <a:spAutoFit/>
          </a:bodyPr>
          <a:lstStyle>
            <a:lvl1pPr marL="0" indent="0" algn="ctr" defTabSz="821531">
              <a:spcBef>
                <a:spcPts val="0"/>
              </a:spcBef>
              <a:buSzTx/>
              <a:buNone/>
              <a:defRPr sz="1800">
                <a:solidFill>
                  <a:srgbClr val="5E5E5E"/>
                </a:solidFill>
                <a:latin typeface="Helvetica Light"/>
                <a:ea typeface="Helvetica Light"/>
                <a:cs typeface="Helvetica Light"/>
                <a:sym typeface="Helvetica Light"/>
              </a:defRPr>
            </a:lvl1pPr>
          </a:lstStyle>
          <a:p>
            <a:pPr/>
            <a:r>
              <a:t>Ut wisi enim ad minim veniam, quis nostrud exerci tation ullamcorper suscipit lobortis nisl ut aliquip ex ea commodo consequat.</a:t>
            </a:r>
          </a:p>
        </p:txBody>
      </p:sp>
      <p:sp>
        <p:nvSpPr>
          <p:cNvPr id="191" name="32%"/>
          <p:cNvSpPr txBox="1"/>
          <p:nvPr>
            <p:ph type="body" sz="quarter" idx="25"/>
          </p:nvPr>
        </p:nvSpPr>
        <p:spPr>
          <a:xfrm>
            <a:off x="13262378" y="7479876"/>
            <a:ext cx="1981328" cy="1296552"/>
          </a:xfrm>
          <a:prstGeom prst="rect">
            <a:avLst/>
          </a:prstGeom>
        </p:spPr>
        <p:txBody>
          <a:bodyPr wrap="none" lIns="71437" tIns="71437" rIns="71437" bIns="71437">
            <a:spAutoFit/>
          </a:bodyPr>
          <a:lstStyle>
            <a:lvl1pPr marL="0" indent="0" algn="ctr" defTabSz="821531">
              <a:spcBef>
                <a:spcPts val="0"/>
              </a:spcBef>
              <a:buSzTx/>
              <a:buNone/>
              <a:defRPr sz="8000">
                <a:solidFill>
                  <a:srgbClr val="848484"/>
                </a:solidFill>
                <a:latin typeface="Helvetica Neue UltraLight"/>
                <a:ea typeface="Helvetica Neue UltraLight"/>
                <a:cs typeface="Helvetica Neue UltraLight"/>
                <a:sym typeface="Helvetica Neue UltraLight"/>
              </a:defRPr>
            </a:lvl1pPr>
          </a:lstStyle>
          <a:p>
            <a:pPr/>
            <a:r>
              <a:t>32%</a:t>
            </a:r>
          </a:p>
        </p:txBody>
      </p:sp>
      <p:sp>
        <p:nvSpPr>
          <p:cNvPr id="192" name="Lorem ipsum dolor sit amet, consectetuer adipiscing elit"/>
          <p:cNvSpPr txBox="1"/>
          <p:nvPr>
            <p:ph type="body" sz="quarter" idx="26"/>
          </p:nvPr>
        </p:nvSpPr>
        <p:spPr>
          <a:xfrm>
            <a:off x="12412317" y="8817468"/>
            <a:ext cx="3681451" cy="701676"/>
          </a:xfrm>
          <a:prstGeom prst="rect">
            <a:avLst/>
          </a:prstGeom>
        </p:spPr>
        <p:txBody>
          <a:bodyPr lIns="71437" tIns="71437" rIns="71437" bIns="71437">
            <a:spAutoFit/>
          </a:bodyPr>
          <a:lstStyle/>
          <a:p>
            <a:pPr marL="0" indent="0" algn="ctr" defTabSz="821531">
              <a:spcBef>
                <a:spcPts val="0"/>
              </a:spcBef>
              <a:buSzTx/>
              <a:buNone/>
              <a:defRPr sz="18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p>
        </p:txBody>
      </p:sp>
      <p:sp>
        <p:nvSpPr>
          <p:cNvPr id="193" name="Ut wisi enim ad minim veniam, quis nostrud exerci tation ullamcorper suscipit lobortis nisl ut aliquip ex ea commodo consequat."/>
          <p:cNvSpPr txBox="1"/>
          <p:nvPr>
            <p:ph type="body" sz="quarter" idx="27"/>
          </p:nvPr>
        </p:nvSpPr>
        <p:spPr>
          <a:xfrm>
            <a:off x="12657157" y="9580864"/>
            <a:ext cx="3191770" cy="1539876"/>
          </a:xfrm>
          <a:prstGeom prst="rect">
            <a:avLst/>
          </a:prstGeom>
        </p:spPr>
        <p:txBody>
          <a:bodyPr lIns="71437" tIns="71437" rIns="71437" bIns="71437">
            <a:spAutoFit/>
          </a:bodyPr>
          <a:lstStyle>
            <a:lvl1pPr marL="0" indent="0" algn="ctr" defTabSz="821531">
              <a:spcBef>
                <a:spcPts val="0"/>
              </a:spcBef>
              <a:buSzTx/>
              <a:buNone/>
              <a:defRPr sz="1800">
                <a:solidFill>
                  <a:srgbClr val="5E5E5E"/>
                </a:solidFill>
                <a:latin typeface="Helvetica Light"/>
                <a:ea typeface="Helvetica Light"/>
                <a:cs typeface="Helvetica Light"/>
                <a:sym typeface="Helvetica Light"/>
              </a:defRPr>
            </a:lvl1pPr>
          </a:lstStyle>
          <a:p>
            <a:pPr/>
            <a:r>
              <a:t>Ut wisi enim ad minim veniam, quis nostrud exerci tation ullamcorper suscipit lobortis nisl ut aliquip ex ea commodo consequat.</a:t>
            </a:r>
          </a:p>
        </p:txBody>
      </p:sp>
      <p:sp>
        <p:nvSpPr>
          <p:cNvPr id="194" name="28%"/>
          <p:cNvSpPr txBox="1"/>
          <p:nvPr>
            <p:ph type="body" sz="quarter" idx="28"/>
          </p:nvPr>
        </p:nvSpPr>
        <p:spPr>
          <a:xfrm>
            <a:off x="17313152" y="7479876"/>
            <a:ext cx="1981328" cy="1296552"/>
          </a:xfrm>
          <a:prstGeom prst="rect">
            <a:avLst/>
          </a:prstGeom>
        </p:spPr>
        <p:txBody>
          <a:bodyPr wrap="none" lIns="71437" tIns="71437" rIns="71437" bIns="71437">
            <a:spAutoFit/>
          </a:bodyPr>
          <a:lstStyle>
            <a:lvl1pPr marL="0" indent="0" algn="ctr" defTabSz="821531">
              <a:spcBef>
                <a:spcPts val="0"/>
              </a:spcBef>
              <a:buSzTx/>
              <a:buNone/>
              <a:defRPr sz="8000">
                <a:solidFill>
                  <a:srgbClr val="848484"/>
                </a:solidFill>
                <a:latin typeface="Helvetica Neue UltraLight"/>
                <a:ea typeface="Helvetica Neue UltraLight"/>
                <a:cs typeface="Helvetica Neue UltraLight"/>
                <a:sym typeface="Helvetica Neue UltraLight"/>
              </a:defRPr>
            </a:lvl1pPr>
          </a:lstStyle>
          <a:p>
            <a:pPr/>
            <a:r>
              <a:t>28%</a:t>
            </a:r>
          </a:p>
        </p:txBody>
      </p:sp>
      <p:sp>
        <p:nvSpPr>
          <p:cNvPr id="195" name="Lorem ipsum dolor sit amet, consectetuer adipiscing elit"/>
          <p:cNvSpPr txBox="1"/>
          <p:nvPr>
            <p:ph type="body" sz="quarter" idx="29"/>
          </p:nvPr>
        </p:nvSpPr>
        <p:spPr>
          <a:xfrm>
            <a:off x="16463091" y="8817469"/>
            <a:ext cx="3681450" cy="701676"/>
          </a:xfrm>
          <a:prstGeom prst="rect">
            <a:avLst/>
          </a:prstGeom>
        </p:spPr>
        <p:txBody>
          <a:bodyPr lIns="71437" tIns="71437" rIns="71437" bIns="71437">
            <a:spAutoFit/>
          </a:bodyPr>
          <a:lstStyle/>
          <a:p>
            <a:pPr marL="0" indent="0" algn="ctr" defTabSz="821531">
              <a:spcBef>
                <a:spcPts val="0"/>
              </a:spcBef>
              <a:buSzTx/>
              <a:buNone/>
              <a:defRPr sz="18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p>
        </p:txBody>
      </p:sp>
      <p:sp>
        <p:nvSpPr>
          <p:cNvPr id="196" name="Ut wisi enim ad minim veniam, quis nostrud exerci tation ullamcorper suscipit lobortis nisl ut aliquip ex ea commodo consequat."/>
          <p:cNvSpPr txBox="1"/>
          <p:nvPr>
            <p:ph type="body" sz="quarter" idx="30"/>
          </p:nvPr>
        </p:nvSpPr>
        <p:spPr>
          <a:xfrm>
            <a:off x="16707932" y="9580864"/>
            <a:ext cx="3191769" cy="1539876"/>
          </a:xfrm>
          <a:prstGeom prst="rect">
            <a:avLst/>
          </a:prstGeom>
        </p:spPr>
        <p:txBody>
          <a:bodyPr lIns="71437" tIns="71437" rIns="71437" bIns="71437">
            <a:spAutoFit/>
          </a:bodyPr>
          <a:lstStyle>
            <a:lvl1pPr marL="0" indent="0" algn="ctr" defTabSz="821531">
              <a:spcBef>
                <a:spcPts val="0"/>
              </a:spcBef>
              <a:buSzTx/>
              <a:buNone/>
              <a:defRPr sz="1800">
                <a:solidFill>
                  <a:srgbClr val="5E5E5E"/>
                </a:solidFill>
                <a:latin typeface="Helvetica Light"/>
                <a:ea typeface="Helvetica Light"/>
                <a:cs typeface="Helvetica Light"/>
                <a:sym typeface="Helvetica Light"/>
              </a:defRPr>
            </a:lvl1pPr>
          </a:lstStyle>
          <a:p>
            <a:pPr/>
            <a:r>
              <a:t>Ut wisi enim ad minim veniam, quis nostrud exerci tation ullamcorper suscipit lobortis nisl ut aliquip ex ea commodo consequat.</a:t>
            </a:r>
          </a:p>
        </p:txBody>
      </p:sp>
      <p:sp>
        <p:nvSpPr>
          <p:cNvPr id="197" name="Line"/>
          <p:cNvSpPr/>
          <p:nvPr/>
        </p:nvSpPr>
        <p:spPr>
          <a:xfrm>
            <a:off x="1190087" y="986079"/>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D649DC"/>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198" name="Line"/>
          <p:cNvSpPr/>
          <p:nvPr/>
        </p:nvSpPr>
        <p:spPr>
          <a:xfrm flipH="1" rot="10800000">
            <a:off x="1190087" y="11963641"/>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5FE8F7"/>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199" name="Line"/>
          <p:cNvSpPr/>
          <p:nvPr/>
        </p:nvSpPr>
        <p:spPr>
          <a:xfrm rot="10800000">
            <a:off x="22228661" y="11997453"/>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5FE8F7"/>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200" name="Line"/>
          <p:cNvSpPr/>
          <p:nvPr/>
        </p:nvSpPr>
        <p:spPr>
          <a:xfrm flipH="1">
            <a:off x="22228661" y="1019891"/>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D649DC"/>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201"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Photo - Left &amp; Text">
    <p:spTree>
      <p:nvGrpSpPr>
        <p:cNvPr id="1" name=""/>
        <p:cNvGrpSpPr/>
        <p:nvPr/>
      </p:nvGrpSpPr>
      <p:grpSpPr>
        <a:xfrm>
          <a:off x="0" y="0"/>
          <a:ext cx="0" cy="0"/>
          <a:chOff x="0" y="0"/>
          <a:chExt cx="0" cy="0"/>
        </a:xfrm>
      </p:grpSpPr>
      <p:sp>
        <p:nvSpPr>
          <p:cNvPr id="208" name="Shape"/>
          <p:cNvSpPr/>
          <p:nvPr/>
        </p:nvSpPr>
        <p:spPr>
          <a:xfrm flipH="1">
            <a:off x="-88682" y="-33951"/>
            <a:ext cx="11015052" cy="9238881"/>
          </a:xfrm>
          <a:custGeom>
            <a:avLst/>
            <a:gdLst/>
            <a:ahLst/>
            <a:cxnLst>
              <a:cxn ang="0">
                <a:pos x="wd2" y="hd2"/>
              </a:cxn>
              <a:cxn ang="5400000">
                <a:pos x="wd2" y="hd2"/>
              </a:cxn>
              <a:cxn ang="10800000">
                <a:pos x="wd2" y="hd2"/>
              </a:cxn>
              <a:cxn ang="16200000">
                <a:pos x="wd2" y="hd2"/>
              </a:cxn>
            </a:cxnLst>
            <a:rect l="0" t="0" r="r" b="b"/>
            <a:pathLst>
              <a:path w="19850" h="20856" fill="norm" stroke="1" extrusionOk="0">
                <a:moveTo>
                  <a:pt x="19795" y="20373"/>
                </a:moveTo>
                <a:cubicBezTo>
                  <a:pt x="15075" y="21600"/>
                  <a:pt x="10149" y="20475"/>
                  <a:pt x="6100" y="17182"/>
                </a:cubicBezTo>
                <a:cubicBezTo>
                  <a:pt x="1172" y="13174"/>
                  <a:pt x="-1750" y="5780"/>
                  <a:pt x="1153" y="58"/>
                </a:cubicBezTo>
                <a:cubicBezTo>
                  <a:pt x="1163" y="39"/>
                  <a:pt x="1174" y="19"/>
                  <a:pt x="1191" y="13"/>
                </a:cubicBezTo>
                <a:cubicBezTo>
                  <a:pt x="1206" y="8"/>
                  <a:pt x="1221" y="15"/>
                  <a:pt x="1236" y="22"/>
                </a:cubicBezTo>
                <a:cubicBezTo>
                  <a:pt x="1405" y="98"/>
                  <a:pt x="1591" y="90"/>
                  <a:pt x="1756" y="0"/>
                </a:cubicBezTo>
                <a:lnTo>
                  <a:pt x="2306" y="27"/>
                </a:lnTo>
                <a:lnTo>
                  <a:pt x="3506" y="22"/>
                </a:lnTo>
                <a:lnTo>
                  <a:pt x="5946" y="32"/>
                </a:lnTo>
                <a:lnTo>
                  <a:pt x="14560" y="64"/>
                </a:lnTo>
                <a:lnTo>
                  <a:pt x="18013" y="123"/>
                </a:lnTo>
                <a:lnTo>
                  <a:pt x="19798" y="119"/>
                </a:lnTo>
                <a:lnTo>
                  <a:pt x="19815" y="2678"/>
                </a:lnTo>
                <a:lnTo>
                  <a:pt x="19795" y="4006"/>
                </a:lnTo>
                <a:lnTo>
                  <a:pt x="19850" y="5334"/>
                </a:lnTo>
                <a:lnTo>
                  <a:pt x="19810" y="6645"/>
                </a:lnTo>
                <a:lnTo>
                  <a:pt x="19845" y="7956"/>
                </a:lnTo>
                <a:lnTo>
                  <a:pt x="19846" y="14618"/>
                </a:lnTo>
                <a:lnTo>
                  <a:pt x="19795" y="20373"/>
                </a:lnTo>
                <a:close/>
              </a:path>
            </a:pathLst>
          </a:custGeom>
          <a:gradFill>
            <a:gsLst>
              <a:gs pos="0">
                <a:srgbClr val="D649DC"/>
              </a:gs>
              <a:gs pos="100000">
                <a:srgbClr val="5FE8F7"/>
              </a:gs>
            </a:gsLst>
            <a:lin ang="12982782"/>
          </a:gra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209" name="Image"/>
          <p:cNvSpPr/>
          <p:nvPr>
            <p:ph type="pic" sz="half" idx="13"/>
          </p:nvPr>
        </p:nvSpPr>
        <p:spPr>
          <a:xfrm flipH="1">
            <a:off x="-62392" y="-79267"/>
            <a:ext cx="10712833" cy="8942417"/>
          </a:xfrm>
          <a:prstGeom prst="rect">
            <a:avLst/>
          </a:prstGeom>
        </p:spPr>
        <p:txBody>
          <a:bodyPr lIns="91439" tIns="45719" rIns="91439" bIns="45719" anchor="t">
            <a:noAutofit/>
          </a:bodyPr>
          <a:lstStyle/>
          <a:p>
            <a:pPr/>
          </a:p>
        </p:txBody>
      </p:sp>
      <p:sp>
        <p:nvSpPr>
          <p:cNvPr id="210" name="Lorem ipsum laoreet dolore magna"/>
          <p:cNvSpPr txBox="1"/>
          <p:nvPr>
            <p:ph type="body" sz="quarter" idx="14"/>
          </p:nvPr>
        </p:nvSpPr>
        <p:spPr>
          <a:xfrm>
            <a:off x="14288205" y="4895739"/>
            <a:ext cx="5478552" cy="1971676"/>
          </a:xfrm>
          <a:prstGeom prst="rect">
            <a:avLst/>
          </a:prstGeom>
        </p:spPr>
        <p:txBody>
          <a:bodyPr lIns="71437" tIns="71437" rIns="71437" bIns="71437">
            <a:spAutoFit/>
          </a:bodyPr>
          <a:lstStyle>
            <a:lvl1pPr marL="0" indent="0" algn="r" defTabSz="821531">
              <a:spcBef>
                <a:spcPts val="0"/>
              </a:spcBef>
              <a:buSzTx/>
              <a:buNone/>
              <a:defRPr cap="all" sz="4000">
                <a:solidFill>
                  <a:srgbClr val="848484"/>
                </a:solidFill>
                <a:latin typeface="Helvetica Light"/>
                <a:ea typeface="Helvetica Light"/>
                <a:cs typeface="Helvetica Light"/>
                <a:sym typeface="Helvetica Light"/>
              </a:defRPr>
            </a:lvl1pPr>
          </a:lstStyle>
          <a:p>
            <a:pPr/>
            <a:r>
              <a:t>Lorem ipsum laoreet dolore magna</a:t>
            </a:r>
          </a:p>
        </p:txBody>
      </p:sp>
      <p:sp>
        <p:nvSpPr>
          <p:cNvPr id="211" name="Sed diam nonummy nibh euismod tincidunt ut laoreet dolore magna aliquam erat volutpat. Ut wisi enim"/>
          <p:cNvSpPr txBox="1"/>
          <p:nvPr>
            <p:ph type="body" sz="quarter" idx="15"/>
          </p:nvPr>
        </p:nvSpPr>
        <p:spPr>
          <a:xfrm>
            <a:off x="12564634" y="7464261"/>
            <a:ext cx="7201503" cy="1781176"/>
          </a:xfrm>
          <a:prstGeom prst="rect">
            <a:avLst/>
          </a:prstGeom>
        </p:spPr>
        <p:txBody>
          <a:bodyPr lIns="71437" tIns="71437" rIns="71437" bIns="71437">
            <a:spAutoFit/>
          </a:bodyPr>
          <a:lstStyle>
            <a:lvl1pPr marL="0" indent="0" algn="r" defTabSz="821531">
              <a:spcBef>
                <a:spcPts val="0"/>
              </a:spcBef>
              <a:buSzTx/>
              <a:buNone/>
              <a:defRPr sz="3600">
                <a:solidFill>
                  <a:srgbClr val="5E5E5E"/>
                </a:solidFill>
                <a:latin typeface="Helvetica Light"/>
                <a:ea typeface="Helvetica Light"/>
                <a:cs typeface="Helvetica Light"/>
                <a:sym typeface="Helvetica Light"/>
              </a:defRPr>
            </a:lvl1pPr>
          </a:lstStyle>
          <a:p>
            <a:pPr/>
            <a:r>
              <a:t>Sed diam nonummy nibh euismod tincidunt ut laoreet dolore magna aliquam erat volutpat. Ut wisi enim</a:t>
            </a:r>
          </a:p>
        </p:txBody>
      </p:sp>
      <p:sp>
        <p:nvSpPr>
          <p:cNvPr id="212" name="23%"/>
          <p:cNvSpPr txBox="1"/>
          <p:nvPr>
            <p:ph type="body" sz="quarter" idx="16"/>
          </p:nvPr>
        </p:nvSpPr>
        <p:spPr>
          <a:xfrm>
            <a:off x="16946913" y="9722762"/>
            <a:ext cx="2848560" cy="1855024"/>
          </a:xfrm>
          <a:prstGeom prst="rect">
            <a:avLst/>
          </a:prstGeom>
        </p:spPr>
        <p:txBody>
          <a:bodyPr wrap="none" lIns="71437" tIns="71437" rIns="71437" bIns="71437">
            <a:spAutoFit/>
          </a:bodyPr>
          <a:lstStyle>
            <a:lvl1pPr marL="0" indent="0" algn="r" defTabSz="821531">
              <a:spcBef>
                <a:spcPts val="0"/>
              </a:spcBef>
              <a:buSzTx/>
              <a:buNone/>
              <a:defRPr sz="11800">
                <a:solidFill>
                  <a:srgbClr val="A48DE8"/>
                </a:solidFill>
                <a:latin typeface="Helvetica Neue UltraLight"/>
                <a:ea typeface="Helvetica Neue UltraLight"/>
                <a:cs typeface="Helvetica Neue UltraLight"/>
                <a:sym typeface="Helvetica Neue UltraLight"/>
              </a:defRPr>
            </a:lvl1pPr>
          </a:lstStyle>
          <a:p>
            <a:pPr/>
            <a:r>
              <a:t>23%</a:t>
            </a:r>
          </a:p>
        </p:txBody>
      </p:sp>
      <p:sp>
        <p:nvSpPr>
          <p:cNvPr id="213" name="Lorem ipsum dolor sit amet, consectetuer adipiscing elit"/>
          <p:cNvSpPr txBox="1"/>
          <p:nvPr>
            <p:ph type="body" sz="quarter" idx="17"/>
          </p:nvPr>
        </p:nvSpPr>
        <p:spPr>
          <a:xfrm>
            <a:off x="4744972" y="11463373"/>
            <a:ext cx="6787773" cy="803276"/>
          </a:xfrm>
          <a:prstGeom prst="rect">
            <a:avLst/>
          </a:prstGeom>
        </p:spPr>
        <p:txBody>
          <a:bodyPr lIns="71437" tIns="71437" rIns="71437" bIns="71437">
            <a:spAutoFit/>
          </a:bodyPr>
          <a:lstStyle/>
          <a:p>
            <a:pPr marL="0" indent="0" defTabSz="821531">
              <a:spcBef>
                <a:spcPts val="0"/>
              </a:spcBef>
              <a:buSzTx/>
              <a:buNone/>
              <a:defRPr sz="22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p>
        </p:txBody>
      </p:sp>
      <p:sp>
        <p:nvSpPr>
          <p:cNvPr id="214" name="Line"/>
          <p:cNvSpPr/>
          <p:nvPr/>
        </p:nvSpPr>
        <p:spPr>
          <a:xfrm flipH="1" rot="10800000">
            <a:off x="1190087" y="11963641"/>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5FE8F7"/>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215" name="Line"/>
          <p:cNvSpPr/>
          <p:nvPr/>
        </p:nvSpPr>
        <p:spPr>
          <a:xfrm rot="10800000">
            <a:off x="22228661" y="11997453"/>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5FE8F7"/>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216" name="Line"/>
          <p:cNvSpPr/>
          <p:nvPr/>
        </p:nvSpPr>
        <p:spPr>
          <a:xfrm flipH="1">
            <a:off x="22228661" y="1019891"/>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D649DC"/>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217"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Photo - Right ">
    <p:spTree>
      <p:nvGrpSpPr>
        <p:cNvPr id="1" name=""/>
        <p:cNvGrpSpPr/>
        <p:nvPr/>
      </p:nvGrpSpPr>
      <p:grpSpPr>
        <a:xfrm>
          <a:off x="0" y="0"/>
          <a:ext cx="0" cy="0"/>
          <a:chOff x="0" y="0"/>
          <a:chExt cx="0" cy="0"/>
        </a:xfrm>
      </p:grpSpPr>
      <p:sp>
        <p:nvSpPr>
          <p:cNvPr id="224" name="Shape"/>
          <p:cNvSpPr/>
          <p:nvPr/>
        </p:nvSpPr>
        <p:spPr>
          <a:xfrm>
            <a:off x="11390647" y="-58189"/>
            <a:ext cx="13073344" cy="10965275"/>
          </a:xfrm>
          <a:custGeom>
            <a:avLst/>
            <a:gdLst/>
            <a:ahLst/>
            <a:cxnLst>
              <a:cxn ang="0">
                <a:pos x="wd2" y="hd2"/>
              </a:cxn>
              <a:cxn ang="5400000">
                <a:pos x="wd2" y="hd2"/>
              </a:cxn>
              <a:cxn ang="10800000">
                <a:pos x="wd2" y="hd2"/>
              </a:cxn>
              <a:cxn ang="16200000">
                <a:pos x="wd2" y="hd2"/>
              </a:cxn>
            </a:cxnLst>
            <a:rect l="0" t="0" r="r" b="b"/>
            <a:pathLst>
              <a:path w="19850" h="20856" fill="norm" stroke="1" extrusionOk="0">
                <a:moveTo>
                  <a:pt x="19795" y="20373"/>
                </a:moveTo>
                <a:cubicBezTo>
                  <a:pt x="15075" y="21600"/>
                  <a:pt x="10149" y="20475"/>
                  <a:pt x="6100" y="17182"/>
                </a:cubicBezTo>
                <a:cubicBezTo>
                  <a:pt x="1172" y="13174"/>
                  <a:pt x="-1750" y="5780"/>
                  <a:pt x="1153" y="58"/>
                </a:cubicBezTo>
                <a:cubicBezTo>
                  <a:pt x="1163" y="39"/>
                  <a:pt x="1174" y="19"/>
                  <a:pt x="1191" y="13"/>
                </a:cubicBezTo>
                <a:cubicBezTo>
                  <a:pt x="1206" y="8"/>
                  <a:pt x="1221" y="15"/>
                  <a:pt x="1236" y="22"/>
                </a:cubicBezTo>
                <a:cubicBezTo>
                  <a:pt x="1405" y="98"/>
                  <a:pt x="1591" y="90"/>
                  <a:pt x="1756" y="0"/>
                </a:cubicBezTo>
                <a:lnTo>
                  <a:pt x="2306" y="27"/>
                </a:lnTo>
                <a:lnTo>
                  <a:pt x="3506" y="22"/>
                </a:lnTo>
                <a:lnTo>
                  <a:pt x="5946" y="32"/>
                </a:lnTo>
                <a:lnTo>
                  <a:pt x="14560" y="64"/>
                </a:lnTo>
                <a:lnTo>
                  <a:pt x="18013" y="123"/>
                </a:lnTo>
                <a:lnTo>
                  <a:pt x="19798" y="119"/>
                </a:lnTo>
                <a:lnTo>
                  <a:pt x="19815" y="2678"/>
                </a:lnTo>
                <a:lnTo>
                  <a:pt x="19795" y="4006"/>
                </a:lnTo>
                <a:lnTo>
                  <a:pt x="19850" y="5334"/>
                </a:lnTo>
                <a:lnTo>
                  <a:pt x="19810" y="6645"/>
                </a:lnTo>
                <a:lnTo>
                  <a:pt x="19845" y="7956"/>
                </a:lnTo>
                <a:lnTo>
                  <a:pt x="19846" y="14618"/>
                </a:lnTo>
                <a:lnTo>
                  <a:pt x="19795" y="20373"/>
                </a:lnTo>
                <a:close/>
              </a:path>
            </a:pathLst>
          </a:custGeom>
          <a:gradFill>
            <a:gsLst>
              <a:gs pos="0">
                <a:srgbClr val="D649DC"/>
              </a:gs>
              <a:gs pos="100000">
                <a:srgbClr val="5FE8F7"/>
              </a:gs>
            </a:gsLst>
            <a:lin ang="12982782"/>
          </a:gra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225" name="Image"/>
          <p:cNvSpPr/>
          <p:nvPr>
            <p:ph type="pic" idx="13"/>
          </p:nvPr>
        </p:nvSpPr>
        <p:spPr>
          <a:xfrm>
            <a:off x="11681528" y="-81361"/>
            <a:ext cx="12770754" cy="10660242"/>
          </a:xfrm>
          <a:prstGeom prst="rect">
            <a:avLst/>
          </a:prstGeom>
        </p:spPr>
        <p:txBody>
          <a:bodyPr lIns="91439" tIns="45719" rIns="91439" bIns="45719" anchor="t">
            <a:noAutofit/>
          </a:bodyPr>
          <a:lstStyle/>
          <a:p>
            <a:pPr/>
          </a:p>
        </p:txBody>
      </p:sp>
      <p:sp>
        <p:nvSpPr>
          <p:cNvPr id="226" name="Shape"/>
          <p:cNvSpPr/>
          <p:nvPr>
            <p:ph type="body" sz="quarter" idx="14"/>
          </p:nvPr>
        </p:nvSpPr>
        <p:spPr>
          <a:xfrm rot="17634895">
            <a:off x="17255954" y="6926029"/>
            <a:ext cx="5798050" cy="579805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477154"/>
          </a:gradFill>
        </p:spPr>
        <p:txBody>
          <a:bodyPr lIns="71437" tIns="71437" rIns="71437" bIns="71437">
            <a:noAutofit/>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227" name="Shape"/>
          <p:cNvSpPr/>
          <p:nvPr>
            <p:ph type="body" sz="quarter" idx="15"/>
          </p:nvPr>
        </p:nvSpPr>
        <p:spPr>
          <a:xfrm rot="18900000">
            <a:off x="17937585" y="7430799"/>
            <a:ext cx="4583200" cy="45831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solidFill>
            <a:srgbClr val="000000"/>
          </a:solidFill>
        </p:spPr>
        <p:txBody>
          <a:bodyPr lIns="71437" tIns="71437" rIns="71437" bIns="71437">
            <a:noAutofit/>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228" name="Aliquip ex ea commodo consequat. Duis autem vel eum iriure dolor in hendrerit in vulputate"/>
          <p:cNvSpPr txBox="1"/>
          <p:nvPr>
            <p:ph type="body" sz="quarter" idx="16"/>
          </p:nvPr>
        </p:nvSpPr>
        <p:spPr>
          <a:xfrm>
            <a:off x="17965678" y="8914361"/>
            <a:ext cx="4527014" cy="1616076"/>
          </a:xfrm>
          <a:prstGeom prst="rect">
            <a:avLst/>
          </a:prstGeom>
        </p:spPr>
        <p:txBody>
          <a:bodyPr lIns="71437" tIns="71437" rIns="71437" bIns="71437">
            <a:spAutoFit/>
          </a:bodyPr>
          <a:lstStyle>
            <a:lvl1pPr marL="0" indent="0" algn="ctr" defTabSz="821531">
              <a:spcBef>
                <a:spcPts val="0"/>
              </a:spcBef>
              <a:buSzTx/>
              <a:buNone/>
              <a:defRPr b="1" sz="2400">
                <a:solidFill>
                  <a:srgbClr val="FFFFFF"/>
                </a:solidFill>
                <a:latin typeface="Helvetica"/>
                <a:ea typeface="Helvetica"/>
                <a:cs typeface="Helvetica"/>
                <a:sym typeface="Helvetica"/>
              </a:defRPr>
            </a:lvl1pPr>
          </a:lstStyle>
          <a:p>
            <a:pPr/>
            <a:r>
              <a:t>Aliquip ex ea commodo consequat. Duis autem vel eum iriure dolor in hendrerit in vulputate </a:t>
            </a:r>
          </a:p>
        </p:txBody>
      </p:sp>
      <p:sp>
        <p:nvSpPr>
          <p:cNvPr id="229" name="Sed diam nonummy nibh euismod tincidunt ut laoreet dolore magna aliquam erat volutpat. Ut wisi enim"/>
          <p:cNvSpPr txBox="1"/>
          <p:nvPr>
            <p:ph type="body" sz="quarter" idx="17"/>
          </p:nvPr>
        </p:nvSpPr>
        <p:spPr>
          <a:xfrm>
            <a:off x="4563634" y="8613215"/>
            <a:ext cx="8764366" cy="1781176"/>
          </a:xfrm>
          <a:prstGeom prst="rect">
            <a:avLst/>
          </a:prstGeom>
        </p:spPr>
        <p:txBody>
          <a:bodyPr lIns="71437" tIns="71437" rIns="71437" bIns="71437">
            <a:spAutoFit/>
          </a:bodyPr>
          <a:lstStyle>
            <a:lvl1pPr marL="0" indent="0" defTabSz="821531">
              <a:spcBef>
                <a:spcPts val="0"/>
              </a:spcBef>
              <a:buSzTx/>
              <a:buNone/>
              <a:defRPr sz="3600">
                <a:solidFill>
                  <a:srgbClr val="5E5E5E"/>
                </a:solidFill>
                <a:latin typeface="Helvetica Light"/>
                <a:ea typeface="Helvetica Light"/>
                <a:cs typeface="Helvetica Light"/>
                <a:sym typeface="Helvetica Light"/>
              </a:defRPr>
            </a:lvl1pPr>
          </a:lstStyle>
          <a:p>
            <a:pPr/>
            <a:r>
              <a:t>Sed diam nonummy nibh euismod tincidunt ut laoreet dolore magna aliquam erat volutpat. Ut wisi enim</a:t>
            </a:r>
          </a:p>
        </p:txBody>
      </p:sp>
      <p:sp>
        <p:nvSpPr>
          <p:cNvPr id="230" name="Lorem ipsum dolor sit amet, consectetuer adipiscing elit"/>
          <p:cNvSpPr txBox="1"/>
          <p:nvPr>
            <p:ph type="body" sz="quarter" idx="18"/>
          </p:nvPr>
        </p:nvSpPr>
        <p:spPr>
          <a:xfrm>
            <a:off x="4578285" y="10963310"/>
            <a:ext cx="6787773" cy="803276"/>
          </a:xfrm>
          <a:prstGeom prst="rect">
            <a:avLst/>
          </a:prstGeom>
        </p:spPr>
        <p:txBody>
          <a:bodyPr lIns="71437" tIns="71437" rIns="71437" bIns="71437">
            <a:spAutoFit/>
          </a:bodyPr>
          <a:lstStyle/>
          <a:p>
            <a:pPr marL="0" indent="0" defTabSz="821531">
              <a:spcBef>
                <a:spcPts val="0"/>
              </a:spcBef>
              <a:buSzTx/>
              <a:buNone/>
              <a:defRPr sz="22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p>
        </p:txBody>
      </p:sp>
      <p:sp>
        <p:nvSpPr>
          <p:cNvPr id="231" name="2028"/>
          <p:cNvSpPr txBox="1"/>
          <p:nvPr>
            <p:ph type="body" sz="quarter" idx="19"/>
          </p:nvPr>
        </p:nvSpPr>
        <p:spPr>
          <a:xfrm>
            <a:off x="4544954" y="6684600"/>
            <a:ext cx="2245691" cy="1273176"/>
          </a:xfrm>
          <a:prstGeom prst="rect">
            <a:avLst/>
          </a:prstGeom>
        </p:spPr>
        <p:txBody>
          <a:bodyPr wrap="none" lIns="71437" tIns="71437" rIns="71437" bIns="71437">
            <a:spAutoFit/>
          </a:bodyPr>
          <a:lstStyle>
            <a:lvl1pPr marL="0" indent="0" algn="ctr" defTabSz="821531">
              <a:spcBef>
                <a:spcPts val="0"/>
              </a:spcBef>
              <a:buSzTx/>
              <a:buNone/>
              <a:defRPr sz="7400">
                <a:solidFill>
                  <a:srgbClr val="C7C7C7"/>
                </a:solidFill>
                <a:latin typeface="Helvetica Light"/>
                <a:ea typeface="Helvetica Light"/>
                <a:cs typeface="Helvetica Light"/>
                <a:sym typeface="Helvetica Light"/>
              </a:defRPr>
            </a:lvl1pPr>
          </a:lstStyle>
          <a:p>
            <a:pPr/>
            <a:r>
              <a:t>2028</a:t>
            </a:r>
          </a:p>
        </p:txBody>
      </p:sp>
      <p:sp>
        <p:nvSpPr>
          <p:cNvPr id="232" name="Line"/>
          <p:cNvSpPr/>
          <p:nvPr/>
        </p:nvSpPr>
        <p:spPr>
          <a:xfrm>
            <a:off x="1190087" y="986079"/>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D649DC"/>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233" name="Line"/>
          <p:cNvSpPr/>
          <p:nvPr/>
        </p:nvSpPr>
        <p:spPr>
          <a:xfrm flipH="1" rot="10800000">
            <a:off x="1190087" y="11963641"/>
            <a:ext cx="833623" cy="72209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a:ln w="12700">
            <a:solidFill>
              <a:srgbClr val="5FE8F7"/>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234" name="Slide Number"/>
          <p:cNvSpPr txBox="1"/>
          <p:nvPr>
            <p:ph type="sldNum" sz="quarter" idx="2"/>
          </p:nvPr>
        </p:nvSpPr>
        <p:spPr>
          <a:xfrm>
            <a:off x="11935814" y="13010554"/>
            <a:ext cx="494513" cy="511176"/>
          </a:xfrm>
          <a:prstGeom prst="rect">
            <a:avLst/>
          </a:prstGeom>
        </p:spPr>
        <p:txBody>
          <a:bodyPr lIns="71437" tIns="71437" rIns="71437" bIns="71437"/>
          <a:lstStyle>
            <a:lvl1pPr defTabSz="821531">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241" name="Line"/>
          <p:cNvSpPr/>
          <p:nvPr/>
        </p:nvSpPr>
        <p:spPr>
          <a:xfrm>
            <a:off x="1066800" y="2768600"/>
            <a:ext cx="9512612" cy="186"/>
          </a:xfrm>
          <a:prstGeom prst="line">
            <a:avLst/>
          </a:prstGeom>
          <a:ln w="12700">
            <a:solidFill>
              <a:srgbClr val="9A9A9A"/>
            </a:solidFill>
            <a:miter lim="400000"/>
          </a:ln>
        </p:spPr>
        <p:txBody>
          <a:bodyPr lIns="50800" tIns="50800" rIns="50800" bIns="50800" anchor="ctr"/>
          <a:lstStyle/>
          <a:p>
            <a:pPr algn="l" defTabSz="457200">
              <a:defRPr b="0" sz="1200">
                <a:latin typeface="Helvetica"/>
                <a:ea typeface="Helvetica"/>
                <a:cs typeface="Helvetica"/>
                <a:sym typeface="Helvetica"/>
              </a:defRPr>
            </a:pPr>
          </a:p>
        </p:txBody>
      </p:sp>
      <p:sp>
        <p:nvSpPr>
          <p:cNvPr id="242" name="Image"/>
          <p:cNvSpPr/>
          <p:nvPr>
            <p:ph type="pic" idx="13"/>
          </p:nvPr>
        </p:nvSpPr>
        <p:spPr>
          <a:xfrm>
            <a:off x="12192000" y="0"/>
            <a:ext cx="12192000" cy="13716000"/>
          </a:xfrm>
          <a:prstGeom prst="rect">
            <a:avLst/>
          </a:prstGeom>
        </p:spPr>
        <p:txBody>
          <a:bodyPr lIns="91439" tIns="45719" rIns="91439" bIns="45719" anchor="t">
            <a:noAutofit/>
          </a:bodyPr>
          <a:lstStyle/>
          <a:p>
            <a:pPr/>
          </a:p>
        </p:txBody>
      </p:sp>
      <p:sp>
        <p:nvSpPr>
          <p:cNvPr id="243" name="Title Text"/>
          <p:cNvSpPr txBox="1"/>
          <p:nvPr>
            <p:ph type="title"/>
          </p:nvPr>
        </p:nvSpPr>
        <p:spPr>
          <a:xfrm>
            <a:off x="1066800" y="469900"/>
            <a:ext cx="9525000" cy="1968500"/>
          </a:xfrm>
          <a:prstGeom prst="rect">
            <a:avLst/>
          </a:prstGeom>
        </p:spPr>
        <p:txBody>
          <a:bodyPr anchor="b"/>
          <a:lstStyle>
            <a:lvl1pPr algn="l">
              <a:defRPr sz="5800">
                <a:latin typeface="Helvetica Neue Light"/>
                <a:ea typeface="Helvetica Neue Light"/>
                <a:cs typeface="Helvetica Neue Light"/>
                <a:sym typeface="Helvetica Neue Light"/>
              </a:defRPr>
            </a:lvl1pPr>
          </a:lstStyle>
          <a:p>
            <a:pPr/>
            <a:r>
              <a:t>Title Text</a:t>
            </a:r>
          </a:p>
        </p:txBody>
      </p:sp>
      <p:sp>
        <p:nvSpPr>
          <p:cNvPr id="244" name="Body Level One…"/>
          <p:cNvSpPr txBox="1"/>
          <p:nvPr>
            <p:ph type="body" sz="half" idx="1"/>
          </p:nvPr>
        </p:nvSpPr>
        <p:spPr>
          <a:xfrm>
            <a:off x="1066800" y="3124200"/>
            <a:ext cx="9525000" cy="9372600"/>
          </a:xfrm>
          <a:prstGeom prst="rect">
            <a:avLst/>
          </a:prstGeom>
        </p:spPr>
        <p:txBody>
          <a:bodyPr anchor="t"/>
          <a:lstStyle>
            <a:lvl1pPr marL="457200" indent="-457200">
              <a:spcBef>
                <a:spcPts val="4200"/>
              </a:spcBef>
              <a:buSzPct val="75000"/>
              <a:buFont typeface="Helvetica Neue"/>
              <a:defRPr sz="3600">
                <a:solidFill>
                  <a:srgbClr val="747474"/>
                </a:solidFill>
              </a:defRPr>
            </a:lvl1pPr>
            <a:lvl2pPr marL="914400" indent="-457200">
              <a:spcBef>
                <a:spcPts val="4200"/>
              </a:spcBef>
              <a:buSzPct val="75000"/>
              <a:buFont typeface="Helvetica Neue"/>
              <a:defRPr sz="3600">
                <a:solidFill>
                  <a:srgbClr val="747474"/>
                </a:solidFill>
              </a:defRPr>
            </a:lvl2pPr>
            <a:lvl3pPr marL="1371600" indent="-457200">
              <a:spcBef>
                <a:spcPts val="4200"/>
              </a:spcBef>
              <a:buSzPct val="75000"/>
              <a:buFont typeface="Helvetica Neue"/>
              <a:defRPr sz="3600">
                <a:solidFill>
                  <a:srgbClr val="747474"/>
                </a:solidFill>
              </a:defRPr>
            </a:lvl3pPr>
            <a:lvl4pPr marL="1828800" indent="-457200">
              <a:spcBef>
                <a:spcPts val="4200"/>
              </a:spcBef>
              <a:buSzPct val="75000"/>
              <a:buFont typeface="Helvetica Neue"/>
              <a:defRPr sz="3600">
                <a:solidFill>
                  <a:srgbClr val="747474"/>
                </a:solidFill>
              </a:defRPr>
            </a:lvl4pPr>
            <a:lvl5pPr marL="2286000" indent="-457200">
              <a:spcBef>
                <a:spcPts val="4200"/>
              </a:spcBef>
              <a:buSzPct val="75000"/>
              <a:buFont typeface="Helvetica Neue"/>
              <a:defRPr sz="3600">
                <a:solidFill>
                  <a:srgbClr val="747474"/>
                </a:solidFill>
              </a:defRPr>
            </a:lvl5pPr>
          </a:lstStyle>
          <a:p>
            <a:pPr/>
            <a:r>
              <a:t>Body Level One</a:t>
            </a:r>
          </a:p>
          <a:p>
            <a:pPr lvl="1"/>
            <a:r>
              <a:t>Body Level Two</a:t>
            </a:r>
          </a:p>
          <a:p>
            <a:pPr lvl="2"/>
            <a:r>
              <a:t>Body Level Three</a:t>
            </a:r>
          </a:p>
          <a:p>
            <a:pPr lvl="3"/>
            <a:r>
              <a:t>Body Level Four</a:t>
            </a:r>
          </a:p>
          <a:p>
            <a:pPr lvl="4"/>
            <a:r>
              <a:t>Body Level Five</a:t>
            </a:r>
          </a:p>
        </p:txBody>
      </p:sp>
      <p:sp>
        <p:nvSpPr>
          <p:cNvPr id="245" name="Slide Number"/>
          <p:cNvSpPr txBox="1"/>
          <p:nvPr>
            <p:ph type="sldNum" sz="quarter" idx="2"/>
          </p:nvPr>
        </p:nvSpPr>
        <p:spPr>
          <a:xfrm>
            <a:off x="957643" y="12985800"/>
            <a:ext cx="368504" cy="374600"/>
          </a:xfrm>
          <a:prstGeom prst="rect">
            <a:avLst/>
          </a:prstGeom>
        </p:spPr>
        <p:txBody>
          <a:bodyPr anchor="b"/>
          <a:lstStyle>
            <a:lvl1pPr algn="l">
              <a:defRPr sz="1800">
                <a:latin typeface="Helvetica Neue"/>
                <a:ea typeface="Helvetica Neue"/>
                <a:cs typeface="Helvetica Neue"/>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3125968" y="673100"/>
            <a:ext cx="18135601" cy="8737600"/>
          </a:xfrm>
          <a:prstGeom prst="rect">
            <a:avLst/>
          </a:prstGeom>
        </p:spPr>
        <p:txBody>
          <a:bodyPr lIns="91439" tIns="45719" rIns="91439" bIns="45719" anchor="t">
            <a:noAutofit/>
          </a:bodyPr>
          <a:lstStyle/>
          <a:p>
            <a:pPr/>
          </a:p>
        </p:txBody>
      </p:sp>
      <p:sp>
        <p:nvSpPr>
          <p:cNvPr id="21" name="Title Text"/>
          <p:cNvSpPr txBox="1"/>
          <p:nvPr>
            <p:ph type="title"/>
          </p:nvPr>
        </p:nvSpPr>
        <p:spPr>
          <a:xfrm>
            <a:off x="635000" y="9512300"/>
            <a:ext cx="23114000" cy="2006600"/>
          </a:xfrm>
          <a:prstGeom prst="rect">
            <a:avLst/>
          </a:prstGeom>
        </p:spPr>
        <p:txBody>
          <a:bodyPr anchor="b"/>
          <a:lstStyle/>
          <a:p>
            <a:pPr/>
            <a:r>
              <a:t>Title Text</a:t>
            </a:r>
          </a:p>
        </p:txBody>
      </p:sp>
      <p:sp>
        <p:nvSpPr>
          <p:cNvPr id="22" name="Body Level One…"/>
          <p:cNvSpPr txBox="1"/>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778000" y="4533900"/>
            <a:ext cx="20828000" cy="46482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13165980" y="952500"/>
            <a:ext cx="9525001" cy="11468100"/>
          </a:xfrm>
          <a:prstGeom prst="rect">
            <a:avLst/>
          </a:prstGeom>
        </p:spPr>
        <p:txBody>
          <a:bodyPr lIns="91439" tIns="45719" rIns="91439" bIns="45719" anchor="t">
            <a:noAutofit/>
          </a:bodyPr>
          <a:lstStyle/>
          <a:p>
            <a:pPr/>
          </a:p>
        </p:txBody>
      </p:sp>
      <p:sp>
        <p:nvSpPr>
          <p:cNvPr id="39" name="Title Text"/>
          <p:cNvSpPr txBox="1"/>
          <p:nvPr>
            <p:ph type="title"/>
          </p:nvPr>
        </p:nvSpPr>
        <p:spPr>
          <a:xfrm>
            <a:off x="1651000" y="952500"/>
            <a:ext cx="10223500" cy="5549900"/>
          </a:xfrm>
          <a:prstGeom prst="rect">
            <a:avLst/>
          </a:prstGeom>
        </p:spPr>
        <p:txBody>
          <a:bodyPr anchor="b"/>
          <a:lstStyle>
            <a:lvl1pPr>
              <a:defRPr sz="8400"/>
            </a:lvl1pPr>
          </a:lstStyle>
          <a:p>
            <a:pPr/>
            <a:r>
              <a:t>Title Text</a:t>
            </a:r>
          </a:p>
        </p:txBody>
      </p:sp>
      <p:sp>
        <p:nvSpPr>
          <p:cNvPr id="40" name="Body Level One…"/>
          <p:cNvSpPr txBox="1"/>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13169900" y="3149600"/>
            <a:ext cx="9525000" cy="92964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15760700" y="7048500"/>
            <a:ext cx="7404100" cy="5549900"/>
          </a:xfrm>
          <a:prstGeom prst="rect">
            <a:avLst/>
          </a:prstGeom>
        </p:spPr>
        <p:txBody>
          <a:bodyPr lIns="91439" tIns="45719" rIns="91439" bIns="45719" anchor="t">
            <a:noAutofit/>
          </a:bodyPr>
          <a:lstStyle/>
          <a:p>
            <a:pPr/>
          </a:p>
        </p:txBody>
      </p:sp>
      <p:sp>
        <p:nvSpPr>
          <p:cNvPr id="84" name="Image"/>
          <p:cNvSpPr/>
          <p:nvPr>
            <p:ph type="pic" sz="quarter" idx="14"/>
          </p:nvPr>
        </p:nvSpPr>
        <p:spPr>
          <a:xfrm>
            <a:off x="15760700" y="1130300"/>
            <a:ext cx="7404100" cy="5549900"/>
          </a:xfrm>
          <a:prstGeom prst="rect">
            <a:avLst/>
          </a:prstGeom>
        </p:spPr>
        <p:txBody>
          <a:bodyPr lIns="91439" tIns="45719" rIns="91439" bIns="45719" anchor="t">
            <a:noAutofit/>
          </a:bodyPr>
          <a:lstStyle/>
          <a:p>
            <a:pPr/>
          </a:p>
        </p:txBody>
      </p:sp>
      <p:sp>
        <p:nvSpPr>
          <p:cNvPr id="85" name="Image"/>
          <p:cNvSpPr/>
          <p:nvPr>
            <p:ph type="pic" idx="15"/>
          </p:nvPr>
        </p:nvSpPr>
        <p:spPr>
          <a:xfrm>
            <a:off x="1206500" y="1130300"/>
            <a:ext cx="14173200" cy="114681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b="0"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b="0" baseline="0" cap="none" i="0" spc="0" strike="noStrike" sz="5200" u="none">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b="0" baseline="0" cap="none" i="0" spc="0" strike="noStrike" sz="24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5.xml"/><Relationship Id="rId3" Type="http://schemas.openxmlformats.org/officeDocument/2006/relationships/hyperlink" Target="http://BabyCenter.com" TargetMode="External"/><Relationship Id="rId4" Type="http://schemas.openxmlformats.org/officeDocument/2006/relationships/image" Target="../media/image8.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TickerTape.com" TargetMode="External"/><Relationship Id="rId3" Type="http://schemas.openxmlformats.org/officeDocument/2006/relationships/hyperlink" Target="https://tickertape.tdameritrade.com/thinkmoney" TargetMode="External"/><Relationship Id="rId4" Type="http://schemas.openxmlformats.org/officeDocument/2006/relationships/hyperlink" Target="https://tickertape.tdameritrade.com" TargetMode="External"/><Relationship Id="rId5" Type="http://schemas.openxmlformats.org/officeDocument/2006/relationships/image" Target="../media/image9.png"/><Relationship Id="rId6"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GreenLabel.com" TargetMode="External"/><Relationship Id="rId3" Type="http://schemas.openxmlformats.org/officeDocument/2006/relationships/hyperlink" Target="https://sportbrandingwku.files.wordpress.com/2014/11/mountain-dew-case-study.pdf" TargetMode="External"/><Relationship Id="rId4" Type="http://schemas.openxmlformats.org/officeDocument/2006/relationships/hyperlink" Target="https://contently.com/strategist/2014/03/17/can-mountain-dews-brand-newsroom-pull-a-red-bull/" TargetMode="External"/><Relationship Id="rId5" Type="http://schemas.openxmlformats.org/officeDocument/2006/relationships/hyperlink" Target="https://www.youtube.com/watch?v=5T_Uw81xrmo" TargetMode="External"/><Relationship Id="rId6" Type="http://schemas.openxmlformats.org/officeDocument/2006/relationships/hyperlink" Target="http://shortyawards.com/9th/mountain-dew-green-label-multi-channel-network" TargetMode="External"/><Relationship Id="rId7"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2.jpeg"/><Relationship Id="rId4"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s://news.microsoft.com/stories/" TargetMode="External"/><Relationship Id="rId3" Type="http://schemas.openxmlformats.org/officeDocument/2006/relationships/hyperlink" Target="https://blogs.microsoft.com/blog/2017/06/14/watch-animated-guide-internet-things-latest-episode-explanimators/" TargetMode="External"/><Relationship Id="rId4" Type="http://schemas.openxmlformats.org/officeDocument/2006/relationships/hyperlink" Target="https://news.microsoft.com/stories/people/daniel-jeremiah.html" TargetMode="External"/><Relationship Id="rId5" Type="http://schemas.openxmlformats.org/officeDocument/2006/relationships/hyperlink" Target="https://news.microsoft.com/stories/stationq/index.html" TargetMode="External"/><Relationship Id="rId6"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4" name="Text"/>
          <p:cNvSpPr txBox="1"/>
          <p:nvPr>
            <p:ph type="body" idx="22"/>
          </p:nvPr>
        </p:nvSpPr>
        <p:spPr>
          <a:xfrm>
            <a:off x="-693584" y="12946406"/>
            <a:ext cx="26643419" cy="1844676"/>
          </a:xfrm>
          <a:prstGeom prst="rect">
            <a:avLst/>
          </a:prstGeom>
        </p:spPr>
        <p:txBody>
          <a:bodyPr/>
          <a:lstStyle/>
          <a:p>
            <a:pPr>
              <a:defRPr sz="11200">
                <a:solidFill>
                  <a:srgbClr val="000000"/>
                </a:solidFill>
              </a:defRPr>
            </a:pPr>
          </a:p>
        </p:txBody>
      </p:sp>
      <p:sp>
        <p:nvSpPr>
          <p:cNvPr id="255" name="Shape"/>
          <p:cNvSpPr/>
          <p:nvPr/>
        </p:nvSpPr>
        <p:spPr>
          <a:xfrm rot="18900000">
            <a:off x="14724406" y="3760410"/>
            <a:ext cx="4583200" cy="45831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solidFill>
            <a:srgbClr val="000000"/>
          </a:soli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pic>
        <p:nvPicPr>
          <p:cNvPr id="256" name="Image" descr="Image"/>
          <p:cNvPicPr>
            <a:picLocks noChangeAspect="1"/>
          </p:cNvPicPr>
          <p:nvPr>
            <p:ph type="pic" idx="13"/>
          </p:nvPr>
        </p:nvPicPr>
        <p:blipFill>
          <a:blip r:embed="rId2">
            <a:extLst/>
          </a:blip>
          <a:srcRect l="18" t="7612" r="18" b="7612"/>
          <a:stretch>
            <a:fillRect/>
          </a:stretch>
        </p:blipFill>
        <p:spPr>
          <a:xfrm>
            <a:off x="-554922" y="-35719"/>
            <a:ext cx="24944838" cy="14097807"/>
          </a:xfrm>
          <a:prstGeom prst="rect">
            <a:avLst/>
          </a:prstGeom>
        </p:spPr>
      </p:pic>
      <p:sp>
        <p:nvSpPr>
          <p:cNvPr id="257" name="Line"/>
          <p:cNvSpPr/>
          <p:nvPr>
            <p:ph type="body" idx="14"/>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p:spPr>
        <p:txBody>
          <a:bodyPr/>
          <a:lstStyle/>
          <a:p>
            <a:pPr marL="0" indent="0" algn="ctr" defTabSz="821531">
              <a:spcBef>
                <a:spcPts val="0"/>
              </a:spcBef>
              <a:buSzTx/>
              <a:buNone/>
              <a:defRPr sz="3200">
                <a:latin typeface="Helvetica Light"/>
                <a:ea typeface="Helvetica Light"/>
                <a:cs typeface="Helvetica Light"/>
                <a:sym typeface="Helvetica Light"/>
              </a:defRPr>
            </a:pPr>
          </a:p>
        </p:txBody>
      </p:sp>
      <p:sp>
        <p:nvSpPr>
          <p:cNvPr id="258" name="Line"/>
          <p:cNvSpPr/>
          <p:nvPr>
            <p:ph type="body" idx="15"/>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p:spPr>
        <p:txBody>
          <a:bodyPr/>
          <a:lstStyle/>
          <a:p>
            <a:pPr marL="0" indent="0" algn="ctr" defTabSz="821531">
              <a:spcBef>
                <a:spcPts val="0"/>
              </a:spcBef>
              <a:buSzTx/>
              <a:buNone/>
              <a:defRPr sz="3200">
                <a:latin typeface="Helvetica Light"/>
                <a:ea typeface="Helvetica Light"/>
                <a:cs typeface="Helvetica Light"/>
                <a:sym typeface="Helvetica Light"/>
              </a:defRPr>
            </a:pPr>
          </a:p>
        </p:txBody>
      </p:sp>
      <p:sp>
        <p:nvSpPr>
          <p:cNvPr id="259" name="Line"/>
          <p:cNvSpPr/>
          <p:nvPr>
            <p:ph type="body" idx="16"/>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p:spPr>
        <p:txBody>
          <a:bodyPr/>
          <a:lstStyle/>
          <a:p>
            <a:pPr marL="0" indent="0" algn="ctr" defTabSz="821531">
              <a:spcBef>
                <a:spcPts val="0"/>
              </a:spcBef>
              <a:buSzTx/>
              <a:buNone/>
              <a:defRPr sz="3200">
                <a:latin typeface="Helvetica Light"/>
                <a:ea typeface="Helvetica Light"/>
                <a:cs typeface="Helvetica Light"/>
                <a:sym typeface="Helvetica Light"/>
              </a:defRPr>
            </a:pPr>
          </a:p>
        </p:txBody>
      </p:sp>
      <p:sp>
        <p:nvSpPr>
          <p:cNvPr id="260" name="Shape"/>
          <p:cNvSpPr/>
          <p:nvPr>
            <p:ph type="body" idx="17"/>
          </p:nvPr>
        </p:nvSpPr>
        <p:spPr>
          <a:xfrm rot="17634895">
            <a:off x="692115" y="3683991"/>
            <a:ext cx="5798050" cy="5798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p:spPr>
        <p:txBody>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261" name="Line"/>
          <p:cNvSpPr/>
          <p:nvPr>
            <p:ph type="body" idx="18"/>
          </p:nvPr>
        </p:nvSpPr>
        <p:spPr>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0"/>
                </a:lnTo>
                <a:lnTo>
                  <a:pt x="0" y="21600"/>
                </a:lnTo>
              </a:path>
            </a:pathLst>
          </a:custGeom>
        </p:spPr>
        <p:txBody>
          <a:bodyPr/>
          <a:lstStyle/>
          <a:p>
            <a:pPr marL="0" indent="0" algn="ctr" defTabSz="821531">
              <a:spcBef>
                <a:spcPts val="0"/>
              </a:spcBef>
              <a:buSzTx/>
              <a:buNone/>
              <a:defRPr sz="3200">
                <a:latin typeface="Helvetica Light"/>
                <a:ea typeface="Helvetica Light"/>
                <a:cs typeface="Helvetica Light"/>
                <a:sym typeface="Helvetica Light"/>
              </a:defRPr>
            </a:pPr>
          </a:p>
        </p:txBody>
      </p:sp>
      <p:sp>
        <p:nvSpPr>
          <p:cNvPr id="262" name="Shape"/>
          <p:cNvSpPr/>
          <p:nvPr>
            <p:ph type="body" idx="19"/>
          </p:nvPr>
        </p:nvSpPr>
        <p:spPr>
          <a:xfrm rot="18900000">
            <a:off x="1299540" y="4291416"/>
            <a:ext cx="4583200" cy="4583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p:spPr>
        <p:txBody>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263" name="Inform"/>
          <p:cNvSpPr txBox="1"/>
          <p:nvPr>
            <p:ph type="body" idx="21"/>
          </p:nvPr>
        </p:nvSpPr>
        <p:spPr>
          <a:xfrm>
            <a:off x="1359576" y="5372431"/>
            <a:ext cx="5006641" cy="4740276"/>
          </a:xfrm>
          <a:prstGeom prst="rect">
            <a:avLst/>
          </a:prstGeom>
        </p:spPr>
        <p:txBody>
          <a:bodyPr wrap="square"/>
          <a:lstStyle/>
          <a:p>
            <a:pPr>
              <a:defRPr b="0" sz="3800">
                <a:latin typeface="Helvetica"/>
                <a:ea typeface="Helvetica"/>
                <a:cs typeface="Helvetica"/>
                <a:sym typeface="Helvetica"/>
              </a:defRPr>
            </a:pPr>
          </a:p>
          <a:p>
            <a:pPr>
              <a:defRPr b="0" cap="none" sz="7200">
                <a:latin typeface="Helvetica Light"/>
                <a:ea typeface="Helvetica Light"/>
                <a:cs typeface="Helvetica Light"/>
                <a:sym typeface="Helvetica Light"/>
              </a:defRPr>
            </a:pPr>
            <a:r>
              <a:t>Inform</a:t>
            </a:r>
          </a:p>
          <a:p>
            <a:pPr>
              <a:defRPr b="0" sz="3800">
                <a:latin typeface="Helvetica"/>
                <a:ea typeface="Helvetica"/>
                <a:cs typeface="Helvetica"/>
                <a:sym typeface="Helvetica"/>
              </a:defRPr>
            </a:pPr>
          </a:p>
          <a:p>
            <a:pPr>
              <a:defRPr b="0" sz="3800">
                <a:latin typeface="Helvetica"/>
                <a:ea typeface="Helvetica"/>
                <a:cs typeface="Helvetica"/>
                <a:sym typeface="Helvetica"/>
              </a:defRPr>
            </a:pPr>
          </a:p>
          <a:p>
            <a:pPr>
              <a:defRPr b="0" sz="3800">
                <a:latin typeface="Helvetica"/>
                <a:ea typeface="Helvetica"/>
                <a:cs typeface="Helvetica"/>
                <a:sym typeface="Helvetica"/>
              </a:defRPr>
            </a:pPr>
          </a:p>
          <a:p>
            <a:pPr>
              <a:defRPr b="0" sz="3800">
                <a:latin typeface="Helvetica"/>
                <a:ea typeface="Helvetica"/>
                <a:cs typeface="Helvetica"/>
                <a:sym typeface="Helvetica"/>
              </a:defRPr>
            </a:pPr>
          </a:p>
        </p:txBody>
      </p:sp>
      <p:sp>
        <p:nvSpPr>
          <p:cNvPr id="264" name="Text"/>
          <p:cNvSpPr txBox="1"/>
          <p:nvPr/>
        </p:nvSpPr>
        <p:spPr>
          <a:xfrm>
            <a:off x="19378612" y="2049462"/>
            <a:ext cx="155576" cy="8032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2200">
                <a:latin typeface="American Typewriter"/>
                <a:ea typeface="American Typewriter"/>
                <a:cs typeface="American Typewriter"/>
                <a:sym typeface="American Typewriter"/>
              </a:defRPr>
            </a:pPr>
          </a:p>
        </p:txBody>
      </p:sp>
      <p:sp>
        <p:nvSpPr>
          <p:cNvPr id="265" name="Shape"/>
          <p:cNvSpPr/>
          <p:nvPr/>
        </p:nvSpPr>
        <p:spPr>
          <a:xfrm rot="17634895">
            <a:off x="8439411" y="948897"/>
            <a:ext cx="5798051" cy="5798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477154"/>
          </a:gra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266" name="Shape"/>
          <p:cNvSpPr/>
          <p:nvPr/>
        </p:nvSpPr>
        <p:spPr>
          <a:xfrm rot="18900000">
            <a:off x="9046836" y="1729259"/>
            <a:ext cx="4583200" cy="458319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solidFill>
            <a:srgbClr val="000000"/>
          </a:soli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267" name="Text"/>
          <p:cNvSpPr txBox="1"/>
          <p:nvPr/>
        </p:nvSpPr>
        <p:spPr>
          <a:xfrm>
            <a:off x="9094567" y="5026759"/>
            <a:ext cx="4884304" cy="57562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b="0" cap="all" sz="3800">
                <a:solidFill>
                  <a:srgbClr val="FFFFFF"/>
                </a:solidFill>
                <a:latin typeface="Helvetica"/>
                <a:ea typeface="Helvetica"/>
                <a:cs typeface="Helvetica"/>
                <a:sym typeface="Helvetica"/>
              </a:defRPr>
            </a:pPr>
          </a:p>
          <a:p>
            <a:pPr defTabSz="821531">
              <a:defRPr cap="all" sz="5000">
                <a:solidFill>
                  <a:srgbClr val="FFFFFF"/>
                </a:solidFill>
                <a:latin typeface="Helvetica"/>
                <a:ea typeface="Helvetica"/>
                <a:cs typeface="Helvetica"/>
                <a:sym typeface="Helvetica"/>
              </a:defRPr>
            </a:pPr>
          </a:p>
          <a:p>
            <a:pPr defTabSz="821531">
              <a:defRPr cap="all" sz="50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p:txBody>
      </p:sp>
      <p:sp>
        <p:nvSpPr>
          <p:cNvPr id="268" name="Engage"/>
          <p:cNvSpPr txBox="1"/>
          <p:nvPr/>
        </p:nvSpPr>
        <p:spPr>
          <a:xfrm>
            <a:off x="8896284" y="2436513"/>
            <a:ext cx="4884305" cy="5299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b="0" cap="all" sz="3800">
                <a:solidFill>
                  <a:srgbClr val="FFFFFF"/>
                </a:solidFill>
                <a:latin typeface="Helvetica"/>
                <a:ea typeface="Helvetica"/>
                <a:cs typeface="Helvetica"/>
                <a:sym typeface="Helvetica"/>
              </a:defRPr>
            </a:pPr>
          </a:p>
          <a:p>
            <a:pPr defTabSz="821531">
              <a:defRPr b="0" sz="7000">
                <a:solidFill>
                  <a:srgbClr val="FFFFFF"/>
                </a:solidFill>
                <a:latin typeface="Helvetica Light"/>
                <a:ea typeface="Helvetica Light"/>
                <a:cs typeface="Helvetica Light"/>
                <a:sym typeface="Helvetica Light"/>
              </a:defRPr>
            </a:pPr>
            <a:r>
              <a:t>Engage</a:t>
            </a:r>
          </a:p>
          <a:p>
            <a:pPr defTabSz="821531">
              <a:defRPr b="0" cap="all" sz="38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p:txBody>
      </p:sp>
      <p:sp>
        <p:nvSpPr>
          <p:cNvPr id="269" name="Shape"/>
          <p:cNvSpPr/>
          <p:nvPr/>
        </p:nvSpPr>
        <p:spPr>
          <a:xfrm rot="17634895">
            <a:off x="6385319" y="6772137"/>
            <a:ext cx="5798051" cy="57980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477154"/>
          </a:gra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270" name="Shape"/>
          <p:cNvSpPr/>
          <p:nvPr/>
        </p:nvSpPr>
        <p:spPr>
          <a:xfrm rot="18900000">
            <a:off x="7215092" y="7379562"/>
            <a:ext cx="4583199" cy="45832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solidFill>
            <a:srgbClr val="000000"/>
          </a:soli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271" name="Delight"/>
          <p:cNvSpPr txBox="1"/>
          <p:nvPr/>
        </p:nvSpPr>
        <p:spPr>
          <a:xfrm>
            <a:off x="7064539" y="8659345"/>
            <a:ext cx="4884304" cy="52990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b="0" cap="all" sz="3800">
                <a:solidFill>
                  <a:srgbClr val="FFFFFF"/>
                </a:solidFill>
                <a:latin typeface="Helvetica"/>
                <a:ea typeface="Helvetica"/>
                <a:cs typeface="Helvetica"/>
                <a:sym typeface="Helvetica"/>
              </a:defRPr>
            </a:pPr>
          </a:p>
          <a:p>
            <a:pPr defTabSz="821531">
              <a:defRPr b="0" sz="7000">
                <a:solidFill>
                  <a:srgbClr val="FFFFFF"/>
                </a:solidFill>
                <a:latin typeface="Helvetica Light"/>
                <a:ea typeface="Helvetica Light"/>
                <a:cs typeface="Helvetica Light"/>
                <a:sym typeface="Helvetica Light"/>
              </a:defRPr>
            </a:pPr>
            <a:r>
              <a:t>Delight</a:t>
            </a:r>
          </a:p>
          <a:p>
            <a:pPr defTabSz="821531">
              <a:defRPr b="0" cap="all" sz="38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a:p>
            <a:pPr defTabSz="821531">
              <a:defRPr b="0" cap="all" sz="3800">
                <a:solidFill>
                  <a:srgbClr val="FFFFFF"/>
                </a:solidFill>
                <a:latin typeface="Helvetica"/>
                <a:ea typeface="Helvetica"/>
                <a:cs typeface="Helvetica"/>
                <a:sym typeface="Helvetica"/>
              </a:defRPr>
            </a:pP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0" name="Johnson &amp; Johnson: BabyCenter.com"/>
          <p:cNvSpPr txBox="1"/>
          <p:nvPr>
            <p:ph type="title"/>
          </p:nvPr>
        </p:nvSpPr>
        <p:spPr>
          <a:xfrm>
            <a:off x="1162205" y="444685"/>
            <a:ext cx="16710721" cy="1968501"/>
          </a:xfrm>
          <a:prstGeom prst="rect">
            <a:avLst/>
          </a:prstGeom>
        </p:spPr>
        <p:txBody>
          <a:bodyPr/>
          <a:lstStyle/>
          <a:p>
            <a:pPr>
              <a:defRPr b="1">
                <a:latin typeface="Helvetica Neue"/>
                <a:ea typeface="Helvetica Neue"/>
                <a:cs typeface="Helvetica Neue"/>
                <a:sym typeface="Helvetica Neue"/>
              </a:defRPr>
            </a:pPr>
            <a:r>
              <a:rPr>
                <a:solidFill>
                  <a:srgbClr val="FF2600"/>
                </a:solidFill>
              </a:rPr>
              <a:t>Johnson &amp; Johnson:</a:t>
            </a:r>
            <a:r>
              <a:t> </a:t>
            </a:r>
            <a:r>
              <a:rPr u="sng">
                <a:hlinkClick r:id="rId3" invalidUrl="" action="" tgtFrame="" tooltip="" history="1" highlightClick="0" endSnd="0"/>
              </a:rPr>
              <a:t>BabyCenter.com</a:t>
            </a:r>
          </a:p>
        </p:txBody>
      </p:sp>
      <p:sp>
        <p:nvSpPr>
          <p:cNvPr id="341" name="Eight in 10 new moms in the US and Canada use BabyCenter.com every month. According to Alexa stats, it is the No.1 pregnancy and parenting digital destination site in the world.…"/>
          <p:cNvSpPr txBox="1"/>
          <p:nvPr>
            <p:ph type="body" sz="half" idx="1"/>
          </p:nvPr>
        </p:nvSpPr>
        <p:spPr>
          <a:xfrm>
            <a:off x="1060605" y="3420662"/>
            <a:ext cx="10725904" cy="9372601"/>
          </a:xfrm>
          <a:prstGeom prst="rect">
            <a:avLst/>
          </a:prstGeom>
        </p:spPr>
        <p:txBody>
          <a:bodyPr/>
          <a:lstStyle/>
          <a:p>
            <a:pPr marL="182880" indent="-182880" defTabSz="330200">
              <a:spcBef>
                <a:spcPts val="1600"/>
              </a:spcBef>
              <a:defRPr sz="2480">
                <a:solidFill>
                  <a:srgbClr val="000000"/>
                </a:solidFill>
              </a:defRPr>
            </a:pPr>
            <a:r>
              <a:t>Eight in 10 new moms in the US and Canada use </a:t>
            </a:r>
            <a:r>
              <a:rPr u="sng">
                <a:hlinkClick r:id="rId3" invalidUrl="" action="" tgtFrame="" tooltip="" history="1" highlightClick="0" endSnd="0"/>
              </a:rPr>
              <a:t>BabyCenter.com</a:t>
            </a:r>
            <a:r>
              <a:t> every month. According to Alexa stats, it is the No.1 pregnancy and parenting digital destination site in the world. </a:t>
            </a:r>
          </a:p>
          <a:p>
            <a:pPr marL="182880" indent="-182880" defTabSz="330200">
              <a:spcBef>
                <a:spcPts val="1600"/>
              </a:spcBef>
              <a:defRPr sz="2480">
                <a:solidFill>
                  <a:srgbClr val="000000"/>
                </a:solidFill>
              </a:defRPr>
            </a:pPr>
            <a:r>
              <a:t>Owned by Johnson &amp; Johnson, which sells baby products, the site now boasts 35 MILLION readers.  </a:t>
            </a:r>
          </a:p>
          <a:p>
            <a:pPr marL="182880" indent="-182880" defTabSz="330200">
              <a:spcBef>
                <a:spcPts val="1600"/>
              </a:spcBef>
              <a:defRPr sz="2480">
                <a:solidFill>
                  <a:srgbClr val="000000"/>
                </a:solidFill>
              </a:defRPr>
            </a:pPr>
            <a:r>
              <a:t>It is one of the most classic and oldest examples of content marketing success.  It was among the first brands to embrace content marketing.</a:t>
            </a:r>
          </a:p>
          <a:p>
            <a:pPr marL="182880" indent="-182880" defTabSz="330200">
              <a:spcBef>
                <a:spcPts val="1600"/>
              </a:spcBef>
              <a:defRPr sz="2480">
                <a:solidFill>
                  <a:srgbClr val="000000"/>
                </a:solidFill>
              </a:defRPr>
            </a:pPr>
            <a:r>
              <a:t>The site is based on the company’s belief, 16 years ago, that customers would increasingly rely on search over promotional advertising in the media before making purchases. This is true now for consumer markets as well as B2B markets and is one of the biggest reasons brands get into content marketing. </a:t>
            </a:r>
          </a:p>
          <a:p>
            <a:pPr marL="182880" indent="-182880" defTabSz="330200">
              <a:spcBef>
                <a:spcPts val="1600"/>
              </a:spcBef>
              <a:defRPr sz="2480">
                <a:solidFill>
                  <a:srgbClr val="000000"/>
                </a:solidFill>
              </a:defRPr>
            </a:pPr>
            <a:r>
              <a:t>Its high-quality original short and long form articles, videos, timelines, photo galleries and discussion forums have created incredible trust and loyalty for Johnson &amp; Johnson … and a huge sales upside. </a:t>
            </a:r>
          </a:p>
          <a:p>
            <a:pPr marL="182880" indent="-182880" defTabSz="330200">
              <a:spcBef>
                <a:spcPts val="1600"/>
              </a:spcBef>
              <a:defRPr sz="2480">
                <a:solidFill>
                  <a:srgbClr val="000000"/>
                </a:solidFill>
              </a:defRPr>
            </a:pPr>
            <a:r>
              <a:t>On Babycenter, readers build community, learn about baby care and purchase baby items — from J&amp;J and other products. That is the highest form of thought leadership. The trust Johnson &amp; Johnson has created means Johnson &amp; Johnson is able to tell these readers what to buy and what not to buy. </a:t>
            </a:r>
          </a:p>
          <a:p>
            <a:pPr marL="182880" indent="-182880" defTabSz="330200">
              <a:spcBef>
                <a:spcPts val="1600"/>
              </a:spcBef>
              <a:defRPr sz="2480">
                <a:solidFill>
                  <a:srgbClr val="000000"/>
                </a:solidFill>
              </a:defRPr>
            </a:pPr>
            <a:r>
              <a:t>The goal of the site from the beginning was to make the Johnson &amp; Johnson brand synonymous with the best childcare products, advice and communities.</a:t>
            </a:r>
          </a:p>
        </p:txBody>
      </p:sp>
      <p:pic>
        <p:nvPicPr>
          <p:cNvPr id="342" name="Screen Shot 2017-10-10 at 8.38.47 PM.png" descr="Screen Shot 2017-10-10 at 8.38.47 PM.png"/>
          <p:cNvPicPr>
            <a:picLocks noChangeAspect="1"/>
          </p:cNvPicPr>
          <p:nvPr/>
        </p:nvPicPr>
        <p:blipFill>
          <a:blip r:embed="rId4">
            <a:extLst/>
          </a:blip>
          <a:stretch>
            <a:fillRect/>
          </a:stretch>
        </p:blipFill>
        <p:spPr>
          <a:xfrm>
            <a:off x="12121286" y="2909957"/>
            <a:ext cx="11740504" cy="8792598"/>
          </a:xfrm>
          <a:prstGeom prst="rect">
            <a:avLst/>
          </a:prstGeom>
          <a:ln w="12700">
            <a:miter lim="400000"/>
          </a:ln>
        </p:spPr>
      </p:pic>
      <p:sp>
        <p:nvSpPr>
          <p:cNvPr id="343" name="The Goal:  Thought Leadership, Sales"/>
          <p:cNvSpPr txBox="1"/>
          <p:nvPr/>
        </p:nvSpPr>
        <p:spPr>
          <a:xfrm>
            <a:off x="11858019" y="11385550"/>
            <a:ext cx="11476569"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gn="l">
              <a:defRPr sz="4000"/>
            </a:pPr>
            <a:r>
              <a:t>The Goal:  </a:t>
            </a:r>
            <a:r>
              <a:rPr>
                <a:solidFill>
                  <a:srgbClr val="FF2600"/>
                </a:solidFill>
              </a:rPr>
              <a:t>Thought Leadership, Sales</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TD Ameritrade:…"/>
          <p:cNvSpPr txBox="1"/>
          <p:nvPr>
            <p:ph type="title"/>
          </p:nvPr>
        </p:nvSpPr>
        <p:spPr>
          <a:xfrm>
            <a:off x="9496051" y="463550"/>
            <a:ext cx="13908122" cy="1968500"/>
          </a:xfrm>
          <a:prstGeom prst="rect">
            <a:avLst/>
          </a:prstGeom>
        </p:spPr>
        <p:txBody>
          <a:bodyPr/>
          <a:lstStyle/>
          <a:p>
            <a:pPr defTabSz="751205">
              <a:defRPr b="1" sz="5278">
                <a:latin typeface="Helvetica Neue"/>
                <a:ea typeface="Helvetica Neue"/>
                <a:cs typeface="Helvetica Neue"/>
                <a:sym typeface="Helvetica Neue"/>
              </a:defRPr>
            </a:pPr>
            <a:r>
              <a:rPr>
                <a:solidFill>
                  <a:srgbClr val="FF2600"/>
                </a:solidFill>
              </a:rPr>
              <a:t>TD Ameritrade:</a:t>
            </a:r>
            <a:r>
              <a:t> </a:t>
            </a:r>
          </a:p>
          <a:p>
            <a:pPr defTabSz="751205">
              <a:defRPr b="1" sz="5278">
                <a:latin typeface="Helvetica Neue"/>
                <a:ea typeface="Helvetica Neue"/>
                <a:cs typeface="Helvetica Neue"/>
                <a:sym typeface="Helvetica Neue"/>
              </a:defRPr>
            </a:pPr>
            <a:r>
              <a:t>thinkMoney Magazine and </a:t>
            </a:r>
            <a:r>
              <a:rPr u="sng">
                <a:hlinkClick r:id="rId2" invalidUrl="" action="" tgtFrame="" tooltip="" history="1" highlightClick="0" endSnd="0"/>
              </a:rPr>
              <a:t>TickerTape.com</a:t>
            </a:r>
          </a:p>
        </p:txBody>
      </p:sp>
      <p:sp>
        <p:nvSpPr>
          <p:cNvPr id="348" name="TD Ameritrade’s content marketing strategy is a powerful example of how a well-planned content marketing strategy can drive sales.…"/>
          <p:cNvSpPr txBox="1"/>
          <p:nvPr>
            <p:ph type="body" sz="half" idx="1"/>
          </p:nvPr>
        </p:nvSpPr>
        <p:spPr>
          <a:xfrm>
            <a:off x="11925300" y="3136900"/>
            <a:ext cx="9525000" cy="9372600"/>
          </a:xfrm>
          <a:prstGeom prst="rect">
            <a:avLst/>
          </a:prstGeom>
        </p:spPr>
        <p:txBody>
          <a:bodyPr/>
          <a:lstStyle/>
          <a:p>
            <a:pPr marL="329184" indent="-329184" defTabSz="594360">
              <a:spcBef>
                <a:spcPts val="3000"/>
              </a:spcBef>
              <a:defRPr sz="2592"/>
            </a:pPr>
            <a:r>
              <a:rPr b="1">
                <a:solidFill>
                  <a:srgbClr val="163D40"/>
                </a:solidFill>
              </a:rPr>
              <a:t>TD Ameritrade’s content marketing strategy</a:t>
            </a:r>
            <a:r>
              <a:t> is a powerful example of how a well-planned content marketing strategy can drive sales.</a:t>
            </a:r>
          </a:p>
          <a:p>
            <a:pPr marL="329184" indent="-329184" defTabSz="594360">
              <a:spcBef>
                <a:spcPts val="3000"/>
              </a:spcBef>
              <a:defRPr sz="2592"/>
            </a:pPr>
            <a:r>
              <a:t>The financial company produces two powerhouse content marketing plays: the glossy print magazine called</a:t>
            </a:r>
            <a:r>
              <a:rPr b="1"/>
              <a:t> </a:t>
            </a:r>
            <a:r>
              <a:rPr b="1" u="sng">
                <a:solidFill>
                  <a:srgbClr val="275664"/>
                </a:solidFill>
                <a:hlinkClick r:id="rId3" invalidUrl="" action="" tgtFrame="" tooltip="" history="1" highlightClick="0" endSnd="0"/>
              </a:rPr>
              <a:t>thinkMoney</a:t>
            </a:r>
            <a:r>
              <a:rPr>
                <a:solidFill>
                  <a:srgbClr val="FF2600"/>
                </a:solidFill>
              </a:rPr>
              <a:t> </a:t>
            </a:r>
            <a:r>
              <a:t>and the site</a:t>
            </a:r>
            <a:r>
              <a:rPr>
                <a:solidFill>
                  <a:srgbClr val="275664"/>
                </a:solidFill>
              </a:rPr>
              <a:t> </a:t>
            </a:r>
            <a:r>
              <a:rPr b="1" u="sng">
                <a:solidFill>
                  <a:srgbClr val="275664"/>
                </a:solidFill>
                <a:hlinkClick r:id="rId4" invalidUrl="" action="" tgtFrame="" tooltip="" history="1" highlightClick="0" endSnd="0"/>
              </a:rPr>
              <a:t>TickerTape</a:t>
            </a:r>
            <a:r>
              <a:t> for its most active day trading customers..</a:t>
            </a:r>
          </a:p>
          <a:p>
            <a:pPr marL="329184" indent="-329184" defTabSz="594360">
              <a:spcBef>
                <a:spcPts val="3000"/>
              </a:spcBef>
              <a:defRPr sz="2592"/>
            </a:pPr>
            <a:r>
              <a:t>It’s also a study in patience. Launched 10 years ago, the project was almost axed for budget reasons, But the firm kept at it. Two years later, it found that its </a:t>
            </a:r>
            <a:r>
              <a:rPr b="1">
                <a:solidFill>
                  <a:srgbClr val="163D40"/>
                </a:solidFill>
              </a:rPr>
              <a:t>thinkMoney subscribers traded FIVE TIMES more</a:t>
            </a:r>
            <a:r>
              <a:t> than TDA customers who did not read the online or print publication.</a:t>
            </a:r>
          </a:p>
          <a:p>
            <a:pPr marL="329184" indent="-329184" defTabSz="594360">
              <a:spcBef>
                <a:spcPts val="3000"/>
              </a:spcBef>
              <a:defRPr sz="2592"/>
            </a:pPr>
            <a:r>
              <a:t>Like all successful content marketing ventures, the site and magazine aren’t promotional PR or sales vehicles, but are financial magazines that establish Ameritrade as a thought leader in its own right.</a:t>
            </a:r>
          </a:p>
          <a:p>
            <a:pPr marL="329184" indent="-329184" defTabSz="594360">
              <a:spcBef>
                <a:spcPts val="3000"/>
              </a:spcBef>
              <a:defRPr sz="2592"/>
            </a:pPr>
            <a:r>
              <a:t>The site and magazine cover day trading news, analysis, profiles of super-successful day traders and how-to strategies for those who want to become day traders.</a:t>
            </a:r>
          </a:p>
        </p:txBody>
      </p:sp>
      <p:sp>
        <p:nvSpPr>
          <p:cNvPr id="349" name="Line"/>
          <p:cNvSpPr/>
          <p:nvPr/>
        </p:nvSpPr>
        <p:spPr>
          <a:xfrm>
            <a:off x="9271000" y="2768692"/>
            <a:ext cx="13055582" cy="1"/>
          </a:xfrm>
          <a:prstGeom prst="line">
            <a:avLst/>
          </a:prstGeom>
          <a:ln w="12700">
            <a:solidFill>
              <a:srgbClr val="ABABAB"/>
            </a:solidFill>
            <a:miter lim="400000"/>
          </a:ln>
        </p:spPr>
        <p:txBody>
          <a:bodyPr lIns="50800" tIns="50800" rIns="50800" bIns="50800" anchor="ctr"/>
          <a:lstStyle/>
          <a:p>
            <a:pPr>
              <a:defRPr b="0" sz="5000">
                <a:latin typeface="Helvetica Neue Light"/>
                <a:ea typeface="Helvetica Neue Light"/>
                <a:cs typeface="Helvetica Neue Light"/>
                <a:sym typeface="Helvetica Neue Light"/>
              </a:defRPr>
            </a:pPr>
          </a:p>
        </p:txBody>
      </p:sp>
      <p:sp>
        <p:nvSpPr>
          <p:cNvPr id="350" name="The Goal:  Customer Acquisition"/>
          <p:cNvSpPr txBox="1"/>
          <p:nvPr/>
        </p:nvSpPr>
        <p:spPr>
          <a:xfrm>
            <a:off x="2388383" y="11385550"/>
            <a:ext cx="9403988"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gn="l">
              <a:defRPr sz="4000"/>
            </a:pPr>
            <a:r>
              <a:t>The Goal:  </a:t>
            </a:r>
            <a:r>
              <a:rPr>
                <a:solidFill>
                  <a:srgbClr val="FF2600"/>
                </a:solidFill>
              </a:rPr>
              <a:t>Customer Acquisition</a:t>
            </a:r>
          </a:p>
        </p:txBody>
      </p:sp>
      <p:pic>
        <p:nvPicPr>
          <p:cNvPr id="351" name="Screen Shot 2017-10-10 at 10.28.41 PM.png" descr="Screen Shot 2017-10-10 at 10.28.41 PM.png"/>
          <p:cNvPicPr>
            <a:picLocks noChangeAspect="1"/>
          </p:cNvPicPr>
          <p:nvPr/>
        </p:nvPicPr>
        <p:blipFill>
          <a:blip r:embed="rId5">
            <a:extLst/>
          </a:blip>
          <a:stretch>
            <a:fillRect/>
          </a:stretch>
        </p:blipFill>
        <p:spPr>
          <a:xfrm>
            <a:off x="342701" y="266700"/>
            <a:ext cx="8607491" cy="9372600"/>
          </a:xfrm>
          <a:prstGeom prst="rect">
            <a:avLst/>
          </a:prstGeom>
          <a:ln w="12700">
            <a:miter lim="400000"/>
          </a:ln>
        </p:spPr>
      </p:pic>
      <p:pic>
        <p:nvPicPr>
          <p:cNvPr id="352" name="Screen Shot 2017-10-10 at 10.00.51 PM.png" descr="Screen Shot 2017-10-10 at 10.00.51 PM.png"/>
          <p:cNvPicPr>
            <a:picLocks noChangeAspect="1"/>
          </p:cNvPicPr>
          <p:nvPr/>
        </p:nvPicPr>
        <p:blipFill>
          <a:blip r:embed="rId6">
            <a:extLst/>
          </a:blip>
          <a:stretch>
            <a:fillRect/>
          </a:stretch>
        </p:blipFill>
        <p:spPr>
          <a:xfrm>
            <a:off x="5978805" y="5354226"/>
            <a:ext cx="5415559" cy="6903033"/>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4" name="PepsiCo’s Mountain Dew: GreenLabel.com"/>
          <p:cNvSpPr txBox="1"/>
          <p:nvPr>
            <p:ph type="title"/>
          </p:nvPr>
        </p:nvSpPr>
        <p:spPr>
          <a:xfrm>
            <a:off x="1066800" y="463550"/>
            <a:ext cx="15524461" cy="1968500"/>
          </a:xfrm>
          <a:prstGeom prst="rect">
            <a:avLst/>
          </a:prstGeom>
        </p:spPr>
        <p:txBody>
          <a:bodyPr/>
          <a:lstStyle/>
          <a:p>
            <a:pPr>
              <a:defRPr b="1">
                <a:latin typeface="Helvetica Neue"/>
                <a:ea typeface="Helvetica Neue"/>
                <a:cs typeface="Helvetica Neue"/>
                <a:sym typeface="Helvetica Neue"/>
              </a:defRPr>
            </a:pPr>
            <a:r>
              <a:rPr>
                <a:solidFill>
                  <a:srgbClr val="ED3942"/>
                </a:solidFill>
              </a:rPr>
              <a:t>PepsiCo’s Mountain Dew: </a:t>
            </a:r>
            <a:r>
              <a:rPr u="sng">
                <a:hlinkClick r:id="rId2" invalidUrl="" action="" tgtFrame="" tooltip="" history="1" highlightClick="0" endSnd="0"/>
              </a:rPr>
              <a:t>GreenLabel.com</a:t>
            </a:r>
            <a:r>
              <a:t> </a:t>
            </a:r>
          </a:p>
        </p:txBody>
      </p:sp>
      <p:sp>
        <p:nvSpPr>
          <p:cNvPr id="355" name="In 2012, PepsiCo Mountain Dew division had been trying to make its 1970s hit soda MountainDew relevant to a new generation of customers. Its solution for reaching millennials was GreenLabel.com.…"/>
          <p:cNvSpPr txBox="1"/>
          <p:nvPr>
            <p:ph type="body" sz="half" idx="1"/>
          </p:nvPr>
        </p:nvSpPr>
        <p:spPr>
          <a:prstGeom prst="rect">
            <a:avLst/>
          </a:prstGeom>
        </p:spPr>
        <p:txBody>
          <a:bodyPr/>
          <a:lstStyle/>
          <a:p>
            <a:pPr marL="283463" indent="-283463" defTabSz="511809">
              <a:spcBef>
                <a:spcPts val="2600"/>
              </a:spcBef>
              <a:defRPr sz="2232"/>
            </a:pPr>
            <a:r>
              <a:t>In 2012, </a:t>
            </a:r>
            <a:r>
              <a:rPr b="1"/>
              <a:t>PepsiCo Mountain Dew </a:t>
            </a:r>
            <a:r>
              <a:t>division had been trying to make its 1970s hit soda MountainDew relevant to a new generation of customers. Its solution for reaching millennials was </a:t>
            </a:r>
            <a:r>
              <a:rPr b="1" u="sng">
                <a:hlinkClick r:id="rId2" invalidUrl="" action="" tgtFrame="" tooltip="" history="1" highlightClick="0" endSnd="0"/>
              </a:rPr>
              <a:t>GreenLabel.com</a:t>
            </a:r>
            <a:r>
              <a:t>. </a:t>
            </a:r>
          </a:p>
          <a:p>
            <a:pPr marL="283463" indent="-283463" defTabSz="511809">
              <a:spcBef>
                <a:spcPts val="2600"/>
              </a:spcBef>
              <a:defRPr sz="2232"/>
            </a:pPr>
            <a:r>
              <a:t>Launched in 2013, it’s a perfect example of how a brand reinvented itself as as an authoritative leader, storyteller and thought leader for millions of millennials.</a:t>
            </a:r>
          </a:p>
          <a:p>
            <a:pPr marL="283463" indent="-283463" defTabSz="511809">
              <a:spcBef>
                <a:spcPts val="2600"/>
              </a:spcBef>
              <a:defRPr sz="2232"/>
            </a:pPr>
            <a:r>
              <a:t>The magazine doesn’t cover soda — it’s a lifestyle publication that covers extreme sports, fashion, gaming, art and music for millennials.  </a:t>
            </a:r>
          </a:p>
          <a:p>
            <a:pPr marL="283463" indent="-283463" defTabSz="511809">
              <a:spcBef>
                <a:spcPts val="2600"/>
              </a:spcBef>
              <a:defRPr sz="2232"/>
            </a:pPr>
            <a:r>
              <a:t>According to AdAge, within 18 months the magazine had so many readers that it was able to monetize them in a variety of ways, through concerts, events, consumer products and advertising from Nike and others who were eager to reach this demo. </a:t>
            </a:r>
          </a:p>
          <a:p>
            <a:pPr marL="283463" indent="-283463" defTabSz="511809">
              <a:spcBef>
                <a:spcPts val="2600"/>
              </a:spcBef>
              <a:defRPr sz="2232"/>
            </a:pPr>
            <a:r>
              <a:t>The magazine started modestly as an in-house project run by contractors and journalists posting 10 stories a day. That team is now the formidable brand marketing agency ComplexMedia.  </a:t>
            </a:r>
          </a:p>
          <a:p>
            <a:pPr marL="283463" indent="-283463" defTabSz="511809">
              <a:spcBef>
                <a:spcPts val="2600"/>
              </a:spcBef>
              <a:defRPr sz="2232"/>
            </a:pPr>
            <a:r>
              <a:rPr u="sng">
                <a:hlinkClick r:id="rId3" invalidUrl="" action="" tgtFrame="" tooltip="" history="1" highlightClick="0" endSnd="0"/>
              </a:rPr>
              <a:t>This case study i</a:t>
            </a:r>
            <a:r>
              <a:t>s a must read. </a:t>
            </a:r>
            <a:r>
              <a:rPr b="1" u="sng">
                <a:hlinkClick r:id="rId4" invalidUrl="" action="" tgtFrame="" tooltip="" history="1" highlightClick="0" endSnd="0"/>
              </a:rPr>
              <a:t>So is this analysis from 2014.</a:t>
            </a:r>
          </a:p>
          <a:p>
            <a:pPr marL="283463" indent="-283463" defTabSz="511809">
              <a:spcBef>
                <a:spcPts val="2600"/>
              </a:spcBef>
              <a:defRPr sz="2232"/>
            </a:pPr>
            <a:r>
              <a:t>In 2016, MountainDew </a:t>
            </a:r>
            <a:r>
              <a:rPr b="1" u="sng">
                <a:hlinkClick r:id="rId5" invalidUrl="" action="" tgtFrame="" tooltip="" history="1" highlightClick="0" endSnd="0"/>
              </a:rPr>
              <a:t>GreenLabel MultiChannelNetwork YouTube channel.</a:t>
            </a:r>
            <a:r>
              <a:t> Within a year, it had 130 million views, .5 million social media engagements, 500 million impressions and 15 million referrals to </a:t>
            </a:r>
            <a:r>
              <a:rPr u="sng">
                <a:hlinkClick r:id="rId2" invalidUrl="" action="" tgtFrame="" tooltip="" history="1" highlightClick="0" endSnd="0"/>
              </a:rPr>
              <a:t>GreenLabel.com</a:t>
            </a:r>
            <a:r>
              <a:t> web magazine and the Mountain Dew website. </a:t>
            </a:r>
            <a:r>
              <a:rPr b="1" u="sng">
                <a:hlinkClick r:id="rId6" invalidUrl="" action="" tgtFrame="" tooltip="" history="1" highlightClick="0" endSnd="0"/>
              </a:rPr>
              <a:t>Read more here.</a:t>
            </a:r>
          </a:p>
        </p:txBody>
      </p:sp>
      <p:sp>
        <p:nvSpPr>
          <p:cNvPr id="356" name="The Goal:  New customers, increase sales, reinvent brand image"/>
          <p:cNvSpPr txBox="1"/>
          <p:nvPr/>
        </p:nvSpPr>
        <p:spPr>
          <a:xfrm>
            <a:off x="11858019" y="11385550"/>
            <a:ext cx="11476569" cy="1968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gn="l">
              <a:defRPr sz="4000"/>
            </a:pPr>
            <a:r>
              <a:rPr>
                <a:solidFill>
                  <a:srgbClr val="ED3E33"/>
                </a:solidFill>
              </a:rPr>
              <a:t>The Goal: </a:t>
            </a:r>
            <a:r>
              <a:t> New customers, increase sales, reinvent brand image </a:t>
            </a:r>
          </a:p>
        </p:txBody>
      </p:sp>
      <p:pic>
        <p:nvPicPr>
          <p:cNvPr id="357" name="Screen Shot 2017-10-10 at 10.42.31 PM.png" descr="Screen Shot 2017-10-10 at 10.42.31 PM.png"/>
          <p:cNvPicPr>
            <a:picLocks noChangeAspect="1"/>
          </p:cNvPicPr>
          <p:nvPr/>
        </p:nvPicPr>
        <p:blipFill>
          <a:blip r:embed="rId7">
            <a:extLst/>
          </a:blip>
          <a:stretch>
            <a:fillRect/>
          </a:stretch>
        </p:blipFill>
        <p:spPr>
          <a:xfrm>
            <a:off x="12128632" y="3013339"/>
            <a:ext cx="11391901" cy="7086601"/>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CONTENT…"/>
          <p:cNvSpPr txBox="1"/>
          <p:nvPr/>
        </p:nvSpPr>
        <p:spPr>
          <a:xfrm>
            <a:off x="915670" y="1593767"/>
            <a:ext cx="7488910" cy="3800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b="0" sz="8000">
                <a:solidFill>
                  <a:srgbClr val="FFFFFF"/>
                </a:solidFill>
                <a:latin typeface="Helvetica Light"/>
                <a:ea typeface="Helvetica Light"/>
                <a:cs typeface="Helvetica Light"/>
                <a:sym typeface="Helvetica Light"/>
              </a:defRPr>
            </a:pPr>
            <a:r>
              <a:t>CONTENT </a:t>
            </a:r>
          </a:p>
          <a:p>
            <a:pPr defTabSz="821531">
              <a:defRPr b="0" sz="8000">
                <a:solidFill>
                  <a:srgbClr val="FFFFFF"/>
                </a:solidFill>
                <a:latin typeface="Helvetica Light"/>
                <a:ea typeface="Helvetica Light"/>
                <a:cs typeface="Helvetica Light"/>
                <a:sym typeface="Helvetica Light"/>
              </a:defRPr>
            </a:pPr>
            <a:r>
              <a:t>Marketing</a:t>
            </a:r>
          </a:p>
          <a:p>
            <a:pPr defTabSz="821531">
              <a:defRPr b="0" sz="8000">
                <a:solidFill>
                  <a:srgbClr val="FFFFFF"/>
                </a:solidFill>
                <a:latin typeface="Helvetica Light"/>
                <a:ea typeface="Helvetica Light"/>
                <a:cs typeface="Helvetica Light"/>
                <a:sym typeface="Helvetica Light"/>
              </a:defRPr>
            </a:pPr>
            <a:r>
              <a:t>Is … </a:t>
            </a:r>
          </a:p>
        </p:txBody>
      </p:sp>
      <p:sp>
        <p:nvSpPr>
          <p:cNvPr id="360" name="Is different from regular marketing and PR because it isn’t promotional or product-specific.…"/>
          <p:cNvSpPr txBox="1"/>
          <p:nvPr/>
        </p:nvSpPr>
        <p:spPr>
          <a:xfrm>
            <a:off x="10792690" y="411259"/>
            <a:ext cx="13187937" cy="12893482"/>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marL="457199" indent="-457199" algn="l">
              <a:spcBef>
                <a:spcPts val="4200"/>
              </a:spcBef>
              <a:buSzPct val="75000"/>
              <a:buFont typeface="Helvetica Neue"/>
              <a:buChar char="•"/>
              <a:defRPr b="0" sz="3500">
                <a:solidFill>
                  <a:srgbClr val="53585F"/>
                </a:solidFill>
                <a:latin typeface="+mn-lt"/>
                <a:ea typeface="+mn-ea"/>
                <a:cs typeface="+mn-cs"/>
                <a:sym typeface="Helvetica Neue Medium"/>
              </a:defRPr>
            </a:pPr>
            <a:r>
              <a:t>Is </a:t>
            </a:r>
            <a:r>
              <a:rPr b="1" sz="3800">
                <a:latin typeface="Helvetica Neue"/>
                <a:ea typeface="Helvetica Neue"/>
                <a:cs typeface="Helvetica Neue"/>
                <a:sym typeface="Helvetica Neue"/>
              </a:rPr>
              <a:t>different</a:t>
            </a:r>
            <a:r>
              <a:t> from regular marketing and PR because it isn’t promotional or product-specific.</a:t>
            </a:r>
          </a:p>
          <a:p>
            <a:pPr marL="457199" indent="-457199" algn="l">
              <a:spcBef>
                <a:spcPts val="4200"/>
              </a:spcBef>
              <a:buSzPct val="75000"/>
              <a:buFont typeface="Helvetica Neue"/>
              <a:buChar char="•"/>
              <a:defRPr b="0" sz="3500">
                <a:solidFill>
                  <a:srgbClr val="53585F"/>
                </a:solidFill>
                <a:latin typeface="+mn-lt"/>
                <a:ea typeface="+mn-ea"/>
                <a:cs typeface="+mn-cs"/>
                <a:sym typeface="Helvetica Neue Medium"/>
              </a:defRPr>
            </a:pPr>
            <a:r>
              <a:t>Is comprised of </a:t>
            </a:r>
            <a:r>
              <a:rPr b="1" sz="3800">
                <a:latin typeface="Helvetica Neue"/>
                <a:ea typeface="Helvetica Neue"/>
                <a:cs typeface="Helvetica Neue"/>
                <a:sym typeface="Helvetica Neue"/>
              </a:rPr>
              <a:t>digital and non-digital channels </a:t>
            </a:r>
            <a:r>
              <a:t>that deliver engaging, evocative and shareable content your desired readers can’t get anywhere else.</a:t>
            </a:r>
          </a:p>
          <a:p>
            <a:pPr marL="457199" indent="-457199" algn="l">
              <a:spcBef>
                <a:spcPts val="4200"/>
              </a:spcBef>
              <a:buSzPct val="75000"/>
              <a:buFont typeface="Helvetica Neue"/>
              <a:buChar char="•"/>
              <a:defRPr b="0" sz="3500">
                <a:solidFill>
                  <a:srgbClr val="53585F"/>
                </a:solidFill>
                <a:latin typeface="+mn-lt"/>
                <a:ea typeface="+mn-ea"/>
                <a:cs typeface="+mn-cs"/>
                <a:sym typeface="Helvetica Neue Medium"/>
              </a:defRPr>
            </a:pPr>
            <a:r>
              <a:t>Can include slick online magazines, simple blogs, print magazines, posts, videos, infographics, webinars, entertainment, contests and other </a:t>
            </a:r>
            <a:r>
              <a:rPr b="1" sz="3800">
                <a:latin typeface="Helvetica Neue"/>
                <a:ea typeface="Helvetica Neue"/>
                <a:cs typeface="Helvetica Neue"/>
                <a:sym typeface="Helvetica Neue"/>
              </a:rPr>
              <a:t>compelling material that will attract and retain your desired audience.</a:t>
            </a:r>
            <a:endParaRPr b="1" sz="3800">
              <a:latin typeface="Helvetica Neue"/>
              <a:ea typeface="Helvetica Neue"/>
              <a:cs typeface="Helvetica Neue"/>
              <a:sym typeface="Helvetica Neue"/>
            </a:endParaRPr>
          </a:p>
          <a:p>
            <a:pPr marL="457199" indent="-457199" algn="l">
              <a:spcBef>
                <a:spcPts val="4200"/>
              </a:spcBef>
              <a:buSzPct val="75000"/>
              <a:buFont typeface="Helvetica Neue"/>
              <a:buChar char="•"/>
              <a:defRPr b="0" sz="3500">
                <a:solidFill>
                  <a:srgbClr val="53585F"/>
                </a:solidFill>
                <a:latin typeface="+mn-lt"/>
                <a:ea typeface="+mn-ea"/>
                <a:cs typeface="+mn-cs"/>
                <a:sym typeface="Helvetica Neue Medium"/>
              </a:defRPr>
            </a:pPr>
            <a:r>
              <a:t>Is </a:t>
            </a:r>
            <a:r>
              <a:rPr b="1" sz="3800">
                <a:latin typeface="Helvetica Neue"/>
                <a:ea typeface="Helvetica Neue"/>
                <a:cs typeface="Helvetica Neue"/>
                <a:sym typeface="Helvetica Neue"/>
              </a:rPr>
              <a:t>a business strategy</a:t>
            </a:r>
            <a:r>
              <a:t> for establishing your brand as a thought leader, an authoritative, trusted hub that attracts and retains the customers, partners and other audiences you’re looking for. </a:t>
            </a:r>
          </a:p>
          <a:p>
            <a:pPr marL="457199" indent="-457199" algn="l">
              <a:spcBef>
                <a:spcPts val="4200"/>
              </a:spcBef>
              <a:buSzPct val="75000"/>
              <a:buFont typeface="Helvetica Neue"/>
              <a:buChar char="•"/>
              <a:defRPr b="0" sz="3500">
                <a:solidFill>
                  <a:srgbClr val="53585F"/>
                </a:solidFill>
                <a:latin typeface="+mn-lt"/>
                <a:ea typeface="+mn-ea"/>
                <a:cs typeface="+mn-cs"/>
                <a:sym typeface="Helvetica Neue Medium"/>
              </a:defRPr>
            </a:pPr>
            <a:r>
              <a:t>Is a way to bring potential customers and current ones into a must-see resource that </a:t>
            </a:r>
            <a:r>
              <a:rPr b="1" sz="3800">
                <a:latin typeface="Helvetica Neue"/>
                <a:ea typeface="Helvetica Neue"/>
                <a:cs typeface="Helvetica Neue"/>
                <a:sym typeface="Helvetica Neue"/>
              </a:rPr>
              <a:t>builds trust, loyalty and increased sales, leads and profits.</a:t>
            </a:r>
            <a:r>
              <a:t> </a:t>
            </a:r>
          </a:p>
          <a:p>
            <a:pPr marL="457199" indent="-457199" algn="l">
              <a:spcBef>
                <a:spcPts val="4200"/>
              </a:spcBef>
              <a:buSzPct val="75000"/>
              <a:buFont typeface="Helvetica Neue"/>
              <a:buChar char="•"/>
              <a:defRPr b="0" sz="3500">
                <a:solidFill>
                  <a:srgbClr val="53585F"/>
                </a:solidFill>
                <a:latin typeface="+mn-lt"/>
                <a:ea typeface="+mn-ea"/>
                <a:cs typeface="+mn-cs"/>
                <a:sym typeface="Helvetica Neue Medium"/>
              </a:defRPr>
            </a:pPr>
            <a:r>
              <a:t>Makes your brand and messaging more discoverable any creating community.</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4" name="Content Marketing:…"/>
          <p:cNvSpPr txBox="1"/>
          <p:nvPr/>
        </p:nvSpPr>
        <p:spPr>
          <a:xfrm>
            <a:off x="915670" y="1593767"/>
            <a:ext cx="7488910" cy="38004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b="0" sz="8000">
                <a:solidFill>
                  <a:srgbClr val="FFFFFF"/>
                </a:solidFill>
                <a:latin typeface="Helvetica Light"/>
                <a:ea typeface="Helvetica Light"/>
                <a:cs typeface="Helvetica Light"/>
                <a:sym typeface="Helvetica Light"/>
              </a:defRPr>
            </a:pPr>
            <a:r>
              <a:t>Content Marketing:</a:t>
            </a:r>
          </a:p>
          <a:p>
            <a:pPr defTabSz="821531">
              <a:defRPr b="0" sz="8000">
                <a:solidFill>
                  <a:srgbClr val="FFFFFF"/>
                </a:solidFill>
                <a:latin typeface="Helvetica Light"/>
                <a:ea typeface="Helvetica Light"/>
                <a:cs typeface="Helvetica Light"/>
                <a:sym typeface="Helvetica Light"/>
              </a:defRPr>
            </a:pPr>
            <a:r>
              <a:t>What It Isn’t</a:t>
            </a:r>
          </a:p>
        </p:txBody>
      </p:sp>
      <p:sp>
        <p:nvSpPr>
          <p:cNvPr id="365" name="It Is Never ……"/>
          <p:cNvSpPr txBox="1"/>
          <p:nvPr/>
        </p:nvSpPr>
        <p:spPr>
          <a:xfrm>
            <a:off x="9615945" y="1200282"/>
            <a:ext cx="12146351" cy="11687970"/>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sz="5000">
                <a:solidFill>
                  <a:srgbClr val="C82506"/>
                </a:solidFill>
                <a:latin typeface="Helvetica"/>
                <a:ea typeface="Helvetica"/>
                <a:cs typeface="Helvetica"/>
                <a:sym typeface="Helvetica"/>
              </a:defRPr>
            </a:pPr>
            <a:r>
              <a:t>It Is Never …</a:t>
            </a:r>
          </a:p>
          <a:p>
            <a:pPr defTabSz="821531">
              <a:defRPr sz="6600">
                <a:solidFill>
                  <a:srgbClr val="3A3A3A"/>
                </a:solidFill>
                <a:latin typeface="Helvetica"/>
                <a:ea typeface="Helvetica"/>
                <a:cs typeface="Helvetica"/>
                <a:sym typeface="Helvetica"/>
              </a:defRPr>
            </a:pPr>
          </a:p>
          <a:p>
            <a:pPr defTabSz="821531">
              <a:defRPr sz="6600">
                <a:latin typeface="Helvetica"/>
                <a:ea typeface="Helvetica"/>
                <a:cs typeface="Helvetica"/>
                <a:sym typeface="Helvetica"/>
              </a:defRPr>
            </a:pPr>
            <a:r>
              <a:t>Press Releases</a:t>
            </a:r>
          </a:p>
          <a:p>
            <a:pPr defTabSz="821531">
              <a:defRPr sz="6600">
                <a:latin typeface="Helvetica"/>
                <a:ea typeface="Helvetica"/>
                <a:cs typeface="Helvetica"/>
                <a:sym typeface="Helvetica"/>
              </a:defRPr>
            </a:pPr>
            <a:r>
              <a:t>Company news releases</a:t>
            </a:r>
          </a:p>
          <a:p>
            <a:pPr defTabSz="821531">
              <a:defRPr sz="6600">
                <a:latin typeface="Helvetica"/>
                <a:ea typeface="Helvetica"/>
                <a:cs typeface="Helvetica"/>
                <a:sym typeface="Helvetica"/>
              </a:defRPr>
            </a:pPr>
            <a:r>
              <a:t>Sales collateral</a:t>
            </a:r>
          </a:p>
          <a:p>
            <a:pPr defTabSz="821531">
              <a:defRPr sz="6600">
                <a:latin typeface="Helvetica"/>
                <a:ea typeface="Helvetica"/>
                <a:cs typeface="Helvetica"/>
                <a:sym typeface="Helvetica"/>
              </a:defRPr>
            </a:pPr>
            <a:r>
              <a:t>Sales pitches</a:t>
            </a:r>
          </a:p>
          <a:p>
            <a:pPr defTabSz="821531">
              <a:defRPr sz="6600">
                <a:latin typeface="Helvetica"/>
                <a:ea typeface="Helvetica"/>
                <a:cs typeface="Helvetica"/>
                <a:sym typeface="Helvetica"/>
              </a:defRPr>
            </a:pPr>
            <a:r>
              <a:t>Team announcements</a:t>
            </a:r>
          </a:p>
          <a:p>
            <a:pPr defTabSz="821531">
              <a:defRPr sz="6600">
                <a:latin typeface="Helvetica"/>
                <a:ea typeface="Helvetica"/>
                <a:cs typeface="Helvetica"/>
                <a:sym typeface="Helvetica"/>
              </a:defRPr>
            </a:pPr>
            <a:r>
              <a:t>Direct selling or direct calls to action</a:t>
            </a:r>
          </a:p>
          <a:p>
            <a:pPr defTabSz="821531">
              <a:defRPr sz="6600">
                <a:latin typeface="Helvetica"/>
                <a:ea typeface="Helvetica"/>
                <a:cs typeface="Helvetica"/>
                <a:sym typeface="Helvetica"/>
              </a:defRPr>
            </a:pPr>
            <a:r>
              <a:t>Thinly veiled pitches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9" name="What NEVER Works"/>
          <p:cNvSpPr txBox="1"/>
          <p:nvPr>
            <p:ph type="body" idx="18"/>
          </p:nvPr>
        </p:nvSpPr>
        <p:spPr>
          <a:xfrm>
            <a:off x="7577915" y="2528452"/>
            <a:ext cx="9228171" cy="930276"/>
          </a:xfrm>
          <a:prstGeom prst="rect">
            <a:avLst/>
          </a:prstGeom>
        </p:spPr>
        <p:txBody>
          <a:bodyPr/>
          <a:lstStyle>
            <a:lvl1pPr>
              <a:defRPr b="1">
                <a:latin typeface="Helvetica"/>
                <a:ea typeface="Helvetica"/>
                <a:cs typeface="Helvetica"/>
                <a:sym typeface="Helvetica"/>
              </a:defRPr>
            </a:lvl1pPr>
          </a:lstStyle>
          <a:p>
            <a:pPr/>
            <a:r>
              <a:t>What NEVER Works</a:t>
            </a:r>
          </a:p>
        </p:txBody>
      </p:sp>
      <p:sp>
        <p:nvSpPr>
          <p:cNvPr id="370" name="Oval"/>
          <p:cNvSpPr/>
          <p:nvPr/>
        </p:nvSpPr>
        <p:spPr>
          <a:xfrm>
            <a:off x="1964606" y="3450933"/>
            <a:ext cx="8368490" cy="7910094"/>
          </a:xfrm>
          <a:prstGeom prst="ellipse">
            <a:avLst/>
          </a:prstGeom>
          <a:gradFill>
            <a:gsLst>
              <a:gs pos="0">
                <a:srgbClr val="FBFBFB"/>
              </a:gs>
              <a:gs pos="100000">
                <a:srgbClr val="BEBEBE"/>
              </a:gs>
            </a:gsLst>
            <a:lin ang="5400000"/>
          </a:gra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71" name="Oval"/>
          <p:cNvSpPr/>
          <p:nvPr/>
        </p:nvSpPr>
        <p:spPr>
          <a:xfrm>
            <a:off x="15027803" y="4034466"/>
            <a:ext cx="8567773" cy="7910095"/>
          </a:xfrm>
          <a:prstGeom prst="ellipse">
            <a:avLst/>
          </a:prstGeom>
          <a:gradFill>
            <a:gsLst>
              <a:gs pos="0">
                <a:srgbClr val="FBFBFB">
                  <a:alpha val="45468"/>
                </a:srgbClr>
              </a:gs>
              <a:gs pos="100000">
                <a:srgbClr val="BEBEBE">
                  <a:alpha val="45468"/>
                </a:srgbClr>
              </a:gs>
            </a:gsLst>
            <a:lin ang="5400000"/>
          </a:gra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72" name="Sales/Marketing/…"/>
          <p:cNvSpPr txBox="1"/>
          <p:nvPr/>
        </p:nvSpPr>
        <p:spPr>
          <a:xfrm>
            <a:off x="3141165" y="4729470"/>
            <a:ext cx="6015373" cy="2428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5000">
                <a:latin typeface="Helvetica"/>
                <a:ea typeface="Helvetica"/>
                <a:cs typeface="Helvetica"/>
                <a:sym typeface="Helvetica"/>
              </a:defRPr>
            </a:pPr>
            <a:r>
              <a:t>Sales/Marketing/</a:t>
            </a:r>
          </a:p>
          <a:p>
            <a:pPr defTabSz="821531">
              <a:defRPr b="0" sz="5000">
                <a:latin typeface="Helvetica"/>
                <a:ea typeface="Helvetica"/>
                <a:cs typeface="Helvetica"/>
                <a:sym typeface="Helvetica"/>
              </a:defRPr>
            </a:pPr>
            <a:r>
              <a:t>Leadership/Product/</a:t>
            </a:r>
          </a:p>
          <a:p>
            <a:pPr defTabSz="821531">
              <a:defRPr b="0" sz="5000">
                <a:latin typeface="Helvetica"/>
                <a:ea typeface="Helvetica"/>
                <a:cs typeface="Helvetica"/>
                <a:sym typeface="Helvetica"/>
              </a:defRPr>
            </a:pPr>
            <a:r>
              <a:t>Engineering</a:t>
            </a:r>
          </a:p>
        </p:txBody>
      </p:sp>
      <p:sp>
        <p:nvSpPr>
          <p:cNvPr id="373" name="Content…"/>
          <p:cNvSpPr txBox="1"/>
          <p:nvPr/>
        </p:nvSpPr>
        <p:spPr>
          <a:xfrm>
            <a:off x="18033665" y="4616367"/>
            <a:ext cx="2556049"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5000">
                <a:latin typeface="Helvetica"/>
                <a:ea typeface="Helvetica"/>
                <a:cs typeface="Helvetica"/>
                <a:sym typeface="Helvetica"/>
              </a:defRPr>
            </a:pPr>
            <a:r>
              <a:t>Content</a:t>
            </a:r>
          </a:p>
          <a:p>
            <a:pPr defTabSz="821531">
              <a:defRPr b="0" sz="5000">
                <a:latin typeface="Helvetica"/>
                <a:ea typeface="Helvetica"/>
                <a:cs typeface="Helvetica"/>
                <a:sym typeface="Helvetica"/>
              </a:defRPr>
            </a:pPr>
            <a:r>
              <a:t>Strategy</a:t>
            </a:r>
          </a:p>
        </p:txBody>
      </p:sp>
      <p:sp>
        <p:nvSpPr>
          <p:cNvPr id="374" name="Content…"/>
          <p:cNvSpPr txBox="1"/>
          <p:nvPr/>
        </p:nvSpPr>
        <p:spPr>
          <a:xfrm>
            <a:off x="30375773" y="4285243"/>
            <a:ext cx="3967437"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5000">
                <a:latin typeface="Helvetica"/>
                <a:ea typeface="Helvetica"/>
                <a:cs typeface="Helvetica"/>
                <a:sym typeface="Helvetica"/>
              </a:defRPr>
            </a:pPr>
            <a:r>
              <a:t>Content</a:t>
            </a:r>
          </a:p>
          <a:p>
            <a:pPr defTabSz="821531">
              <a:defRPr b="0" sz="5000">
                <a:latin typeface="Helvetica"/>
                <a:ea typeface="Helvetica"/>
                <a:cs typeface="Helvetica"/>
                <a:sym typeface="Helvetica"/>
              </a:defRPr>
            </a:pPr>
            <a:r>
              <a:t>No goals/kpis</a:t>
            </a:r>
          </a:p>
        </p:txBody>
      </p:sp>
      <p:sp>
        <p:nvSpPr>
          <p:cNvPr id="375" name="Line"/>
          <p:cNvSpPr/>
          <p:nvPr/>
        </p:nvSpPr>
        <p:spPr>
          <a:xfrm flipV="1">
            <a:off x="-60362" y="223373"/>
            <a:ext cx="24261009" cy="13493764"/>
          </a:xfrm>
          <a:prstGeom prst="line">
            <a:avLst/>
          </a:prstGeom>
          <a:ln w="254000">
            <a:solidFill>
              <a:srgbClr val="ED3835"/>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76" name="Line"/>
          <p:cNvSpPr/>
          <p:nvPr/>
        </p:nvSpPr>
        <p:spPr>
          <a:xfrm flipH="1" flipV="1">
            <a:off x="1428891" y="1121717"/>
            <a:ext cx="23091911" cy="12568527"/>
          </a:xfrm>
          <a:prstGeom prst="line">
            <a:avLst/>
          </a:prstGeom>
          <a:ln w="254000">
            <a:solidFill>
              <a:srgbClr val="ED3835"/>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8" name="What NEVER Works"/>
          <p:cNvSpPr txBox="1"/>
          <p:nvPr>
            <p:ph type="body" idx="18"/>
          </p:nvPr>
        </p:nvSpPr>
        <p:spPr>
          <a:xfrm>
            <a:off x="7577915" y="2528452"/>
            <a:ext cx="9228171" cy="930276"/>
          </a:xfrm>
          <a:prstGeom prst="rect">
            <a:avLst/>
          </a:prstGeom>
        </p:spPr>
        <p:txBody>
          <a:bodyPr/>
          <a:lstStyle>
            <a:lvl1pPr>
              <a:defRPr b="1">
                <a:latin typeface="Helvetica"/>
                <a:ea typeface="Helvetica"/>
                <a:cs typeface="Helvetica"/>
                <a:sym typeface="Helvetica"/>
              </a:defRPr>
            </a:lvl1pPr>
          </a:lstStyle>
          <a:p>
            <a:pPr/>
            <a:r>
              <a:t>What NEVER Works</a:t>
            </a:r>
          </a:p>
        </p:txBody>
      </p:sp>
      <p:sp>
        <p:nvSpPr>
          <p:cNvPr id="379" name="Oval"/>
          <p:cNvSpPr/>
          <p:nvPr/>
        </p:nvSpPr>
        <p:spPr>
          <a:xfrm>
            <a:off x="1964606" y="3450933"/>
            <a:ext cx="8368490" cy="7910094"/>
          </a:xfrm>
          <a:prstGeom prst="ellipse">
            <a:avLst/>
          </a:prstGeom>
          <a:gradFill>
            <a:gsLst>
              <a:gs pos="0">
                <a:srgbClr val="FBFBFB"/>
              </a:gs>
              <a:gs pos="100000">
                <a:srgbClr val="BEBEBE"/>
              </a:gs>
            </a:gsLst>
            <a:lin ang="5400000"/>
          </a:gra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80" name="Oval"/>
          <p:cNvSpPr/>
          <p:nvPr/>
        </p:nvSpPr>
        <p:spPr>
          <a:xfrm>
            <a:off x="15027803" y="3386208"/>
            <a:ext cx="8567773" cy="8039544"/>
          </a:xfrm>
          <a:prstGeom prst="ellipse">
            <a:avLst/>
          </a:prstGeom>
          <a:gradFill>
            <a:gsLst>
              <a:gs pos="0">
                <a:srgbClr val="FBFBFB">
                  <a:alpha val="45468"/>
                </a:srgbClr>
              </a:gs>
              <a:gs pos="100000">
                <a:srgbClr val="BEBEBE">
                  <a:alpha val="45468"/>
                </a:srgbClr>
              </a:gs>
            </a:gsLst>
            <a:lin ang="5400000"/>
          </a:gra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81" name="Business…"/>
          <p:cNvSpPr txBox="1"/>
          <p:nvPr/>
        </p:nvSpPr>
        <p:spPr>
          <a:xfrm>
            <a:off x="4606347" y="4616367"/>
            <a:ext cx="3085009"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5000">
                <a:latin typeface="Helvetica"/>
                <a:ea typeface="Helvetica"/>
                <a:cs typeface="Helvetica"/>
                <a:sym typeface="Helvetica"/>
              </a:defRPr>
            </a:pPr>
            <a:r>
              <a:t>Business </a:t>
            </a:r>
          </a:p>
          <a:p>
            <a:pPr defTabSz="821531">
              <a:defRPr b="0" sz="5000">
                <a:latin typeface="Helvetica"/>
                <a:ea typeface="Helvetica"/>
                <a:cs typeface="Helvetica"/>
                <a:sym typeface="Helvetica"/>
              </a:defRPr>
            </a:pPr>
            <a:r>
              <a:t>Goals</a:t>
            </a:r>
          </a:p>
        </p:txBody>
      </p:sp>
      <p:sp>
        <p:nvSpPr>
          <p:cNvPr id="382" name="Line"/>
          <p:cNvSpPr/>
          <p:nvPr/>
        </p:nvSpPr>
        <p:spPr>
          <a:xfrm flipH="1" flipV="1">
            <a:off x="2414138" y="4171506"/>
            <a:ext cx="7469427" cy="6468948"/>
          </a:xfrm>
          <a:prstGeom prst="line">
            <a:avLst/>
          </a:prstGeom>
          <a:ln w="254000">
            <a:solidFill>
              <a:srgbClr val="E7373E"/>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83" name="Content…"/>
          <p:cNvSpPr txBox="1"/>
          <p:nvPr/>
        </p:nvSpPr>
        <p:spPr>
          <a:xfrm>
            <a:off x="17327971" y="4616367"/>
            <a:ext cx="3967437"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5000">
                <a:latin typeface="Helvetica"/>
                <a:ea typeface="Helvetica"/>
                <a:cs typeface="Helvetica"/>
                <a:sym typeface="Helvetica"/>
              </a:defRPr>
            </a:pPr>
            <a:r>
              <a:t>Content</a:t>
            </a:r>
          </a:p>
          <a:p>
            <a:pPr defTabSz="821531">
              <a:defRPr b="0" sz="5000">
                <a:latin typeface="Helvetica"/>
                <a:ea typeface="Helvetica"/>
                <a:cs typeface="Helvetica"/>
                <a:sym typeface="Helvetica"/>
              </a:defRPr>
            </a:pPr>
            <a:r>
              <a:t>No goals/kpis</a:t>
            </a:r>
          </a:p>
        </p:txBody>
      </p:sp>
      <p:sp>
        <p:nvSpPr>
          <p:cNvPr id="384" name="Line"/>
          <p:cNvSpPr/>
          <p:nvPr/>
        </p:nvSpPr>
        <p:spPr>
          <a:xfrm flipV="1">
            <a:off x="14939099" y="3999035"/>
            <a:ext cx="7793613" cy="6973903"/>
          </a:xfrm>
          <a:prstGeom prst="line">
            <a:avLst/>
          </a:prstGeom>
          <a:ln w="254000">
            <a:solidFill>
              <a:srgbClr val="ED3835"/>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85" name="Line"/>
          <p:cNvSpPr/>
          <p:nvPr/>
        </p:nvSpPr>
        <p:spPr>
          <a:xfrm flipH="1" flipV="1">
            <a:off x="15461941" y="3840382"/>
            <a:ext cx="7469427" cy="6468948"/>
          </a:xfrm>
          <a:prstGeom prst="line">
            <a:avLst/>
          </a:prstGeom>
          <a:ln w="254000">
            <a:solidFill>
              <a:srgbClr val="E7373E"/>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86" name="Content…"/>
          <p:cNvSpPr txBox="1"/>
          <p:nvPr/>
        </p:nvSpPr>
        <p:spPr>
          <a:xfrm>
            <a:off x="30375773" y="4285243"/>
            <a:ext cx="3967437"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5000">
                <a:latin typeface="Helvetica"/>
                <a:ea typeface="Helvetica"/>
                <a:cs typeface="Helvetica"/>
                <a:sym typeface="Helvetica"/>
              </a:defRPr>
            </a:pPr>
            <a:r>
              <a:t>Content</a:t>
            </a:r>
          </a:p>
          <a:p>
            <a:pPr defTabSz="821531">
              <a:defRPr b="0" sz="5000">
                <a:latin typeface="Helvetica"/>
                <a:ea typeface="Helvetica"/>
                <a:cs typeface="Helvetica"/>
                <a:sym typeface="Helvetica"/>
              </a:defRPr>
            </a:pPr>
            <a:r>
              <a:t>No goals/kpis</a:t>
            </a:r>
          </a:p>
        </p:txBody>
      </p:sp>
      <p:sp>
        <p:nvSpPr>
          <p:cNvPr id="387" name="Line"/>
          <p:cNvSpPr/>
          <p:nvPr/>
        </p:nvSpPr>
        <p:spPr>
          <a:xfrm flipV="1">
            <a:off x="2018296" y="4457159"/>
            <a:ext cx="7793613" cy="6973903"/>
          </a:xfrm>
          <a:prstGeom prst="line">
            <a:avLst/>
          </a:prstGeom>
          <a:ln w="254000">
            <a:solidFill>
              <a:srgbClr val="ED3835"/>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88" name="Line"/>
          <p:cNvSpPr/>
          <p:nvPr/>
        </p:nvSpPr>
        <p:spPr>
          <a:xfrm flipH="1" flipV="1">
            <a:off x="2541138" y="4298506"/>
            <a:ext cx="7469427" cy="6468948"/>
          </a:xfrm>
          <a:prstGeom prst="line">
            <a:avLst/>
          </a:prstGeom>
          <a:ln w="254000">
            <a:solidFill>
              <a:srgbClr val="E7373E"/>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0" name="WHAT WILL WORK"/>
          <p:cNvSpPr txBox="1"/>
          <p:nvPr>
            <p:ph type="body" idx="18"/>
          </p:nvPr>
        </p:nvSpPr>
        <p:spPr>
          <a:xfrm>
            <a:off x="7577915" y="2528452"/>
            <a:ext cx="9228171" cy="930276"/>
          </a:xfrm>
          <a:prstGeom prst="rect">
            <a:avLst/>
          </a:prstGeom>
        </p:spPr>
        <p:txBody>
          <a:bodyPr/>
          <a:lstStyle/>
          <a:p>
            <a:pPr/>
            <a:r>
              <a:t>WHAT WILL WORK</a:t>
            </a:r>
          </a:p>
        </p:txBody>
      </p:sp>
      <p:sp>
        <p:nvSpPr>
          <p:cNvPr id="391" name="Oval"/>
          <p:cNvSpPr/>
          <p:nvPr/>
        </p:nvSpPr>
        <p:spPr>
          <a:xfrm>
            <a:off x="4904521" y="4266203"/>
            <a:ext cx="8368490" cy="7910095"/>
          </a:xfrm>
          <a:prstGeom prst="ellipse">
            <a:avLst/>
          </a:prstGeom>
          <a:gradFill>
            <a:gsLst>
              <a:gs pos="0">
                <a:srgbClr val="FBFBFB"/>
              </a:gs>
              <a:gs pos="100000">
                <a:srgbClr val="BEBEBE"/>
              </a:gs>
            </a:gsLst>
            <a:lin ang="5400000"/>
          </a:gra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92" name="Oval"/>
          <p:cNvSpPr/>
          <p:nvPr/>
        </p:nvSpPr>
        <p:spPr>
          <a:xfrm>
            <a:off x="10976155" y="4387627"/>
            <a:ext cx="8567773" cy="8039545"/>
          </a:xfrm>
          <a:prstGeom prst="ellipse">
            <a:avLst/>
          </a:prstGeom>
          <a:gradFill>
            <a:gsLst>
              <a:gs pos="0">
                <a:srgbClr val="FBFBFB">
                  <a:alpha val="45468"/>
                </a:srgbClr>
              </a:gs>
              <a:gs pos="100000">
                <a:srgbClr val="BEBEBE">
                  <a:alpha val="45468"/>
                </a:srgbClr>
              </a:gs>
            </a:gsLst>
            <a:lin ang="5400000"/>
          </a:grad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93" name="Business…"/>
          <p:cNvSpPr txBox="1"/>
          <p:nvPr/>
        </p:nvSpPr>
        <p:spPr>
          <a:xfrm>
            <a:off x="6425001" y="7387812"/>
            <a:ext cx="3084831"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5000">
                <a:latin typeface="Helvetica Light"/>
                <a:ea typeface="Helvetica Light"/>
                <a:cs typeface="Helvetica Light"/>
                <a:sym typeface="Helvetica Light"/>
              </a:defRPr>
            </a:pPr>
            <a:r>
              <a:t>Business </a:t>
            </a:r>
          </a:p>
          <a:p>
            <a:pPr defTabSz="821531">
              <a:defRPr b="0" sz="5000">
                <a:latin typeface="Helvetica Light"/>
                <a:ea typeface="Helvetica Light"/>
                <a:cs typeface="Helvetica Light"/>
                <a:sym typeface="Helvetica Light"/>
              </a:defRPr>
            </a:pPr>
            <a:r>
              <a:t>Goals</a:t>
            </a:r>
          </a:p>
        </p:txBody>
      </p:sp>
      <p:sp>
        <p:nvSpPr>
          <p:cNvPr id="394" name="What…"/>
          <p:cNvSpPr txBox="1"/>
          <p:nvPr/>
        </p:nvSpPr>
        <p:spPr>
          <a:xfrm>
            <a:off x="14228065" y="6811961"/>
            <a:ext cx="3049906" cy="319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5000">
                <a:latin typeface="Helvetica Light"/>
                <a:ea typeface="Helvetica Light"/>
                <a:cs typeface="Helvetica Light"/>
                <a:sym typeface="Helvetica Light"/>
              </a:defRPr>
            </a:pPr>
            <a:r>
              <a:t>What</a:t>
            </a:r>
          </a:p>
          <a:p>
            <a:pPr defTabSz="821531">
              <a:defRPr b="0" sz="5000">
                <a:latin typeface="Helvetica Light"/>
                <a:ea typeface="Helvetica Light"/>
                <a:cs typeface="Helvetica Light"/>
                <a:sym typeface="Helvetica Light"/>
              </a:defRPr>
            </a:pPr>
            <a:r>
              <a:t>Audience</a:t>
            </a:r>
          </a:p>
          <a:p>
            <a:pPr defTabSz="821531">
              <a:defRPr b="0" sz="5000">
                <a:latin typeface="Helvetica Light"/>
                <a:ea typeface="Helvetica Light"/>
                <a:cs typeface="Helvetica Light"/>
                <a:sym typeface="Helvetica Light"/>
              </a:defRPr>
            </a:pPr>
            <a:r>
              <a:t>Wants/</a:t>
            </a:r>
          </a:p>
          <a:p>
            <a:pPr defTabSz="821531">
              <a:defRPr b="0" sz="5000">
                <a:latin typeface="Helvetica Light"/>
                <a:ea typeface="Helvetica Light"/>
                <a:cs typeface="Helvetica Light"/>
                <a:sym typeface="Helvetica Light"/>
              </a:defRPr>
            </a:pPr>
            <a:r>
              <a:t>Needs</a:t>
            </a:r>
          </a:p>
        </p:txBody>
      </p:sp>
      <p:sp>
        <p:nvSpPr>
          <p:cNvPr id="395" name="Oval"/>
          <p:cNvSpPr/>
          <p:nvPr/>
        </p:nvSpPr>
        <p:spPr>
          <a:xfrm>
            <a:off x="11098507" y="6157259"/>
            <a:ext cx="2186987" cy="4127983"/>
          </a:xfrm>
          <a:prstGeom prst="ellipse">
            <a:avLst/>
          </a:prstGeom>
          <a:blipFill>
            <a:blip r:embed="rId2"/>
          </a:blipFill>
          <a:ln w="12700">
            <a:miter lim="400000"/>
          </a:ln>
          <a:effectLst>
            <a:outerShdw sx="100000" sy="100000" kx="0" ky="0" algn="b" rotWithShape="0" blurRad="50800" dist="25400" dir="5400000">
              <a:srgbClr val="000000">
                <a:alpha val="50000"/>
              </a:srgbClr>
            </a:outerShdw>
          </a:effectLst>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396" name="Line"/>
          <p:cNvSpPr/>
          <p:nvPr/>
        </p:nvSpPr>
        <p:spPr>
          <a:xfrm>
            <a:off x="12513507" y="7355236"/>
            <a:ext cx="4812393" cy="5350891"/>
          </a:xfrm>
          <a:prstGeom prst="line">
            <a:avLst/>
          </a:prstGeom>
          <a:ln w="38100">
            <a:solidFill>
              <a:srgbClr val="924607"/>
            </a:solidFill>
            <a:miter lim="400000"/>
          </a:ln>
        </p:spPr>
        <p:txBody>
          <a:bodyPr lIns="71437" tIns="71437" rIns="71437" bIns="71437" anchor="ctr"/>
          <a:lstStyle/>
          <a:p>
            <a:pPr defTabSz="821531">
              <a:defRPr b="0" sz="3200">
                <a:latin typeface="Helvetica Light"/>
                <a:ea typeface="Helvetica Light"/>
                <a:cs typeface="Helvetica Light"/>
                <a:sym typeface="Helvetica Light"/>
              </a:defRPr>
            </a:pPr>
          </a:p>
        </p:txBody>
      </p:sp>
      <p:sp>
        <p:nvSpPr>
          <p:cNvPr id="397" name="Content strategy lives here."/>
          <p:cNvSpPr txBox="1"/>
          <p:nvPr/>
        </p:nvSpPr>
        <p:spPr>
          <a:xfrm>
            <a:off x="16350600" y="12756875"/>
            <a:ext cx="6818115" cy="752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a:latin typeface="Helvetica"/>
                <a:ea typeface="Helvetica"/>
                <a:cs typeface="Helvetica"/>
                <a:sym typeface="Helvetica"/>
              </a:defRPr>
            </a:lvl1pPr>
          </a:lstStyle>
          <a:p>
            <a:pPr/>
            <a:r>
              <a:t>Content strategy lives here.</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99" name="Screen Shot 2018-03-13 at 12.22.28 PM.png" descr="Screen Shot 2018-03-13 at 12.22.28 PM.png"/>
          <p:cNvPicPr>
            <a:picLocks noChangeAspect="0"/>
          </p:cNvPicPr>
          <p:nvPr/>
        </p:nvPicPr>
        <p:blipFill>
          <a:blip r:embed="rId3">
            <a:extLst/>
          </a:blip>
          <a:stretch>
            <a:fillRect/>
          </a:stretch>
        </p:blipFill>
        <p:spPr>
          <a:xfrm>
            <a:off x="5896107" y="35470"/>
            <a:ext cx="18503306" cy="13645060"/>
          </a:xfrm>
          <a:prstGeom prst="rect">
            <a:avLst/>
          </a:prstGeom>
          <a:ln w="12700">
            <a:miter lim="400000"/>
          </a:ln>
        </p:spPr>
      </p:pic>
      <p:sp>
        <p:nvSpPr>
          <p:cNvPr id="400" name="Why…"/>
          <p:cNvSpPr txBox="1"/>
          <p:nvPr/>
        </p:nvSpPr>
        <p:spPr>
          <a:xfrm>
            <a:off x="73596" y="3001962"/>
            <a:ext cx="4221608" cy="3800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8000">
                <a:solidFill>
                  <a:srgbClr val="FFFFFF"/>
                </a:solidFill>
                <a:latin typeface="Helvetica Light"/>
                <a:ea typeface="Helvetica Light"/>
                <a:cs typeface="Helvetica Light"/>
                <a:sym typeface="Helvetica Light"/>
              </a:defRPr>
            </a:pPr>
            <a:r>
              <a:t>Why</a:t>
            </a:r>
          </a:p>
          <a:p>
            <a:pPr defTabSz="821531">
              <a:defRPr b="0" sz="8000">
                <a:solidFill>
                  <a:srgbClr val="FFFFFF"/>
                </a:solidFill>
                <a:latin typeface="Helvetica Light"/>
                <a:ea typeface="Helvetica Light"/>
                <a:cs typeface="Helvetica Light"/>
                <a:sym typeface="Helvetica Light"/>
              </a:defRPr>
            </a:pPr>
            <a:r>
              <a:t>Do </a:t>
            </a:r>
          </a:p>
          <a:p>
            <a:pPr defTabSz="821531">
              <a:defRPr b="0" sz="8000">
                <a:solidFill>
                  <a:srgbClr val="FFFFFF"/>
                </a:solidFill>
                <a:latin typeface="Helvetica Light"/>
                <a:ea typeface="Helvetica Light"/>
                <a:cs typeface="Helvetica Light"/>
                <a:sym typeface="Helvetica Light"/>
              </a:defRPr>
            </a:pPr>
            <a:r>
              <a:t>Content?</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Why…"/>
          <p:cNvSpPr txBox="1"/>
          <p:nvPr/>
        </p:nvSpPr>
        <p:spPr>
          <a:xfrm>
            <a:off x="606996" y="2976562"/>
            <a:ext cx="4221608" cy="3800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8000">
                <a:solidFill>
                  <a:srgbClr val="FFFFFF"/>
                </a:solidFill>
                <a:latin typeface="Helvetica Light"/>
                <a:ea typeface="Helvetica Light"/>
                <a:cs typeface="Helvetica Light"/>
                <a:sym typeface="Helvetica Light"/>
              </a:defRPr>
            </a:pPr>
            <a:r>
              <a:t>Why</a:t>
            </a:r>
          </a:p>
          <a:p>
            <a:pPr defTabSz="821531">
              <a:defRPr b="0" sz="8000">
                <a:solidFill>
                  <a:srgbClr val="FFFFFF"/>
                </a:solidFill>
                <a:latin typeface="Helvetica Light"/>
                <a:ea typeface="Helvetica Light"/>
                <a:cs typeface="Helvetica Light"/>
                <a:sym typeface="Helvetica Light"/>
              </a:defRPr>
            </a:pPr>
            <a:r>
              <a:t>Do </a:t>
            </a:r>
          </a:p>
          <a:p>
            <a:pPr defTabSz="821531">
              <a:defRPr b="0" sz="8000">
                <a:solidFill>
                  <a:srgbClr val="FFFFFF"/>
                </a:solidFill>
                <a:latin typeface="Helvetica Light"/>
                <a:ea typeface="Helvetica Light"/>
                <a:cs typeface="Helvetica Light"/>
                <a:sym typeface="Helvetica Light"/>
              </a:defRPr>
            </a:pPr>
            <a:r>
              <a:t>Content?</a:t>
            </a:r>
          </a:p>
        </p:txBody>
      </p:sp>
      <p:pic>
        <p:nvPicPr>
          <p:cNvPr id="405" name="Screen Shot 2018-03-13 at 12.23.33 PM.png" descr="Screen Shot 2018-03-13 at 12.23.33 PM.png"/>
          <p:cNvPicPr>
            <a:picLocks noChangeAspect="1"/>
          </p:cNvPicPr>
          <p:nvPr/>
        </p:nvPicPr>
        <p:blipFill>
          <a:blip r:embed="rId3">
            <a:extLst/>
          </a:blip>
          <a:stretch>
            <a:fillRect/>
          </a:stretch>
        </p:blipFill>
        <p:spPr>
          <a:xfrm>
            <a:off x="5916085" y="0"/>
            <a:ext cx="18507206" cy="137160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p:cNvSpPr/>
          <p:nvPr/>
        </p:nvSpPr>
        <p:spPr>
          <a:xfrm rot="18900000">
            <a:off x="6468719" y="2293285"/>
            <a:ext cx="3387878" cy="35291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5985631"/>
          </a:gradFill>
          <a:ln w="12700">
            <a:miter lim="400000"/>
          </a:ln>
          <a:effectLst>
            <a:outerShdw sx="100000" sy="100000" kx="0" ky="0" algn="b" rotWithShape="0" blurRad="63500" dist="50800" dir="5400000">
              <a:srgbClr val="5E5A80">
                <a:alpha val="50000"/>
              </a:srgbClr>
            </a:outerShdw>
          </a:effectLst>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274" name="Shape"/>
          <p:cNvSpPr/>
          <p:nvPr/>
        </p:nvSpPr>
        <p:spPr>
          <a:xfrm rot="18900000">
            <a:off x="6523543" y="2466589"/>
            <a:ext cx="3415942" cy="343656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5985631"/>
          </a:gradFill>
          <a:ln w="12700">
            <a:miter lim="400000"/>
          </a:ln>
          <a:effectLst>
            <a:outerShdw sx="100000" sy="100000" kx="0" ky="0" algn="b" rotWithShape="0" blurRad="63500" dist="50800" dir="5400000">
              <a:srgbClr val="674E78">
                <a:alpha val="50000"/>
              </a:srgbClr>
            </a:outerShdw>
          </a:effectLst>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pic>
        <p:nvPicPr>
          <p:cNvPr id="275" name="Image" descr="Image"/>
          <p:cNvPicPr>
            <a:picLocks noChangeAspect="1"/>
          </p:cNvPicPr>
          <p:nvPr>
            <p:ph type="pic" idx="13"/>
          </p:nvPr>
        </p:nvPicPr>
        <p:blipFill>
          <a:blip r:embed="rId3">
            <a:alphaModFix amt="32365"/>
            <a:extLst/>
          </a:blip>
          <a:srcRect l="3145" t="33207" r="3002" b="28998"/>
          <a:stretch>
            <a:fillRect/>
          </a:stretch>
        </p:blipFill>
        <p:spPr>
          <a:xfrm>
            <a:off x="-9683374" y="1512416"/>
            <a:ext cx="45529027" cy="12218431"/>
          </a:xfrm>
          <a:prstGeom prst="rect">
            <a:avLst/>
          </a:prstGeom>
        </p:spPr>
      </p:pic>
      <p:sp>
        <p:nvSpPr>
          <p:cNvPr id="276" name="Shape"/>
          <p:cNvSpPr/>
          <p:nvPr>
            <p:ph type="body" idx="14"/>
          </p:nvPr>
        </p:nvSpPr>
        <p:spPr>
          <a:xfrm rot="18900000">
            <a:off x="1185537" y="2223097"/>
            <a:ext cx="3658549" cy="359246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p:spPr>
        <p:txBody>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277" name="Shape"/>
          <p:cNvSpPr/>
          <p:nvPr>
            <p:ph type="body" idx="15"/>
          </p:nvPr>
        </p:nvSpPr>
        <p:spPr>
          <a:xfrm rot="18900000">
            <a:off x="1499052" y="2560658"/>
            <a:ext cx="2863415" cy="293252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p:spPr>
        <p:txBody>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278" name="72%"/>
          <p:cNvSpPr txBox="1"/>
          <p:nvPr>
            <p:ph type="body" idx="16"/>
          </p:nvPr>
        </p:nvSpPr>
        <p:spPr>
          <a:xfrm>
            <a:off x="1924159" y="3376299"/>
            <a:ext cx="2033144" cy="1196589"/>
          </a:xfrm>
          <a:prstGeom prst="rect">
            <a:avLst/>
          </a:prstGeom>
        </p:spPr>
        <p:txBody>
          <a:bodyPr/>
          <a:lstStyle>
            <a:lvl1pPr>
              <a:defRPr sz="7000">
                <a:solidFill>
                  <a:srgbClr val="53585F"/>
                </a:solidFill>
                <a:latin typeface="+mn-lt"/>
                <a:ea typeface="+mn-ea"/>
                <a:cs typeface="+mn-cs"/>
                <a:sym typeface="Helvetica Neue Medium"/>
              </a:defRPr>
            </a:lvl1pPr>
          </a:lstStyle>
          <a:p>
            <a:pPr/>
            <a:r>
              <a:t>72%</a:t>
            </a:r>
          </a:p>
        </p:txBody>
      </p:sp>
      <p:sp>
        <p:nvSpPr>
          <p:cNvPr id="279" name="The PROBLEM"/>
          <p:cNvSpPr txBox="1"/>
          <p:nvPr>
            <p:ph type="body" idx="18"/>
          </p:nvPr>
        </p:nvSpPr>
        <p:spPr>
          <a:xfrm>
            <a:off x="5759037" y="418268"/>
            <a:ext cx="12865927" cy="930276"/>
          </a:xfrm>
          <a:prstGeom prst="rect">
            <a:avLst/>
          </a:prstGeom>
        </p:spPr>
        <p:txBody>
          <a:bodyPr/>
          <a:lstStyle>
            <a:lvl1pPr>
              <a:defRPr b="1">
                <a:latin typeface="Helvetica"/>
                <a:ea typeface="Helvetica"/>
                <a:cs typeface="Helvetica"/>
                <a:sym typeface="Helvetica"/>
              </a:defRPr>
            </a:lvl1pPr>
          </a:lstStyle>
          <a:p>
            <a:pPr/>
            <a:r>
              <a:t>The PROBLEM</a:t>
            </a:r>
          </a:p>
        </p:txBody>
      </p:sp>
      <p:sp>
        <p:nvSpPr>
          <p:cNvPr id="280" name="of respondents said brands “spend all their time thinking about themselves.”"/>
          <p:cNvSpPr txBox="1"/>
          <p:nvPr>
            <p:ph type="body" idx="19"/>
          </p:nvPr>
        </p:nvSpPr>
        <p:spPr>
          <a:xfrm>
            <a:off x="738891" y="6539644"/>
            <a:ext cx="4961714" cy="3190876"/>
          </a:xfrm>
          <a:prstGeom prst="rect">
            <a:avLst/>
          </a:prstGeom>
        </p:spPr>
        <p:txBody>
          <a:bodyPr/>
          <a:lstStyle>
            <a:lvl1pPr marL="0" indent="0" algn="ctr" defTabSz="821531">
              <a:spcBef>
                <a:spcPts val="0"/>
              </a:spcBef>
              <a:buSzTx/>
              <a:buNone/>
              <a:defRPr b="1" i="1" sz="4000">
                <a:solidFill>
                  <a:srgbClr val="FFFFFF"/>
                </a:solidFill>
                <a:latin typeface="Helvetica"/>
                <a:ea typeface="Helvetica"/>
                <a:cs typeface="Helvetica"/>
                <a:sym typeface="Helvetica"/>
              </a:defRPr>
            </a:lvl1pPr>
          </a:lstStyle>
          <a:p>
            <a:pPr/>
            <a:r>
              <a:t>of respondents said brands “spend all their time thinking about themselves.”</a:t>
            </a:r>
          </a:p>
        </p:txBody>
      </p:sp>
      <p:sp>
        <p:nvSpPr>
          <p:cNvPr id="281" name="Shape"/>
          <p:cNvSpPr/>
          <p:nvPr>
            <p:ph type="body" idx="21"/>
          </p:nvPr>
        </p:nvSpPr>
        <p:spPr>
          <a:xfrm rot="18900000">
            <a:off x="6822893" y="2746278"/>
            <a:ext cx="2679530" cy="26231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p:spPr>
        <p:txBody>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282" name="80%"/>
          <p:cNvSpPr txBox="1"/>
          <p:nvPr>
            <p:ph type="body" idx="22"/>
          </p:nvPr>
        </p:nvSpPr>
        <p:spPr>
          <a:xfrm>
            <a:off x="7009140" y="3376299"/>
            <a:ext cx="2307036" cy="1196589"/>
          </a:xfrm>
          <a:prstGeom prst="rect">
            <a:avLst/>
          </a:prstGeom>
        </p:spPr>
        <p:txBody>
          <a:bodyPr wrap="square"/>
          <a:lstStyle>
            <a:lvl1pPr>
              <a:defRPr sz="7000">
                <a:solidFill>
                  <a:srgbClr val="53585F"/>
                </a:solidFill>
                <a:latin typeface="+mn-lt"/>
                <a:ea typeface="+mn-ea"/>
                <a:cs typeface="+mn-cs"/>
                <a:sym typeface="Helvetica Neue Medium"/>
              </a:defRPr>
            </a:lvl1pPr>
          </a:lstStyle>
          <a:p>
            <a:pPr/>
            <a:r>
              <a:t>80%</a:t>
            </a:r>
          </a:p>
        </p:txBody>
      </p:sp>
      <p:sp>
        <p:nvSpPr>
          <p:cNvPr id="283" name="of respondents said they thought that “advertising is boring.”"/>
          <p:cNvSpPr txBox="1"/>
          <p:nvPr>
            <p:ph type="body" idx="23"/>
          </p:nvPr>
        </p:nvSpPr>
        <p:spPr>
          <a:xfrm>
            <a:off x="6689178" y="6565044"/>
            <a:ext cx="3713343" cy="3800476"/>
          </a:xfrm>
          <a:prstGeom prst="rect">
            <a:avLst/>
          </a:prstGeom>
        </p:spPr>
        <p:txBody>
          <a:bodyPr/>
          <a:lstStyle>
            <a:lvl1pPr marL="0" indent="0" algn="ctr" defTabSz="821531">
              <a:spcBef>
                <a:spcPts val="0"/>
              </a:spcBef>
              <a:buSzTx/>
              <a:buNone/>
              <a:defRPr b="1" i="1" sz="4000">
                <a:solidFill>
                  <a:srgbClr val="FFFFFF"/>
                </a:solidFill>
                <a:latin typeface="Helvetica"/>
                <a:ea typeface="Helvetica"/>
                <a:cs typeface="Helvetica"/>
                <a:sym typeface="Helvetica"/>
              </a:defRPr>
            </a:lvl1pPr>
          </a:lstStyle>
          <a:p>
            <a:pPr>
              <a:defRPr b="0"/>
            </a:pPr>
            <a:r>
              <a:rPr b="1"/>
              <a:t>of respondents said they thought that “advertising is boring.”</a:t>
            </a:r>
          </a:p>
        </p:txBody>
      </p:sp>
      <p:sp>
        <p:nvSpPr>
          <p:cNvPr id="284" name="Shape"/>
          <p:cNvSpPr/>
          <p:nvPr>
            <p:ph type="body" idx="24"/>
          </p:nvPr>
        </p:nvSpPr>
        <p:spPr>
          <a:xfrm rot="18900000">
            <a:off x="18395906" y="2253678"/>
            <a:ext cx="3479436" cy="34418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p:spPr>
        <p:txBody>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285" name="Shape"/>
          <p:cNvSpPr/>
          <p:nvPr>
            <p:ph type="body" idx="25"/>
          </p:nvPr>
        </p:nvSpPr>
        <p:spPr>
          <a:xfrm rot="18900000">
            <a:off x="18817959" y="2729682"/>
            <a:ext cx="2661920" cy="24898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p:spPr>
        <p:txBody>
          <a:bodyPr/>
          <a:lstStyle/>
          <a:p>
            <a:pPr marL="0" indent="0" algn="ctr" defTabSz="821531">
              <a:spcBef>
                <a:spcPts val="0"/>
              </a:spcBef>
              <a:buSzTx/>
              <a:buNone/>
              <a:defRPr b="1" sz="7000">
                <a:solidFill>
                  <a:srgbClr val="848484"/>
                </a:solidFill>
              </a:defRPr>
            </a:pPr>
          </a:p>
        </p:txBody>
      </p:sp>
      <p:sp>
        <p:nvSpPr>
          <p:cNvPr id="286" name="50%"/>
          <p:cNvSpPr txBox="1"/>
          <p:nvPr>
            <p:ph type="body" idx="26"/>
          </p:nvPr>
        </p:nvSpPr>
        <p:spPr>
          <a:xfrm>
            <a:off x="19335547" y="3376299"/>
            <a:ext cx="2033144" cy="1196589"/>
          </a:xfrm>
          <a:prstGeom prst="rect">
            <a:avLst/>
          </a:prstGeom>
        </p:spPr>
        <p:txBody>
          <a:bodyPr/>
          <a:lstStyle>
            <a:lvl1pPr>
              <a:defRPr sz="7000">
                <a:solidFill>
                  <a:srgbClr val="53585F"/>
                </a:solidFill>
                <a:latin typeface="+mn-lt"/>
                <a:ea typeface="+mn-ea"/>
                <a:cs typeface="+mn-cs"/>
                <a:sym typeface="Helvetica Neue Medium"/>
              </a:defRPr>
            </a:lvl1pPr>
          </a:lstStyle>
          <a:p>
            <a:pPr/>
            <a:r>
              <a:t>50%</a:t>
            </a:r>
          </a:p>
        </p:txBody>
      </p:sp>
      <p:sp>
        <p:nvSpPr>
          <p:cNvPr id="287" name="Shape"/>
          <p:cNvSpPr/>
          <p:nvPr/>
        </p:nvSpPr>
        <p:spPr>
          <a:xfrm rot="18900000">
            <a:off x="12325605" y="2239955"/>
            <a:ext cx="3387879" cy="35291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5985631"/>
          </a:gradFill>
          <a:ln w="12700">
            <a:miter lim="400000"/>
          </a:ln>
          <a:effectLst>
            <a:outerShdw sx="100000" sy="100000" kx="0" ky="0" algn="b" rotWithShape="0" blurRad="63500" dist="50800" dir="5400000">
              <a:srgbClr val="5E5A80">
                <a:alpha val="50000"/>
              </a:srgbClr>
            </a:outerShdw>
          </a:effectLst>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288" name="Shape"/>
          <p:cNvSpPr/>
          <p:nvPr/>
        </p:nvSpPr>
        <p:spPr>
          <a:xfrm rot="18900000">
            <a:off x="12720384" y="2714371"/>
            <a:ext cx="2598322" cy="25204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solidFill>
            <a:srgbClr val="FFFFFF"/>
          </a:soli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289" name="4X"/>
          <p:cNvSpPr txBox="1"/>
          <p:nvPr/>
        </p:nvSpPr>
        <p:spPr>
          <a:xfrm>
            <a:off x="13013142" y="3307180"/>
            <a:ext cx="1843387" cy="1196588"/>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b="0" sz="7000">
                <a:solidFill>
                  <a:srgbClr val="53585F"/>
                </a:solidFill>
                <a:latin typeface="+mn-lt"/>
                <a:ea typeface="+mn-ea"/>
                <a:cs typeface="+mn-cs"/>
                <a:sym typeface="Helvetica Neue Medium"/>
              </a:defRPr>
            </a:lvl1pPr>
          </a:lstStyle>
          <a:p>
            <a:pPr/>
            <a:r>
              <a:t>4X</a:t>
            </a:r>
          </a:p>
        </p:txBody>
      </p:sp>
      <p:sp>
        <p:nvSpPr>
          <p:cNvPr id="290" name="of…"/>
          <p:cNvSpPr txBox="1"/>
          <p:nvPr>
            <p:ph type="body" idx="27"/>
          </p:nvPr>
        </p:nvSpPr>
        <p:spPr>
          <a:xfrm>
            <a:off x="11641028" y="6462404"/>
            <a:ext cx="4587614" cy="4410076"/>
          </a:xfrm>
          <a:prstGeom prst="rect">
            <a:avLst/>
          </a:prstGeom>
        </p:spPr>
        <p:txBody>
          <a:bodyPr/>
          <a:lstStyle/>
          <a:p>
            <a:pPr marL="0" indent="0" algn="ctr" defTabSz="821531">
              <a:spcBef>
                <a:spcPts val="0"/>
              </a:spcBef>
              <a:buSzTx/>
              <a:buNone/>
              <a:defRPr b="1" i="1" sz="4000">
                <a:solidFill>
                  <a:srgbClr val="FFFFFF"/>
                </a:solidFill>
                <a:latin typeface="Helvetica"/>
                <a:ea typeface="Helvetica"/>
                <a:cs typeface="Helvetica"/>
                <a:sym typeface="Helvetica"/>
              </a:defRPr>
            </a:pPr>
            <a:r>
              <a:t>of </a:t>
            </a:r>
          </a:p>
          <a:p>
            <a:pPr marL="0" indent="0" algn="ctr" defTabSz="821531">
              <a:spcBef>
                <a:spcPts val="0"/>
              </a:spcBef>
              <a:buSzTx/>
              <a:buNone/>
              <a:defRPr b="1" i="1" sz="4000">
                <a:solidFill>
                  <a:srgbClr val="FFFFFF"/>
                </a:solidFill>
                <a:latin typeface="Helvetica"/>
                <a:ea typeface="Helvetica"/>
                <a:cs typeface="Helvetica"/>
                <a:sym typeface="Helvetica"/>
              </a:defRPr>
            </a:pPr>
            <a:r>
              <a:t>respondents are four times more likely to trust a brand that “DOES </a:t>
            </a:r>
          </a:p>
          <a:p>
            <a:pPr marL="0" indent="0" algn="ctr" defTabSz="821531">
              <a:spcBef>
                <a:spcPts val="0"/>
              </a:spcBef>
              <a:buSzTx/>
              <a:buNone/>
              <a:defRPr b="1" i="1" sz="4000">
                <a:solidFill>
                  <a:srgbClr val="FFFFFF"/>
                </a:solidFill>
                <a:latin typeface="Helvetica"/>
                <a:ea typeface="Helvetica"/>
                <a:cs typeface="Helvetica"/>
                <a:sym typeface="Helvetica"/>
              </a:defRPr>
            </a:pPr>
            <a:r>
              <a:t>things in the real world.”</a:t>
            </a:r>
          </a:p>
        </p:txBody>
      </p:sp>
      <p:sp>
        <p:nvSpPr>
          <p:cNvPr id="291" name="said they feel more cynical about traditional PR, ads and brands than they did…"/>
          <p:cNvSpPr txBox="1"/>
          <p:nvPr/>
        </p:nvSpPr>
        <p:spPr>
          <a:xfrm>
            <a:off x="17467149" y="7210243"/>
            <a:ext cx="5667842" cy="31908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p>
            <a:pPr defTabSz="821531">
              <a:defRPr i="1" sz="4000">
                <a:solidFill>
                  <a:srgbClr val="FFFFFF"/>
                </a:solidFill>
                <a:latin typeface="Helvetica"/>
                <a:ea typeface="Helvetica"/>
                <a:cs typeface="Helvetica"/>
                <a:sym typeface="Helvetica"/>
              </a:defRPr>
            </a:pPr>
            <a:r>
              <a:t>said they feel more cynical about traditional PR, ads and brands than they did </a:t>
            </a:r>
          </a:p>
          <a:p>
            <a:pPr defTabSz="821531">
              <a:defRPr i="1" sz="4000">
                <a:solidFill>
                  <a:srgbClr val="FFFFFF"/>
                </a:solidFill>
                <a:latin typeface="Helvetica"/>
                <a:ea typeface="Helvetica"/>
                <a:cs typeface="Helvetica"/>
                <a:sym typeface="Helvetica"/>
              </a:defRPr>
            </a:pPr>
            <a:r>
              <a:t>just five years ago.</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9" name="Why…"/>
          <p:cNvSpPr txBox="1"/>
          <p:nvPr/>
        </p:nvSpPr>
        <p:spPr>
          <a:xfrm>
            <a:off x="606996" y="2976562"/>
            <a:ext cx="4221608" cy="3800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8000">
                <a:solidFill>
                  <a:srgbClr val="FFFFFF"/>
                </a:solidFill>
                <a:latin typeface="Helvetica Light"/>
                <a:ea typeface="Helvetica Light"/>
                <a:cs typeface="Helvetica Light"/>
                <a:sym typeface="Helvetica Light"/>
              </a:defRPr>
            </a:pPr>
            <a:r>
              <a:t>Why</a:t>
            </a:r>
          </a:p>
          <a:p>
            <a:pPr defTabSz="821531">
              <a:defRPr b="0" sz="8000">
                <a:solidFill>
                  <a:srgbClr val="FFFFFF"/>
                </a:solidFill>
                <a:latin typeface="Helvetica Light"/>
                <a:ea typeface="Helvetica Light"/>
                <a:cs typeface="Helvetica Light"/>
                <a:sym typeface="Helvetica Light"/>
              </a:defRPr>
            </a:pPr>
            <a:r>
              <a:t>Do </a:t>
            </a:r>
          </a:p>
          <a:p>
            <a:pPr defTabSz="821531">
              <a:defRPr b="0" sz="8000">
                <a:solidFill>
                  <a:srgbClr val="FFFFFF"/>
                </a:solidFill>
                <a:latin typeface="Helvetica Light"/>
                <a:ea typeface="Helvetica Light"/>
                <a:cs typeface="Helvetica Light"/>
                <a:sym typeface="Helvetica Light"/>
              </a:defRPr>
            </a:pPr>
            <a:r>
              <a:t>Content?</a:t>
            </a:r>
          </a:p>
        </p:txBody>
      </p:sp>
      <p:pic>
        <p:nvPicPr>
          <p:cNvPr id="410" name="Screen Shot 2018-03-13 at 12.23.54 PM.png" descr="Screen Shot 2018-03-13 at 12.23.54 PM.png"/>
          <p:cNvPicPr>
            <a:picLocks noChangeAspect="0"/>
          </p:cNvPicPr>
          <p:nvPr/>
        </p:nvPicPr>
        <p:blipFill>
          <a:blip r:embed="rId3">
            <a:extLst/>
          </a:blip>
          <a:stretch>
            <a:fillRect/>
          </a:stretch>
        </p:blipFill>
        <p:spPr>
          <a:xfrm>
            <a:off x="5445503" y="-128066"/>
            <a:ext cx="19009718" cy="10883405"/>
          </a:xfrm>
          <a:prstGeom prst="rect">
            <a:avLst/>
          </a:prstGeom>
          <a:ln w="12700">
            <a:miter lim="400000"/>
          </a:ln>
        </p:spPr>
      </p:pic>
      <p:sp>
        <p:nvSpPr>
          <p:cNvPr id="411" name="You just need to identify the demographic and psychographic profile of your audience … what it wants and what it needs. And then build it."/>
          <p:cNvSpPr txBox="1"/>
          <p:nvPr/>
        </p:nvSpPr>
        <p:spPr>
          <a:xfrm>
            <a:off x="939482" y="11528238"/>
            <a:ext cx="21895436" cy="1666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0" sz="5000">
                <a:latin typeface="Helvetica Light"/>
                <a:ea typeface="Helvetica Light"/>
                <a:cs typeface="Helvetica Light"/>
                <a:sym typeface="Helvetica Light"/>
              </a:defRPr>
            </a:lvl1pPr>
          </a:lstStyle>
          <a:p>
            <a:pPr/>
            <a:r>
              <a:t>You just need to identify the demographic and psychographic profile of your audience … what it wants and what it needs. And then build it.</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5" name="Why…"/>
          <p:cNvSpPr txBox="1"/>
          <p:nvPr/>
        </p:nvSpPr>
        <p:spPr>
          <a:xfrm>
            <a:off x="606996" y="2976562"/>
            <a:ext cx="4221608" cy="3800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8000">
                <a:solidFill>
                  <a:srgbClr val="FFFFFF"/>
                </a:solidFill>
                <a:latin typeface="Helvetica Light"/>
                <a:ea typeface="Helvetica Light"/>
                <a:cs typeface="Helvetica Light"/>
                <a:sym typeface="Helvetica Light"/>
              </a:defRPr>
            </a:pPr>
            <a:r>
              <a:t>Why</a:t>
            </a:r>
          </a:p>
          <a:p>
            <a:pPr defTabSz="821531">
              <a:defRPr b="0" sz="8000">
                <a:solidFill>
                  <a:srgbClr val="FFFFFF"/>
                </a:solidFill>
                <a:latin typeface="Helvetica Light"/>
                <a:ea typeface="Helvetica Light"/>
                <a:cs typeface="Helvetica Light"/>
                <a:sym typeface="Helvetica Light"/>
              </a:defRPr>
            </a:pPr>
            <a:r>
              <a:t>Do </a:t>
            </a:r>
          </a:p>
          <a:p>
            <a:pPr defTabSz="821531">
              <a:defRPr b="0" sz="8000">
                <a:solidFill>
                  <a:srgbClr val="FFFFFF"/>
                </a:solidFill>
                <a:latin typeface="Helvetica Light"/>
                <a:ea typeface="Helvetica Light"/>
                <a:cs typeface="Helvetica Light"/>
                <a:sym typeface="Helvetica Light"/>
              </a:defRPr>
            </a:pPr>
            <a:r>
              <a:t>Content?</a:t>
            </a:r>
          </a:p>
        </p:txBody>
      </p:sp>
      <p:pic>
        <p:nvPicPr>
          <p:cNvPr id="416" name="Screen Shot 2018-03-13 at 12.26.04 PM.png" descr="Screen Shot 2018-03-13 at 12.26.04 PM.png"/>
          <p:cNvPicPr>
            <a:picLocks noChangeAspect="0"/>
          </p:cNvPicPr>
          <p:nvPr/>
        </p:nvPicPr>
        <p:blipFill>
          <a:blip r:embed="rId3">
            <a:extLst/>
          </a:blip>
          <a:stretch>
            <a:fillRect/>
          </a:stretch>
        </p:blipFill>
        <p:spPr>
          <a:xfrm>
            <a:off x="5257736" y="45032"/>
            <a:ext cx="19163110" cy="13716001"/>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0" name="Why…"/>
          <p:cNvSpPr txBox="1"/>
          <p:nvPr/>
        </p:nvSpPr>
        <p:spPr>
          <a:xfrm>
            <a:off x="606996" y="2976562"/>
            <a:ext cx="4221608" cy="3800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8000">
                <a:solidFill>
                  <a:srgbClr val="FFFFFF"/>
                </a:solidFill>
                <a:latin typeface="Helvetica Light"/>
                <a:ea typeface="Helvetica Light"/>
                <a:cs typeface="Helvetica Light"/>
                <a:sym typeface="Helvetica Light"/>
              </a:defRPr>
            </a:pPr>
            <a:r>
              <a:t>Why</a:t>
            </a:r>
          </a:p>
          <a:p>
            <a:pPr defTabSz="821531">
              <a:defRPr b="0" sz="8000">
                <a:solidFill>
                  <a:srgbClr val="FFFFFF"/>
                </a:solidFill>
                <a:latin typeface="Helvetica Light"/>
                <a:ea typeface="Helvetica Light"/>
                <a:cs typeface="Helvetica Light"/>
                <a:sym typeface="Helvetica Light"/>
              </a:defRPr>
            </a:pPr>
            <a:r>
              <a:t>Do </a:t>
            </a:r>
          </a:p>
          <a:p>
            <a:pPr defTabSz="821531">
              <a:defRPr b="0" sz="8000">
                <a:solidFill>
                  <a:srgbClr val="FFFFFF"/>
                </a:solidFill>
                <a:latin typeface="Helvetica Light"/>
                <a:ea typeface="Helvetica Light"/>
                <a:cs typeface="Helvetica Light"/>
                <a:sym typeface="Helvetica Light"/>
              </a:defRPr>
            </a:pPr>
            <a:r>
              <a:t>Content?</a:t>
            </a:r>
          </a:p>
        </p:txBody>
      </p:sp>
      <p:pic>
        <p:nvPicPr>
          <p:cNvPr id="421" name="Screen Shot 2018-03-13 at 12.27.12 PM.png" descr="Screen Shot 2018-03-13 at 12.27.12 PM.png"/>
          <p:cNvPicPr>
            <a:picLocks noChangeAspect="1"/>
          </p:cNvPicPr>
          <p:nvPr/>
        </p:nvPicPr>
        <p:blipFill>
          <a:blip r:embed="rId3">
            <a:extLst/>
          </a:blip>
          <a:stretch>
            <a:fillRect/>
          </a:stretch>
        </p:blipFill>
        <p:spPr>
          <a:xfrm>
            <a:off x="5283196" y="-444241"/>
            <a:ext cx="19022644" cy="14604482"/>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5" name="Why…"/>
          <p:cNvSpPr txBox="1"/>
          <p:nvPr/>
        </p:nvSpPr>
        <p:spPr>
          <a:xfrm>
            <a:off x="606996" y="2976562"/>
            <a:ext cx="4221608" cy="3800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8000">
                <a:solidFill>
                  <a:srgbClr val="FFFFFF"/>
                </a:solidFill>
                <a:latin typeface="Helvetica Light"/>
                <a:ea typeface="Helvetica Light"/>
                <a:cs typeface="Helvetica Light"/>
                <a:sym typeface="Helvetica Light"/>
              </a:defRPr>
            </a:pPr>
            <a:r>
              <a:t>Why</a:t>
            </a:r>
          </a:p>
          <a:p>
            <a:pPr defTabSz="821531">
              <a:defRPr b="0" sz="8000">
                <a:solidFill>
                  <a:srgbClr val="FFFFFF"/>
                </a:solidFill>
                <a:latin typeface="Helvetica Light"/>
                <a:ea typeface="Helvetica Light"/>
                <a:cs typeface="Helvetica Light"/>
                <a:sym typeface="Helvetica Light"/>
              </a:defRPr>
            </a:pPr>
            <a:r>
              <a:t>Do </a:t>
            </a:r>
          </a:p>
          <a:p>
            <a:pPr defTabSz="821531">
              <a:defRPr b="0" sz="8000">
                <a:solidFill>
                  <a:srgbClr val="FFFFFF"/>
                </a:solidFill>
                <a:latin typeface="Helvetica Light"/>
                <a:ea typeface="Helvetica Light"/>
                <a:cs typeface="Helvetica Light"/>
                <a:sym typeface="Helvetica Light"/>
              </a:defRPr>
            </a:pPr>
            <a:r>
              <a:t>Content?</a:t>
            </a:r>
          </a:p>
        </p:txBody>
      </p:sp>
      <p:pic>
        <p:nvPicPr>
          <p:cNvPr id="426" name="Screen Shot 2018-03-13 at 12.27.51 PM.png" descr="Screen Shot 2018-03-13 at 12.27.51 PM.png"/>
          <p:cNvPicPr>
            <a:picLocks noChangeAspect="0"/>
          </p:cNvPicPr>
          <p:nvPr/>
        </p:nvPicPr>
        <p:blipFill>
          <a:blip r:embed="rId3">
            <a:extLst/>
          </a:blip>
          <a:stretch>
            <a:fillRect/>
          </a:stretch>
        </p:blipFill>
        <p:spPr>
          <a:xfrm>
            <a:off x="4341404" y="-165207"/>
            <a:ext cx="20202072" cy="14046414"/>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0" name="Why…"/>
          <p:cNvSpPr txBox="1"/>
          <p:nvPr/>
        </p:nvSpPr>
        <p:spPr>
          <a:xfrm>
            <a:off x="606996" y="2976562"/>
            <a:ext cx="4221608" cy="3800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8000">
                <a:solidFill>
                  <a:srgbClr val="FFFFFF"/>
                </a:solidFill>
                <a:latin typeface="Helvetica Light"/>
                <a:ea typeface="Helvetica Light"/>
                <a:cs typeface="Helvetica Light"/>
                <a:sym typeface="Helvetica Light"/>
              </a:defRPr>
            </a:pPr>
            <a:r>
              <a:t>Why</a:t>
            </a:r>
          </a:p>
          <a:p>
            <a:pPr defTabSz="821531">
              <a:defRPr b="0" sz="8000">
                <a:solidFill>
                  <a:srgbClr val="FFFFFF"/>
                </a:solidFill>
                <a:latin typeface="Helvetica Light"/>
                <a:ea typeface="Helvetica Light"/>
                <a:cs typeface="Helvetica Light"/>
                <a:sym typeface="Helvetica Light"/>
              </a:defRPr>
            </a:pPr>
            <a:r>
              <a:t>Do </a:t>
            </a:r>
          </a:p>
          <a:p>
            <a:pPr defTabSz="821531">
              <a:defRPr b="0" sz="8000">
                <a:solidFill>
                  <a:srgbClr val="FFFFFF"/>
                </a:solidFill>
                <a:latin typeface="Helvetica Light"/>
                <a:ea typeface="Helvetica Light"/>
                <a:cs typeface="Helvetica Light"/>
                <a:sym typeface="Helvetica Light"/>
              </a:defRPr>
            </a:pPr>
            <a:r>
              <a:t>Content?</a:t>
            </a:r>
          </a:p>
        </p:txBody>
      </p:sp>
      <p:pic>
        <p:nvPicPr>
          <p:cNvPr id="431" name="Screen Shot 2018-03-13 at 12.28.45 PM.png" descr="Screen Shot 2018-03-13 at 12.28.45 PM.png"/>
          <p:cNvPicPr>
            <a:picLocks noChangeAspect="0"/>
          </p:cNvPicPr>
          <p:nvPr/>
        </p:nvPicPr>
        <p:blipFill>
          <a:blip r:embed="rId3">
            <a:extLst/>
          </a:blip>
          <a:stretch>
            <a:fillRect/>
          </a:stretch>
        </p:blipFill>
        <p:spPr>
          <a:xfrm>
            <a:off x="5020884" y="-52055"/>
            <a:ext cx="19409438" cy="13716001"/>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35" name="Image" descr="Image"/>
          <p:cNvPicPr>
            <a:picLocks noChangeAspect="1"/>
          </p:cNvPicPr>
          <p:nvPr/>
        </p:nvPicPr>
        <p:blipFill>
          <a:blip r:embed="rId3">
            <a:alphaModFix amt="32365"/>
            <a:extLst/>
          </a:blip>
          <a:srcRect l="3145" t="33207" r="3002" b="28998"/>
          <a:stretch>
            <a:fillRect/>
          </a:stretch>
        </p:blipFill>
        <p:spPr>
          <a:xfrm>
            <a:off x="-11459863" y="799504"/>
            <a:ext cx="48320004" cy="12967433"/>
          </a:xfrm>
          <a:prstGeom prst="rect">
            <a:avLst/>
          </a:prstGeom>
          <a:ln w="12700">
            <a:miter lim="400000"/>
          </a:ln>
        </p:spPr>
      </p:pic>
      <p:sp>
        <p:nvSpPr>
          <p:cNvPr id="436" name="Shape"/>
          <p:cNvSpPr/>
          <p:nvPr>
            <p:ph type="body" idx="14"/>
          </p:nvPr>
        </p:nvSpPr>
        <p:spPr>
          <a:xfrm rot="18900000">
            <a:off x="2549112" y="1907982"/>
            <a:ext cx="4361746" cy="44324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p:spPr>
        <p:txBody>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437" name="Shape"/>
          <p:cNvSpPr/>
          <p:nvPr>
            <p:ph type="body" idx="15"/>
          </p:nvPr>
        </p:nvSpPr>
        <p:spPr>
          <a:xfrm rot="18900000">
            <a:off x="2861104" y="2216396"/>
            <a:ext cx="3737762" cy="38156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p:spPr>
        <p:txBody>
          <a:bodyPr/>
          <a:lstStyle/>
          <a:p>
            <a:pPr marL="0" indent="0" algn="ctr" defTabSz="821531">
              <a:spcBef>
                <a:spcPts val="0"/>
              </a:spcBef>
              <a:buSzTx/>
              <a:buNone/>
              <a:defRPr sz="3200">
                <a:solidFill>
                  <a:srgbClr val="FFFFFF"/>
                </a:solidFill>
                <a:latin typeface="Helvetica Light"/>
                <a:ea typeface="Helvetica Light"/>
                <a:cs typeface="Helvetica Light"/>
                <a:sym typeface="Helvetica Light"/>
              </a:defRPr>
            </a:pPr>
          </a:p>
        </p:txBody>
      </p:sp>
      <p:sp>
        <p:nvSpPr>
          <p:cNvPr id="438" name="employ some form of content marketing."/>
          <p:cNvSpPr txBox="1"/>
          <p:nvPr>
            <p:ph type="body" idx="19"/>
          </p:nvPr>
        </p:nvSpPr>
        <p:spPr>
          <a:xfrm>
            <a:off x="1510422" y="7261321"/>
            <a:ext cx="5894414" cy="1362076"/>
          </a:xfrm>
          <a:prstGeom prst="rect">
            <a:avLst/>
          </a:prstGeom>
        </p:spPr>
        <p:txBody>
          <a:bodyPr/>
          <a:lstStyle>
            <a:lvl1pPr marL="0" indent="0" algn="ctr" defTabSz="821531">
              <a:spcBef>
                <a:spcPts val="0"/>
              </a:spcBef>
              <a:buSzTx/>
              <a:buNone/>
              <a:defRPr b="1" i="1" sz="4000">
                <a:solidFill>
                  <a:srgbClr val="FFFFFF"/>
                </a:solidFill>
                <a:latin typeface="Helvetica"/>
                <a:ea typeface="Helvetica"/>
                <a:cs typeface="Helvetica"/>
                <a:sym typeface="Helvetica"/>
              </a:defRPr>
            </a:lvl1pPr>
          </a:lstStyle>
          <a:p>
            <a:pPr/>
            <a:r>
              <a:t>employ some form of content marketing.</a:t>
            </a:r>
          </a:p>
        </p:txBody>
      </p:sp>
      <p:sp>
        <p:nvSpPr>
          <p:cNvPr id="439" name="of the those who didn’t, 52% said they plan to launch content initiatives in next 12 months."/>
          <p:cNvSpPr txBox="1"/>
          <p:nvPr>
            <p:ph type="body" idx="23"/>
          </p:nvPr>
        </p:nvSpPr>
        <p:spPr>
          <a:xfrm>
            <a:off x="8486334" y="7312121"/>
            <a:ext cx="6348538" cy="2581276"/>
          </a:xfrm>
          <a:prstGeom prst="rect">
            <a:avLst/>
          </a:prstGeom>
        </p:spPr>
        <p:txBody>
          <a:bodyPr/>
          <a:lstStyle>
            <a:lvl1pPr marL="0" indent="0" algn="ctr" defTabSz="821531">
              <a:spcBef>
                <a:spcPts val="0"/>
              </a:spcBef>
              <a:buSzTx/>
              <a:buNone/>
              <a:defRPr b="1" i="1" sz="4000">
                <a:solidFill>
                  <a:srgbClr val="FFFFFF"/>
                </a:solidFill>
                <a:latin typeface="Helvetica"/>
                <a:ea typeface="Helvetica"/>
                <a:cs typeface="Helvetica"/>
                <a:sym typeface="Helvetica"/>
              </a:defRPr>
            </a:lvl1pPr>
          </a:lstStyle>
          <a:p>
            <a:pPr/>
            <a:r>
              <a:t>of the those who didn’t, 52% said they plan to launch content initiatives in next 12 months.</a:t>
            </a:r>
          </a:p>
        </p:txBody>
      </p:sp>
      <p:sp>
        <p:nvSpPr>
          <p:cNvPr id="440" name="but more than half of the B2B firms that have content initiatives said they are only “moderately successful.”"/>
          <p:cNvSpPr txBox="1"/>
          <p:nvPr>
            <p:ph type="body" idx="27"/>
          </p:nvPr>
        </p:nvSpPr>
        <p:spPr>
          <a:xfrm>
            <a:off x="16105940" y="7312121"/>
            <a:ext cx="7450957" cy="2581276"/>
          </a:xfrm>
          <a:prstGeom prst="rect">
            <a:avLst/>
          </a:prstGeom>
        </p:spPr>
        <p:txBody>
          <a:bodyPr/>
          <a:lstStyle>
            <a:lvl1pPr marL="0" indent="0" algn="ctr" defTabSz="821531">
              <a:spcBef>
                <a:spcPts val="0"/>
              </a:spcBef>
              <a:buSzTx/>
              <a:buNone/>
              <a:defRPr b="1" i="1" sz="4000">
                <a:solidFill>
                  <a:srgbClr val="FFFFFF"/>
                </a:solidFill>
                <a:latin typeface="Helvetica"/>
                <a:ea typeface="Helvetica"/>
                <a:cs typeface="Helvetica"/>
                <a:sym typeface="Helvetica"/>
              </a:defRPr>
            </a:lvl1pPr>
          </a:lstStyle>
          <a:p>
            <a:pPr>
              <a:defRPr b="0"/>
            </a:pPr>
            <a:r>
              <a:rPr b="1"/>
              <a:t>but more than half of the B2B firms that have content initiatives said they are only “moderately successful.”</a:t>
            </a:r>
          </a:p>
        </p:txBody>
      </p:sp>
      <p:sp>
        <p:nvSpPr>
          <p:cNvPr id="441" name="Shape"/>
          <p:cNvSpPr/>
          <p:nvPr/>
        </p:nvSpPr>
        <p:spPr>
          <a:xfrm rot="18900000">
            <a:off x="9816665" y="1907982"/>
            <a:ext cx="4361745" cy="44324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5985631"/>
          </a:gradFill>
          <a:ln w="12700">
            <a:miter lim="400000"/>
          </a:ln>
          <a:effectLst>
            <a:outerShdw sx="100000" sy="100000" kx="0" ky="0" algn="b" rotWithShape="0" blurRad="63500" dist="50800" dir="5400000">
              <a:srgbClr val="674E78">
                <a:alpha val="50000"/>
              </a:srgbClr>
            </a:outerShdw>
          </a:effectLst>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442" name="Shape"/>
          <p:cNvSpPr/>
          <p:nvPr/>
        </p:nvSpPr>
        <p:spPr>
          <a:xfrm rot="18900000">
            <a:off x="10128656" y="2216396"/>
            <a:ext cx="3737762" cy="38156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solidFill>
            <a:srgbClr val="FFFFFF"/>
          </a:soli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443" name="Shape"/>
          <p:cNvSpPr/>
          <p:nvPr/>
        </p:nvSpPr>
        <p:spPr>
          <a:xfrm rot="18900000">
            <a:off x="17484537" y="1907982"/>
            <a:ext cx="4361746" cy="443246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gradFill>
            <a:gsLst>
              <a:gs pos="0">
                <a:srgbClr val="D649DC">
                  <a:alpha val="63001"/>
                </a:srgbClr>
              </a:gs>
              <a:gs pos="100000">
                <a:srgbClr val="5FE8F7">
                  <a:alpha val="63001"/>
                </a:srgbClr>
              </a:gs>
            </a:gsLst>
            <a:lin ang="5985631"/>
          </a:gradFill>
          <a:ln w="12700">
            <a:miter lim="400000"/>
          </a:ln>
          <a:effectLst>
            <a:outerShdw sx="100000" sy="100000" kx="0" ky="0" algn="b" rotWithShape="0" blurRad="63500" dist="50800" dir="5400000">
              <a:srgbClr val="674E78">
                <a:alpha val="50000"/>
              </a:srgbClr>
            </a:outerShdw>
          </a:effectLst>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444" name="Shape"/>
          <p:cNvSpPr/>
          <p:nvPr/>
        </p:nvSpPr>
        <p:spPr>
          <a:xfrm rot="18900000">
            <a:off x="17796529" y="2216396"/>
            <a:ext cx="3737761" cy="38156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953" y="0"/>
                </a:moveTo>
                <a:lnTo>
                  <a:pt x="16647" y="0"/>
                </a:lnTo>
                <a:cubicBezTo>
                  <a:pt x="17357" y="0"/>
                  <a:pt x="17892" y="0"/>
                  <a:pt x="18346" y="30"/>
                </a:cubicBezTo>
                <a:cubicBezTo>
                  <a:pt x="18799" y="61"/>
                  <a:pt x="19171" y="121"/>
                  <a:pt x="19554" y="243"/>
                </a:cubicBezTo>
                <a:cubicBezTo>
                  <a:pt x="19973" y="395"/>
                  <a:pt x="20348" y="637"/>
                  <a:pt x="20656" y="944"/>
                </a:cubicBezTo>
                <a:cubicBezTo>
                  <a:pt x="20963" y="1252"/>
                  <a:pt x="21205" y="1627"/>
                  <a:pt x="21357" y="2046"/>
                </a:cubicBezTo>
                <a:cubicBezTo>
                  <a:pt x="21479" y="2429"/>
                  <a:pt x="21539" y="2801"/>
                  <a:pt x="21570" y="3257"/>
                </a:cubicBezTo>
                <a:cubicBezTo>
                  <a:pt x="21600" y="3713"/>
                  <a:pt x="21600" y="4254"/>
                  <a:pt x="21600" y="4975"/>
                </a:cubicBezTo>
                <a:lnTo>
                  <a:pt x="21600" y="16647"/>
                </a:lnTo>
                <a:cubicBezTo>
                  <a:pt x="21600" y="17357"/>
                  <a:pt x="21600" y="17892"/>
                  <a:pt x="21570" y="18346"/>
                </a:cubicBezTo>
                <a:cubicBezTo>
                  <a:pt x="21539" y="18799"/>
                  <a:pt x="21479" y="19171"/>
                  <a:pt x="21357" y="19554"/>
                </a:cubicBezTo>
                <a:cubicBezTo>
                  <a:pt x="21205" y="19973"/>
                  <a:pt x="20963" y="20348"/>
                  <a:pt x="20656" y="20656"/>
                </a:cubicBezTo>
                <a:cubicBezTo>
                  <a:pt x="20348" y="20963"/>
                  <a:pt x="19973" y="21205"/>
                  <a:pt x="19554" y="21357"/>
                </a:cubicBezTo>
                <a:cubicBezTo>
                  <a:pt x="19171" y="21479"/>
                  <a:pt x="18799" y="21539"/>
                  <a:pt x="18343" y="21570"/>
                </a:cubicBezTo>
                <a:cubicBezTo>
                  <a:pt x="17887" y="21600"/>
                  <a:pt x="17346" y="21600"/>
                  <a:pt x="16625" y="21600"/>
                </a:cubicBezTo>
                <a:lnTo>
                  <a:pt x="4953" y="21600"/>
                </a:lnTo>
                <a:cubicBezTo>
                  <a:pt x="4243" y="21600"/>
                  <a:pt x="3708" y="21600"/>
                  <a:pt x="3254" y="21570"/>
                </a:cubicBezTo>
                <a:cubicBezTo>
                  <a:pt x="2801" y="21539"/>
                  <a:pt x="2429" y="21479"/>
                  <a:pt x="2046" y="21357"/>
                </a:cubicBezTo>
                <a:cubicBezTo>
                  <a:pt x="1627" y="21205"/>
                  <a:pt x="1252" y="20963"/>
                  <a:pt x="944" y="20656"/>
                </a:cubicBezTo>
                <a:cubicBezTo>
                  <a:pt x="637" y="20348"/>
                  <a:pt x="395" y="19973"/>
                  <a:pt x="243" y="19554"/>
                </a:cubicBezTo>
                <a:cubicBezTo>
                  <a:pt x="121" y="19171"/>
                  <a:pt x="61" y="18799"/>
                  <a:pt x="30" y="18343"/>
                </a:cubicBezTo>
                <a:cubicBezTo>
                  <a:pt x="0" y="17887"/>
                  <a:pt x="0" y="17346"/>
                  <a:pt x="0" y="16625"/>
                </a:cubicBezTo>
                <a:lnTo>
                  <a:pt x="0" y="4953"/>
                </a:lnTo>
                <a:cubicBezTo>
                  <a:pt x="0" y="4243"/>
                  <a:pt x="0" y="3708"/>
                  <a:pt x="30" y="3254"/>
                </a:cubicBezTo>
                <a:cubicBezTo>
                  <a:pt x="61" y="2801"/>
                  <a:pt x="121" y="2429"/>
                  <a:pt x="243" y="2046"/>
                </a:cubicBezTo>
                <a:cubicBezTo>
                  <a:pt x="395" y="1627"/>
                  <a:pt x="637" y="1252"/>
                  <a:pt x="944" y="944"/>
                </a:cubicBezTo>
                <a:cubicBezTo>
                  <a:pt x="1252" y="637"/>
                  <a:pt x="1627" y="395"/>
                  <a:pt x="2046" y="243"/>
                </a:cubicBezTo>
                <a:cubicBezTo>
                  <a:pt x="2429" y="121"/>
                  <a:pt x="2801" y="61"/>
                  <a:pt x="3257" y="30"/>
                </a:cubicBezTo>
                <a:cubicBezTo>
                  <a:pt x="3713" y="0"/>
                  <a:pt x="4254" y="0"/>
                  <a:pt x="4975" y="0"/>
                </a:cubicBezTo>
                <a:lnTo>
                  <a:pt x="4953" y="0"/>
                </a:lnTo>
                <a:close/>
              </a:path>
            </a:pathLst>
          </a:custGeom>
          <a:solidFill>
            <a:srgbClr val="FFFFFF"/>
          </a:solidFill>
          <a:ln w="12700">
            <a:miter lim="400000"/>
          </a:ln>
        </p:spPr>
        <p:txBody>
          <a:bodyPr lIns="71437" tIns="71437" rIns="71437" bIns="71437" anchor="ctr"/>
          <a:lstStyle/>
          <a:p>
            <a:pPr defTabSz="821531">
              <a:defRPr b="0" sz="3200">
                <a:solidFill>
                  <a:srgbClr val="FFFFFF"/>
                </a:solidFill>
                <a:latin typeface="Helvetica Light"/>
                <a:ea typeface="Helvetica Light"/>
                <a:cs typeface="Helvetica Light"/>
                <a:sym typeface="Helvetica Light"/>
              </a:defRPr>
            </a:pPr>
          </a:p>
        </p:txBody>
      </p:sp>
      <p:sp>
        <p:nvSpPr>
          <p:cNvPr id="445" name="89%"/>
          <p:cNvSpPr txBox="1"/>
          <p:nvPr/>
        </p:nvSpPr>
        <p:spPr>
          <a:xfrm>
            <a:off x="3418366" y="3352172"/>
            <a:ext cx="2623237" cy="154408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0" sz="9200">
                <a:solidFill>
                  <a:srgbClr val="848484"/>
                </a:solidFill>
                <a:latin typeface="+mn-lt"/>
                <a:ea typeface="+mn-ea"/>
                <a:cs typeface="+mn-cs"/>
                <a:sym typeface="Helvetica Neue Medium"/>
              </a:defRPr>
            </a:lvl1pPr>
          </a:lstStyle>
          <a:p>
            <a:pPr/>
            <a:r>
              <a:t>89%</a:t>
            </a:r>
          </a:p>
        </p:txBody>
      </p:sp>
      <p:sp>
        <p:nvSpPr>
          <p:cNvPr id="446" name="11%"/>
          <p:cNvSpPr txBox="1"/>
          <p:nvPr>
            <p:ph type="body" idx="22"/>
          </p:nvPr>
        </p:nvSpPr>
        <p:spPr>
          <a:xfrm>
            <a:off x="10685919" y="3352172"/>
            <a:ext cx="2623237" cy="1544084"/>
          </a:xfrm>
          <a:prstGeom prst="rect">
            <a:avLst/>
          </a:prstGeom>
        </p:spPr>
        <p:txBody>
          <a:bodyPr/>
          <a:lstStyle>
            <a:lvl1pPr>
              <a:defRPr sz="9200">
                <a:latin typeface="+mn-lt"/>
                <a:ea typeface="+mn-ea"/>
                <a:cs typeface="+mn-cs"/>
                <a:sym typeface="Helvetica Neue Medium"/>
              </a:defRPr>
            </a:lvl1pPr>
          </a:lstStyle>
          <a:p>
            <a:pPr/>
            <a:r>
              <a:t>11%</a:t>
            </a:r>
          </a:p>
        </p:txBody>
      </p:sp>
      <p:sp>
        <p:nvSpPr>
          <p:cNvPr id="447" name="53%"/>
          <p:cNvSpPr txBox="1"/>
          <p:nvPr/>
        </p:nvSpPr>
        <p:spPr>
          <a:xfrm>
            <a:off x="18519801" y="3352172"/>
            <a:ext cx="2623236" cy="1544084"/>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0" sz="9200">
                <a:solidFill>
                  <a:srgbClr val="848484"/>
                </a:solidFill>
                <a:latin typeface="+mn-lt"/>
                <a:ea typeface="+mn-ea"/>
                <a:cs typeface="+mn-cs"/>
                <a:sym typeface="Helvetica Neue Medium"/>
              </a:defRPr>
            </a:lvl1pPr>
          </a:lstStyle>
          <a:p>
            <a:pPr/>
            <a:r>
              <a:t>53%</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5" name="Lorem ipsum dolor sit amet, consectetuer adipiscing elit…"/>
          <p:cNvSpPr txBox="1"/>
          <p:nvPr>
            <p:ph type="body" idx="15"/>
          </p:nvPr>
        </p:nvSpPr>
        <p:spPr>
          <a:prstGeom prst="rect">
            <a:avLst/>
          </a:prstGeom>
        </p:spPr>
        <p:txBody>
          <a:bodyPr/>
          <a:lstStyle/>
          <a:p>
            <a:pPr marL="0" indent="0" algn="ctr" defTabSz="821531">
              <a:spcBef>
                <a:spcPts val="0"/>
              </a:spcBef>
              <a:buSzTx/>
              <a:buNone/>
              <a:defRPr sz="3000">
                <a:solidFill>
                  <a:srgbClr val="5E5E5E"/>
                </a:solidFill>
                <a:latin typeface="Helvetica Light"/>
                <a:ea typeface="Helvetica Light"/>
                <a:cs typeface="Helvetica Light"/>
                <a:sym typeface="Helvetica Light"/>
              </a:defRPr>
            </a:pPr>
            <a:r>
              <a:t> </a:t>
            </a:r>
          </a:p>
          <a:p>
            <a:pPr marL="0" indent="0" algn="ctr" defTabSz="821531">
              <a:spcBef>
                <a:spcPts val="0"/>
              </a:spcBef>
              <a:buSzTx/>
              <a:buNone/>
              <a:defRPr sz="3000">
                <a:solidFill>
                  <a:srgbClr val="5E5E5E"/>
                </a:solidFill>
                <a:latin typeface="Helvetica Light"/>
                <a:ea typeface="Helvetica Light"/>
                <a:cs typeface="Helvetica Light"/>
                <a:sym typeface="Helvetica Light"/>
              </a:defRPr>
            </a:pPr>
            <a:r>
              <a:rPr b="1">
                <a:solidFill>
                  <a:srgbClr val="3A3A3A"/>
                </a:solidFill>
                <a:latin typeface="Helvetica"/>
                <a:ea typeface="Helvetica"/>
                <a:cs typeface="Helvetica"/>
                <a:sym typeface="Helvetica"/>
              </a:rPr>
              <a:t>Lorem ipsum dolor sit amet, consectetuer adipiscing elit</a:t>
            </a:r>
            <a:r>
              <a:rPr b="1">
                <a:latin typeface="Helvetica"/>
                <a:ea typeface="Helvetica"/>
                <a:cs typeface="Helvetica"/>
                <a:sym typeface="Helvetica"/>
              </a:rPr>
              <a:t> </a:t>
            </a:r>
            <a:endParaRPr b="1">
              <a:latin typeface="Helvetica"/>
              <a:ea typeface="Helvetica"/>
              <a:cs typeface="Helvetica"/>
              <a:sym typeface="Helvetica"/>
            </a:endParaRPr>
          </a:p>
          <a:p>
            <a:pPr marL="0" indent="0" algn="ctr" defTabSz="821531">
              <a:spcBef>
                <a:spcPts val="0"/>
              </a:spcBef>
              <a:buSzTx/>
              <a:buNone/>
              <a:defRPr sz="3000">
                <a:solidFill>
                  <a:srgbClr val="5E5E5E"/>
                </a:solidFill>
                <a:latin typeface="Helvetica Light"/>
                <a:ea typeface="Helvetica Light"/>
                <a:cs typeface="Helvetica Light"/>
                <a:sym typeface="Helvetica Light"/>
              </a:defRPr>
            </a:pPr>
            <a:endParaRPr b="1">
              <a:latin typeface="Helvetica"/>
              <a:ea typeface="Helvetica"/>
              <a:cs typeface="Helvetica"/>
              <a:sym typeface="Helvetica"/>
            </a:endParaRPr>
          </a:p>
          <a:p>
            <a:pPr marL="0" indent="0" algn="ctr" defTabSz="821531">
              <a:spcBef>
                <a:spcPts val="0"/>
              </a:spcBef>
              <a:buSzTx/>
              <a:buNone/>
              <a:defRPr sz="3000">
                <a:solidFill>
                  <a:srgbClr val="5E5E5E"/>
                </a:solidFill>
                <a:latin typeface="Helvetica Light"/>
                <a:ea typeface="Helvetica Light"/>
                <a:cs typeface="Helvetica Light"/>
                <a:sym typeface="Helvetica Light"/>
              </a:defRPr>
            </a:pPr>
            <a:r>
              <a:t>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a:t>
            </a:r>
          </a:p>
        </p:txBody>
      </p:sp>
      <p:sp>
        <p:nvSpPr>
          <p:cNvPr id="296" name="laoreet dolore magna"/>
          <p:cNvSpPr txBox="1"/>
          <p:nvPr>
            <p:ph type="body" idx="16"/>
          </p:nvPr>
        </p:nvSpPr>
        <p:spPr>
          <a:prstGeom prst="rect">
            <a:avLst/>
          </a:prstGeom>
        </p:spPr>
        <p:txBody>
          <a:bodyPr/>
          <a:lstStyle/>
          <a:p>
            <a:pPr/>
            <a:r>
              <a:t>laoreet dolore magna</a:t>
            </a:r>
          </a:p>
        </p:txBody>
      </p:sp>
      <p:pic>
        <p:nvPicPr>
          <p:cNvPr id="297" name="Screen Shot 2018-03-13 at 12.42.10 PM.png" descr="Screen Shot 2018-03-13 at 12.42.10 PM.png"/>
          <p:cNvPicPr>
            <a:picLocks noChangeAspect="1"/>
          </p:cNvPicPr>
          <p:nvPr/>
        </p:nvPicPr>
        <p:blipFill>
          <a:blip r:embed="rId2">
            <a:extLst/>
          </a:blip>
          <a:stretch>
            <a:fillRect/>
          </a:stretch>
        </p:blipFill>
        <p:spPr>
          <a:xfrm>
            <a:off x="264304" y="-29619"/>
            <a:ext cx="23855392" cy="15168327"/>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9" name="Screen Shot 2018-03-13 at 5.15.24 PM.png" descr="Screen Shot 2018-03-13 at 5.15.24 PM.png"/>
          <p:cNvPicPr>
            <a:picLocks noChangeAspect="1"/>
          </p:cNvPicPr>
          <p:nvPr/>
        </p:nvPicPr>
        <p:blipFill>
          <a:blip r:embed="rId2">
            <a:extLst/>
          </a:blip>
          <a:stretch>
            <a:fillRect/>
          </a:stretch>
        </p:blipFill>
        <p:spPr>
          <a:xfrm>
            <a:off x="3778057" y="71342"/>
            <a:ext cx="17332605" cy="1421565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1" name="Screen Shot 2018-03-13 at 5.15.15 PM.png" descr="Screen Shot 2018-03-13 at 5.15.15 PM.png"/>
          <p:cNvPicPr>
            <a:picLocks noChangeAspect="1"/>
          </p:cNvPicPr>
          <p:nvPr/>
        </p:nvPicPr>
        <p:blipFill>
          <a:blip r:embed="rId2">
            <a:extLst/>
          </a:blip>
          <a:stretch>
            <a:fillRect/>
          </a:stretch>
        </p:blipFill>
        <p:spPr>
          <a:xfrm>
            <a:off x="2217549" y="958438"/>
            <a:ext cx="18285553" cy="11799124"/>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Content marketing is a way of creating and distributing valuable, relevant and consistent content to attract and acquire a clearly defined audience – with the objective of driving profitable customer action."/>
          <p:cNvSpPr txBox="1"/>
          <p:nvPr>
            <p:ph type="body" idx="21"/>
          </p:nvPr>
        </p:nvSpPr>
        <p:spPr>
          <a:xfrm>
            <a:off x="1011720" y="4745227"/>
            <a:ext cx="23000687" cy="3940176"/>
          </a:xfrm>
          <a:prstGeom prst="rect">
            <a:avLst/>
          </a:prstGeom>
          <a:blipFill>
            <a:blip r:embed="rId3"/>
          </a:blipFill>
          <a:effectLst>
            <a:outerShdw sx="100000" sy="100000" kx="0" ky="0" algn="b" rotWithShape="0" blurRad="50800" dist="25400" dir="5400000">
              <a:srgbClr val="000000">
                <a:alpha val="50000"/>
              </a:srgbClr>
            </a:outerShdw>
          </a:effectLst>
        </p:spPr>
        <p:txBody>
          <a:bodyPr/>
          <a:lstStyle/>
          <a:p>
            <a:pPr>
              <a:defRPr sz="5800">
                <a:solidFill>
                  <a:srgbClr val="FFFFFF"/>
                </a:solidFill>
              </a:defRPr>
            </a:pPr>
            <a:r>
              <a:t>Content marketing is a way of creating and distributing valuable, relevant and consistent content to </a:t>
            </a:r>
            <a:r>
              <a:rPr b="1" sz="6800">
                <a:latin typeface="Helvetica"/>
                <a:ea typeface="Helvetica"/>
                <a:cs typeface="Helvetica"/>
                <a:sym typeface="Helvetica"/>
              </a:rPr>
              <a:t>attract and acquire </a:t>
            </a:r>
            <a:r>
              <a:rPr b="1" sz="6400">
                <a:latin typeface="Helvetica"/>
                <a:ea typeface="Helvetica"/>
                <a:cs typeface="Helvetica"/>
                <a:sym typeface="Helvetica"/>
              </a:rPr>
              <a:t>a clearly defined audience –</a:t>
            </a:r>
            <a:r>
              <a:t> with the objective of driving profitable customer action.</a:t>
            </a:r>
          </a:p>
        </p:txBody>
      </p:sp>
      <p:sp>
        <p:nvSpPr>
          <p:cNvPr id="304" name="Video shows"/>
          <p:cNvSpPr txBox="1"/>
          <p:nvPr/>
        </p:nvSpPr>
        <p:spPr>
          <a:xfrm>
            <a:off x="2709760" y="11564501"/>
            <a:ext cx="3914141" cy="879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0" sz="5000">
                <a:latin typeface="American Typewriter"/>
                <a:ea typeface="American Typewriter"/>
                <a:cs typeface="American Typewriter"/>
                <a:sym typeface="American Typewriter"/>
              </a:defRPr>
            </a:lvl1pPr>
          </a:lstStyle>
          <a:p>
            <a:pPr/>
            <a:r>
              <a:t>Video shows</a:t>
            </a:r>
          </a:p>
        </p:txBody>
      </p:sp>
      <p:sp>
        <p:nvSpPr>
          <p:cNvPr id="305" name="News"/>
          <p:cNvSpPr txBox="1"/>
          <p:nvPr/>
        </p:nvSpPr>
        <p:spPr>
          <a:xfrm>
            <a:off x="6960276" y="10374364"/>
            <a:ext cx="1776731" cy="879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0" sz="5000">
                <a:solidFill>
                  <a:srgbClr val="164F86"/>
                </a:solidFill>
                <a:latin typeface="American Typewriter"/>
                <a:ea typeface="American Typewriter"/>
                <a:cs typeface="American Typewriter"/>
                <a:sym typeface="American Typewriter"/>
              </a:defRPr>
            </a:lvl1pPr>
          </a:lstStyle>
          <a:p>
            <a:pPr/>
            <a:r>
              <a:t>News</a:t>
            </a:r>
          </a:p>
        </p:txBody>
      </p:sp>
      <p:sp>
        <p:nvSpPr>
          <p:cNvPr id="306" name="Infographics"/>
          <p:cNvSpPr txBox="1"/>
          <p:nvPr/>
        </p:nvSpPr>
        <p:spPr>
          <a:xfrm>
            <a:off x="6138904" y="2521479"/>
            <a:ext cx="3419476" cy="765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a:solidFill>
                  <a:srgbClr val="70BF41"/>
                </a:solidFill>
                <a:latin typeface="American Typewriter"/>
                <a:ea typeface="American Typewriter"/>
                <a:cs typeface="American Typewriter"/>
                <a:sym typeface="American Typewriter"/>
              </a:defRPr>
            </a:lvl1pPr>
          </a:lstStyle>
          <a:p>
            <a:pPr/>
            <a:r>
              <a:t>Infographics</a:t>
            </a:r>
          </a:p>
        </p:txBody>
      </p:sp>
      <p:sp>
        <p:nvSpPr>
          <p:cNvPr id="307" name="Reviews"/>
          <p:cNvSpPr txBox="1"/>
          <p:nvPr/>
        </p:nvSpPr>
        <p:spPr>
          <a:xfrm>
            <a:off x="15707842" y="2023710"/>
            <a:ext cx="1700862" cy="7143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800">
                <a:solidFill>
                  <a:srgbClr val="773F9B"/>
                </a:solidFill>
                <a:latin typeface="American Typewriter Condensed B"/>
                <a:ea typeface="American Typewriter Condensed B"/>
                <a:cs typeface="American Typewriter Condensed B"/>
                <a:sym typeface="American Typewriter Condensed B"/>
              </a:defRPr>
            </a:lvl1pPr>
          </a:lstStyle>
          <a:p>
            <a:pPr/>
            <a:r>
              <a:t>Reviews</a:t>
            </a:r>
          </a:p>
        </p:txBody>
      </p:sp>
      <p:sp>
        <p:nvSpPr>
          <p:cNvPr id="308" name="How To Galleries"/>
          <p:cNvSpPr txBox="1"/>
          <p:nvPr/>
        </p:nvSpPr>
        <p:spPr>
          <a:xfrm>
            <a:off x="17156154" y="9696898"/>
            <a:ext cx="4498976" cy="765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a:solidFill>
                  <a:srgbClr val="BD5B0C"/>
                </a:solidFill>
                <a:latin typeface="American Typewriter"/>
                <a:ea typeface="American Typewriter"/>
                <a:cs typeface="American Typewriter"/>
                <a:sym typeface="American Typewriter"/>
              </a:defRPr>
            </a:lvl1pPr>
          </a:lstStyle>
          <a:p>
            <a:pPr/>
            <a:r>
              <a:t>How To Galleries</a:t>
            </a:r>
          </a:p>
        </p:txBody>
      </p:sp>
      <p:sp>
        <p:nvSpPr>
          <p:cNvPr id="309" name="Animated explainers"/>
          <p:cNvSpPr txBox="1"/>
          <p:nvPr/>
        </p:nvSpPr>
        <p:spPr>
          <a:xfrm>
            <a:off x="10955335" y="12200892"/>
            <a:ext cx="5010049" cy="701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0" sz="3800">
                <a:solidFill>
                  <a:srgbClr val="5F327C"/>
                </a:solidFill>
                <a:latin typeface="American Typewriter"/>
                <a:ea typeface="American Typewriter"/>
                <a:cs typeface="American Typewriter"/>
                <a:sym typeface="American Typewriter"/>
              </a:defRPr>
            </a:lvl1pPr>
          </a:lstStyle>
          <a:p>
            <a:pPr/>
            <a:r>
              <a:t>Animated explainers</a:t>
            </a:r>
          </a:p>
        </p:txBody>
      </p:sp>
      <p:sp>
        <p:nvSpPr>
          <p:cNvPr id="310" name="Toons"/>
          <p:cNvSpPr txBox="1"/>
          <p:nvPr/>
        </p:nvSpPr>
        <p:spPr>
          <a:xfrm>
            <a:off x="10205309" y="1864939"/>
            <a:ext cx="1673988" cy="765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000">
                <a:solidFill>
                  <a:srgbClr val="861001"/>
                </a:solidFill>
                <a:latin typeface="American Typewriter"/>
                <a:ea typeface="American Typewriter"/>
                <a:cs typeface="American Typewriter"/>
                <a:sym typeface="American Typewriter"/>
              </a:defRPr>
            </a:lvl1pPr>
          </a:lstStyle>
          <a:p>
            <a:pPr/>
            <a:r>
              <a:t>Toons</a:t>
            </a:r>
          </a:p>
        </p:txBody>
      </p:sp>
      <p:sp>
        <p:nvSpPr>
          <p:cNvPr id="311" name="Contests"/>
          <p:cNvSpPr txBox="1"/>
          <p:nvPr/>
        </p:nvSpPr>
        <p:spPr>
          <a:xfrm>
            <a:off x="12727120" y="2943157"/>
            <a:ext cx="2017777" cy="7905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4300">
                <a:solidFill>
                  <a:srgbClr val="A37512"/>
                </a:solidFill>
                <a:latin typeface="American Typewriter Condensed B"/>
                <a:ea typeface="American Typewriter Condensed B"/>
                <a:cs typeface="American Typewriter Condensed B"/>
                <a:sym typeface="American Typewriter Condensed B"/>
              </a:defRPr>
            </a:lvl1pPr>
          </a:lstStyle>
          <a:p>
            <a:pPr/>
            <a:r>
              <a:t>Contests</a:t>
            </a:r>
          </a:p>
        </p:txBody>
      </p:sp>
      <p:sp>
        <p:nvSpPr>
          <p:cNvPr id="312" name="Op-Eds"/>
          <p:cNvSpPr txBox="1"/>
          <p:nvPr/>
        </p:nvSpPr>
        <p:spPr>
          <a:xfrm>
            <a:off x="3371578" y="1531608"/>
            <a:ext cx="3005186" cy="7651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4000">
                <a:solidFill>
                  <a:srgbClr val="B36AE2"/>
                </a:solidFill>
                <a:latin typeface="American Typewriter"/>
                <a:ea typeface="American Typewriter"/>
                <a:cs typeface="American Typewriter"/>
                <a:sym typeface="American Typewriter"/>
              </a:defRPr>
            </a:lvl1pPr>
          </a:lstStyle>
          <a:p>
            <a:pPr/>
            <a:r>
              <a:t>Op-Eds</a:t>
            </a:r>
          </a:p>
        </p:txBody>
      </p:sp>
      <p:sp>
        <p:nvSpPr>
          <p:cNvPr id="313" name="Commentary"/>
          <p:cNvSpPr txBox="1"/>
          <p:nvPr/>
        </p:nvSpPr>
        <p:spPr>
          <a:xfrm>
            <a:off x="6769886" y="1215254"/>
            <a:ext cx="2717448" cy="6508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sz="3300">
                <a:solidFill>
                  <a:srgbClr val="C82506"/>
                </a:solidFill>
                <a:latin typeface="Helvetica"/>
                <a:ea typeface="Helvetica"/>
                <a:cs typeface="Helvetica"/>
                <a:sym typeface="Helvetica"/>
              </a:defRPr>
            </a:lvl1pPr>
          </a:lstStyle>
          <a:p>
            <a:pPr/>
            <a:r>
              <a:t>Commentary</a:t>
            </a:r>
          </a:p>
        </p:txBody>
      </p:sp>
      <p:sp>
        <p:nvSpPr>
          <p:cNvPr id="314" name="Podcasts"/>
          <p:cNvSpPr txBox="1"/>
          <p:nvPr/>
        </p:nvSpPr>
        <p:spPr>
          <a:xfrm>
            <a:off x="10360223" y="10243079"/>
            <a:ext cx="3005185" cy="7651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4000">
                <a:solidFill>
                  <a:srgbClr val="B36AE2"/>
                </a:solidFill>
                <a:latin typeface="American Typewriter"/>
                <a:ea typeface="American Typewriter"/>
                <a:cs typeface="American Typewriter"/>
                <a:sym typeface="American Typewriter"/>
              </a:defRPr>
            </a:lvl1pPr>
          </a:lstStyle>
          <a:p>
            <a:pPr/>
            <a:r>
              <a:t>Podcasts</a:t>
            </a:r>
          </a:p>
        </p:txBody>
      </p:sp>
      <p:sp>
        <p:nvSpPr>
          <p:cNvPr id="315" name="Photo Galleries"/>
          <p:cNvSpPr txBox="1"/>
          <p:nvPr/>
        </p:nvSpPr>
        <p:spPr>
          <a:xfrm>
            <a:off x="2709760" y="3416116"/>
            <a:ext cx="3914141" cy="651485"/>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b="0" i="1" sz="3400">
                <a:solidFill>
                  <a:srgbClr val="B36AE2"/>
                </a:solidFill>
              </a:defRPr>
            </a:lvl1pPr>
          </a:lstStyle>
          <a:p>
            <a:pPr/>
            <a:r>
              <a:t>Photo Galleries</a:t>
            </a:r>
          </a:p>
        </p:txBody>
      </p:sp>
      <p:sp>
        <p:nvSpPr>
          <p:cNvPr id="316" name="ADVICE"/>
          <p:cNvSpPr txBox="1"/>
          <p:nvPr/>
        </p:nvSpPr>
        <p:spPr>
          <a:xfrm>
            <a:off x="1582774" y="9682039"/>
            <a:ext cx="3005185" cy="765176"/>
          </a:xfrm>
          <a:prstGeom prst="rect">
            <a:avLst/>
          </a:prstGeom>
          <a:ln w="12700">
            <a:miter lim="400000"/>
          </a:ln>
          <a:extLst>
            <a:ext uri="{C572A759-6A51-4108-AA02-DFA0A04FC94B}">
              <ma14:wrappingTextBoxFlag xmlns:ma14="http://schemas.microsoft.com/office/mac/drawingml/2011/main" val="1"/>
            </a:ext>
          </a:extLst>
        </p:spPr>
        <p:txBody>
          <a:bodyPr lIns="71437" tIns="71437" rIns="71437" bIns="71437" anchor="ctr">
            <a:spAutoFit/>
          </a:bodyPr>
          <a:lstStyle>
            <a:lvl1pPr defTabSz="821531">
              <a:defRPr sz="4000">
                <a:solidFill>
                  <a:srgbClr val="B36AE2"/>
                </a:solidFill>
                <a:latin typeface="American Typewriter"/>
                <a:ea typeface="American Typewriter"/>
                <a:cs typeface="American Typewriter"/>
                <a:sym typeface="American Typewriter"/>
              </a:defRPr>
            </a:lvl1pPr>
          </a:lstStyle>
          <a:p>
            <a:pPr/>
            <a:r>
              <a:t>ADVICE</a:t>
            </a:r>
          </a:p>
        </p:txBody>
      </p:sp>
      <p:sp>
        <p:nvSpPr>
          <p:cNvPr id="317" name="Newsmaker…"/>
          <p:cNvSpPr txBox="1"/>
          <p:nvPr/>
        </p:nvSpPr>
        <p:spPr>
          <a:xfrm>
            <a:off x="16555161" y="3264020"/>
            <a:ext cx="2259661" cy="9556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p>
            <a:pPr defTabSz="821531">
              <a:defRPr b="0" sz="2800">
                <a:solidFill>
                  <a:srgbClr val="164F86"/>
                </a:solidFill>
                <a:latin typeface="American Typewriter"/>
                <a:ea typeface="American Typewriter"/>
                <a:cs typeface="American Typewriter"/>
                <a:sym typeface="American Typewriter"/>
              </a:defRPr>
            </a:pPr>
            <a:r>
              <a:t>Newsmaker</a:t>
            </a:r>
          </a:p>
          <a:p>
            <a:pPr defTabSz="821531">
              <a:defRPr b="0" sz="2800">
                <a:solidFill>
                  <a:srgbClr val="164F86"/>
                </a:solidFill>
                <a:latin typeface="American Typewriter"/>
                <a:ea typeface="American Typewriter"/>
                <a:cs typeface="American Typewriter"/>
                <a:sym typeface="American Typewriter"/>
              </a:defRPr>
            </a:pPr>
            <a:r>
              <a:t>profiles</a:t>
            </a:r>
          </a:p>
        </p:txBody>
      </p:sp>
      <p:sp>
        <p:nvSpPr>
          <p:cNvPr id="318" name="Events"/>
          <p:cNvSpPr txBox="1"/>
          <p:nvPr/>
        </p:nvSpPr>
        <p:spPr>
          <a:xfrm>
            <a:off x="12825169" y="1204992"/>
            <a:ext cx="1270382" cy="6381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0" sz="3300">
                <a:solidFill>
                  <a:srgbClr val="DE6A10"/>
                </a:solidFill>
                <a:latin typeface="Bodoni SvtyTwo OS ITC TT-Bold"/>
                <a:ea typeface="Bodoni SvtyTwo OS ITC TT-Bold"/>
                <a:cs typeface="Bodoni SvtyTwo OS ITC TT-Bold"/>
                <a:sym typeface="Bodoni SvtyTwo OS ITC TT-Bold"/>
              </a:defRPr>
            </a:lvl1pPr>
          </a:lstStyle>
          <a:p>
            <a:pPr/>
            <a:r>
              <a:t>Events</a:t>
            </a:r>
          </a:p>
        </p:txBody>
      </p:sp>
      <p:sp>
        <p:nvSpPr>
          <p:cNvPr id="319" name="Deep dives"/>
          <p:cNvSpPr txBox="1"/>
          <p:nvPr/>
        </p:nvSpPr>
        <p:spPr>
          <a:xfrm>
            <a:off x="15971761" y="11133847"/>
            <a:ext cx="3426461" cy="879476"/>
          </a:xfrm>
          <a:prstGeom prst="rect">
            <a:avLst/>
          </a:prstGeom>
          <a:ln w="12700">
            <a:miter lim="400000"/>
          </a:ln>
          <a:extLst>
            <a:ext uri="{C572A759-6A51-4108-AA02-DFA0A04FC94B}">
              <ma14:wrappingTextBoxFlag xmlns:ma14="http://schemas.microsoft.com/office/mac/drawingml/2011/main" val="1"/>
            </a:ext>
          </a:extLst>
        </p:spPr>
        <p:txBody>
          <a:bodyPr wrap="none" lIns="71437" tIns="71437" rIns="71437" bIns="71437" anchor="ctr">
            <a:spAutoFit/>
          </a:bodyPr>
          <a:lstStyle>
            <a:lvl1pPr defTabSz="821531">
              <a:defRPr b="0" sz="5000">
                <a:solidFill>
                  <a:srgbClr val="164F86"/>
                </a:solidFill>
                <a:latin typeface="American Typewriter"/>
                <a:ea typeface="American Typewriter"/>
                <a:cs typeface="American Typewriter"/>
                <a:sym typeface="American Typewriter"/>
              </a:defRPr>
            </a:lvl1pPr>
          </a:lstStyle>
          <a:p>
            <a:pPr/>
            <a:r>
              <a:t>Deep dives</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3" name="Image" descr="Image"/>
          <p:cNvPicPr>
            <a:picLocks noChangeAspect="1"/>
          </p:cNvPicPr>
          <p:nvPr>
            <p:ph type="pic" idx="13"/>
          </p:nvPr>
        </p:nvPicPr>
        <p:blipFill>
          <a:blip r:embed="rId3">
            <a:alphaModFix amt="91188"/>
            <a:extLst/>
          </a:blip>
          <a:srcRect l="19002" t="0" r="13610" b="0"/>
          <a:stretch>
            <a:fillRect/>
          </a:stretch>
        </p:blipFill>
        <p:spPr>
          <a:xfrm flipH="1">
            <a:off x="-62407" y="-79267"/>
            <a:ext cx="10712888" cy="8942417"/>
          </a:xfrm>
          <a:custGeom>
            <a:avLst/>
            <a:gdLst/>
            <a:ahLst/>
            <a:cxnLst>
              <a:cxn ang="0">
                <a:pos x="wd2" y="hd2"/>
              </a:cxn>
              <a:cxn ang="5400000">
                <a:pos x="wd2" y="hd2"/>
              </a:cxn>
              <a:cxn ang="10800000">
                <a:pos x="wd2" y="hd2"/>
              </a:cxn>
              <a:cxn ang="16200000">
                <a:pos x="wd2" y="hd2"/>
              </a:cxn>
            </a:cxnLst>
            <a:rect l="0" t="0" r="r" b="b"/>
            <a:pathLst>
              <a:path w="19863" h="20835" fill="norm" stroke="1" extrusionOk="0">
                <a:moveTo>
                  <a:pt x="16897" y="0"/>
                </a:moveTo>
                <a:lnTo>
                  <a:pt x="14442" y="109"/>
                </a:lnTo>
                <a:lnTo>
                  <a:pt x="5898" y="78"/>
                </a:lnTo>
                <a:lnTo>
                  <a:pt x="3478" y="68"/>
                </a:lnTo>
                <a:lnTo>
                  <a:pt x="2287" y="72"/>
                </a:lnTo>
                <a:lnTo>
                  <a:pt x="1741" y="45"/>
                </a:lnTo>
                <a:cubicBezTo>
                  <a:pt x="1577" y="135"/>
                  <a:pt x="1393" y="143"/>
                  <a:pt x="1225" y="68"/>
                </a:cubicBezTo>
                <a:cubicBezTo>
                  <a:pt x="1211" y="61"/>
                  <a:pt x="1196" y="53"/>
                  <a:pt x="1181" y="58"/>
                </a:cubicBezTo>
                <a:cubicBezTo>
                  <a:pt x="1163" y="64"/>
                  <a:pt x="1152" y="84"/>
                  <a:pt x="1143" y="104"/>
                </a:cubicBezTo>
                <a:cubicBezTo>
                  <a:pt x="-1737" y="5794"/>
                  <a:pt x="1166" y="13149"/>
                  <a:pt x="6051" y="17143"/>
                </a:cubicBezTo>
                <a:cubicBezTo>
                  <a:pt x="10131" y="20480"/>
                  <a:pt x="15105" y="21600"/>
                  <a:pt x="19858" y="20318"/>
                </a:cubicBezTo>
                <a:lnTo>
                  <a:pt x="19810" y="14591"/>
                </a:lnTo>
                <a:lnTo>
                  <a:pt x="19759" y="7962"/>
                </a:lnTo>
                <a:lnTo>
                  <a:pt x="19863" y="5353"/>
                </a:lnTo>
                <a:lnTo>
                  <a:pt x="19828" y="2709"/>
                </a:lnTo>
                <a:lnTo>
                  <a:pt x="19811" y="164"/>
                </a:lnTo>
                <a:lnTo>
                  <a:pt x="17868" y="12"/>
                </a:lnTo>
                <a:lnTo>
                  <a:pt x="16897" y="0"/>
                </a:lnTo>
                <a:close/>
              </a:path>
            </a:pathLst>
          </a:custGeom>
        </p:spPr>
      </p:pic>
      <p:pic>
        <p:nvPicPr>
          <p:cNvPr id="324" name="Screen Shot 2018-03-12 at 1.10.48 AM.png" descr="Screen Shot 2018-03-12 at 1.10.48 AM.png"/>
          <p:cNvPicPr>
            <a:picLocks noChangeAspect="1"/>
          </p:cNvPicPr>
          <p:nvPr/>
        </p:nvPicPr>
        <p:blipFill>
          <a:blip r:embed="rId4">
            <a:extLst/>
          </a:blip>
          <a:stretch>
            <a:fillRect/>
          </a:stretch>
        </p:blipFill>
        <p:spPr>
          <a:xfrm>
            <a:off x="-47358" y="80481"/>
            <a:ext cx="17702013" cy="13555038"/>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Aliquip ex ea commodo consequat. Duis autem vel eum iriure dolor in hendrerit in vulputate"/>
          <p:cNvSpPr txBox="1"/>
          <p:nvPr>
            <p:ph type="body" idx="16"/>
          </p:nvPr>
        </p:nvSpPr>
        <p:spPr>
          <a:prstGeom prst="rect">
            <a:avLst/>
          </a:prstGeom>
        </p:spPr>
        <p:txBody>
          <a:bodyPr/>
          <a:lstStyle/>
          <a:p>
            <a:pPr/>
            <a:r>
              <a:t>Aliquip ex ea commodo consequat. Duis autem vel eum iriure dolor in hendrerit in vulputate </a:t>
            </a:r>
          </a:p>
        </p:txBody>
      </p:sp>
      <p:sp>
        <p:nvSpPr>
          <p:cNvPr id="329" name="2028"/>
          <p:cNvSpPr txBox="1"/>
          <p:nvPr>
            <p:ph type="body" idx="19"/>
          </p:nvPr>
        </p:nvSpPr>
        <p:spPr>
          <a:prstGeom prst="rect">
            <a:avLst/>
          </a:prstGeom>
        </p:spPr>
        <p:txBody>
          <a:bodyPr/>
          <a:lstStyle/>
          <a:p>
            <a:pPr/>
            <a:r>
              <a:t>2028</a:t>
            </a:r>
          </a:p>
        </p:txBody>
      </p:sp>
      <p:pic>
        <p:nvPicPr>
          <p:cNvPr id="330" name="Screen Shot 2018-03-13 at 2.13.34 PM.png" descr="Screen Shot 2018-03-13 at 2.13.34 PM.png"/>
          <p:cNvPicPr>
            <a:picLocks noChangeAspect="0"/>
          </p:cNvPicPr>
          <p:nvPr/>
        </p:nvPicPr>
        <p:blipFill>
          <a:blip r:embed="rId3">
            <a:extLst/>
          </a:blip>
          <a:stretch>
            <a:fillRect/>
          </a:stretch>
        </p:blipFill>
        <p:spPr>
          <a:xfrm>
            <a:off x="-1126729" y="-18916"/>
            <a:ext cx="26046808" cy="15061903"/>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Microsoft: StoryLabs"/>
          <p:cNvSpPr txBox="1"/>
          <p:nvPr>
            <p:ph type="title"/>
          </p:nvPr>
        </p:nvSpPr>
        <p:spPr>
          <a:xfrm>
            <a:off x="9496051" y="463550"/>
            <a:ext cx="13908122" cy="1968500"/>
          </a:xfrm>
          <a:prstGeom prst="rect">
            <a:avLst/>
          </a:prstGeom>
        </p:spPr>
        <p:txBody>
          <a:bodyPr/>
          <a:lstStyle/>
          <a:p>
            <a:pPr>
              <a:defRPr b="1">
                <a:solidFill>
                  <a:srgbClr val="FF2600"/>
                </a:solidFill>
                <a:latin typeface="Helvetica Neue"/>
                <a:ea typeface="Helvetica Neue"/>
                <a:cs typeface="Helvetica Neue"/>
                <a:sym typeface="Helvetica Neue"/>
              </a:defRPr>
            </a:pPr>
            <a:r>
              <a:rPr>
                <a:solidFill>
                  <a:srgbClr val="ED383A"/>
                </a:solidFill>
              </a:rPr>
              <a:t>Microsoft</a:t>
            </a:r>
            <a:r>
              <a:rPr>
                <a:solidFill>
                  <a:srgbClr val="000000"/>
                </a:solidFill>
              </a:rPr>
              <a:t>: StoryLabs</a:t>
            </a:r>
            <a:endParaRPr>
              <a:solidFill>
                <a:srgbClr val="000000"/>
              </a:solidFill>
            </a:endParaRPr>
          </a:p>
        </p:txBody>
      </p:sp>
      <p:sp>
        <p:nvSpPr>
          <p:cNvPr id="335" name="Microsoft’s StoryLabs is one of several content marketing plays from the tech giant. Check it out here.  Its big strength is the creation of content that explains difficult emerging technology to partners, customers, investors and journalists.…"/>
          <p:cNvSpPr txBox="1"/>
          <p:nvPr>
            <p:ph type="body" sz="half" idx="1"/>
          </p:nvPr>
        </p:nvSpPr>
        <p:spPr>
          <a:xfrm>
            <a:off x="11632108" y="3118035"/>
            <a:ext cx="10576422" cy="9372601"/>
          </a:xfrm>
          <a:prstGeom prst="rect">
            <a:avLst/>
          </a:prstGeom>
        </p:spPr>
        <p:txBody>
          <a:bodyPr/>
          <a:lstStyle/>
          <a:p>
            <a:pPr/>
            <a:r>
              <a:rPr b="1">
                <a:solidFill>
                  <a:srgbClr val="163D40"/>
                </a:solidFill>
              </a:rPr>
              <a:t>Microsoft’s StoryLabs</a:t>
            </a:r>
            <a:r>
              <a:rPr>
                <a:solidFill>
                  <a:srgbClr val="163D40"/>
                </a:solidFill>
              </a:rPr>
              <a:t> is one of several content marketing plays from the tech giant</a:t>
            </a:r>
            <a:r>
              <a:rPr b="1">
                <a:solidFill>
                  <a:srgbClr val="163D40"/>
                </a:solidFill>
              </a:rPr>
              <a:t>. </a:t>
            </a:r>
            <a:r>
              <a:rPr b="1" u="sng">
                <a:hlinkClick r:id="rId2" invalidUrl="" action="" tgtFrame="" tooltip="" history="1" highlightClick="0" endSnd="0"/>
              </a:rPr>
              <a:t>Check it out here</a:t>
            </a:r>
            <a:r>
              <a:rPr b="1">
                <a:solidFill>
                  <a:srgbClr val="163D40"/>
                </a:solidFill>
              </a:rPr>
              <a:t>.  </a:t>
            </a:r>
            <a:r>
              <a:rPr>
                <a:solidFill>
                  <a:srgbClr val="163D40"/>
                </a:solidFill>
              </a:rPr>
              <a:t>Its big strength is the creation of content that explains difficult emerging technology to partners, customers, investors and journalists.</a:t>
            </a:r>
            <a:endParaRPr>
              <a:solidFill>
                <a:srgbClr val="163D40"/>
              </a:solidFill>
            </a:endParaRPr>
          </a:p>
          <a:p>
            <a:pPr lvl="1"/>
            <a:r>
              <a:rPr b="1">
                <a:solidFill>
                  <a:srgbClr val="163D40"/>
                </a:solidFill>
              </a:rPr>
              <a:t>See: </a:t>
            </a:r>
            <a:r>
              <a:rPr b="1" u="sng">
                <a:hlinkClick r:id="rId3" invalidUrl="" action="" tgtFrame="" tooltip="" history="1" highlightClick="0" endSnd="0"/>
              </a:rPr>
              <a:t>The Animated Guide to the Internet of Things  </a:t>
            </a:r>
          </a:p>
          <a:p>
            <a:pPr lvl="1"/>
            <a:r>
              <a:rPr b="1">
                <a:solidFill>
                  <a:srgbClr val="3A3B4F"/>
                </a:solidFill>
              </a:rPr>
              <a:t>See:</a:t>
            </a:r>
            <a:r>
              <a:t> </a:t>
            </a:r>
            <a:r>
              <a:rPr b="1" u="sng">
                <a:solidFill>
                  <a:srgbClr val="62647B"/>
                </a:solidFill>
                <a:hlinkClick r:id="rId4" invalidUrl="" action="" tgtFrame="" tooltip="" history="1" highlightClick="0" endSnd="0"/>
              </a:rPr>
              <a:t>Sportscaster Daniel Jeremiah: A New Breed of  Data Pundit </a:t>
            </a:r>
          </a:p>
          <a:p>
            <a:pPr lvl="1">
              <a:defRPr b="1">
                <a:solidFill>
                  <a:srgbClr val="163D40"/>
                </a:solidFill>
              </a:defRPr>
            </a:pPr>
            <a:r>
              <a:t>See: </a:t>
            </a:r>
            <a:r>
              <a:rPr u="sng">
                <a:solidFill>
                  <a:srgbClr val="000000"/>
                </a:solidFill>
                <a:hlinkClick r:id="rId5" invalidUrl="" action="" tgtFrame="" tooltip="" history="1" highlightClick="0" endSnd="0"/>
              </a:rPr>
              <a:t>StationQ: The Quest for a Quantum (Computing) Future.</a:t>
            </a:r>
          </a:p>
        </p:txBody>
      </p:sp>
      <p:sp>
        <p:nvSpPr>
          <p:cNvPr id="336" name="Line"/>
          <p:cNvSpPr/>
          <p:nvPr/>
        </p:nvSpPr>
        <p:spPr>
          <a:xfrm>
            <a:off x="9271000" y="2768692"/>
            <a:ext cx="13055582" cy="1"/>
          </a:xfrm>
          <a:prstGeom prst="line">
            <a:avLst/>
          </a:prstGeom>
          <a:ln w="12700">
            <a:solidFill>
              <a:srgbClr val="ABABAB"/>
            </a:solidFill>
            <a:miter lim="400000"/>
          </a:ln>
        </p:spPr>
        <p:txBody>
          <a:bodyPr lIns="50800" tIns="50800" rIns="50800" bIns="50800" anchor="ctr"/>
          <a:lstStyle/>
          <a:p>
            <a:pPr>
              <a:defRPr b="0" sz="5000">
                <a:latin typeface="Helvetica Neue Light"/>
                <a:ea typeface="Helvetica Neue Light"/>
                <a:cs typeface="Helvetica Neue Light"/>
                <a:sym typeface="Helvetica Neue Light"/>
              </a:defRPr>
            </a:pPr>
          </a:p>
        </p:txBody>
      </p:sp>
      <p:sp>
        <p:nvSpPr>
          <p:cNvPr id="337" name="The Goal:  Explaining Emerging Technologies to B2B Customers, Partners, Media"/>
          <p:cNvSpPr txBox="1"/>
          <p:nvPr/>
        </p:nvSpPr>
        <p:spPr>
          <a:xfrm>
            <a:off x="141873" y="11689764"/>
            <a:ext cx="19691445" cy="196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lgn="l">
              <a:defRPr sz="4000"/>
            </a:pPr>
            <a:r>
              <a:t>The Goal:  </a:t>
            </a:r>
            <a:r>
              <a:rPr>
                <a:solidFill>
                  <a:srgbClr val="FF2600"/>
                </a:solidFill>
              </a:rPr>
              <a:t>Explaining Emerging Technologies to B2B Customers, Partners, Media </a:t>
            </a:r>
          </a:p>
        </p:txBody>
      </p:sp>
      <p:pic>
        <p:nvPicPr>
          <p:cNvPr id="338" name="Screen Shot 2017-10-10 at 11.37.55 PM.png" descr="Screen Shot 2017-10-10 at 11.37.55 PM.png"/>
          <p:cNvPicPr>
            <a:picLocks noChangeAspect="1"/>
          </p:cNvPicPr>
          <p:nvPr/>
        </p:nvPicPr>
        <p:blipFill>
          <a:blip r:embed="rId6">
            <a:extLst/>
          </a:blip>
          <a:stretch>
            <a:fillRect/>
          </a:stretch>
        </p:blipFill>
        <p:spPr>
          <a:xfrm>
            <a:off x="88863" y="2719165"/>
            <a:ext cx="10718801" cy="939800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1" baseline="0" cap="none" i="0" spc="0" strike="noStrike" sz="30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