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10" r:id="rId2"/>
    <p:sldId id="343" r:id="rId3"/>
    <p:sldId id="346" r:id="rId4"/>
    <p:sldId id="360" r:id="rId5"/>
    <p:sldId id="361" r:id="rId6"/>
    <p:sldId id="337" r:id="rId7"/>
    <p:sldId id="306" r:id="rId8"/>
    <p:sldId id="307" r:id="rId9"/>
    <p:sldId id="308" r:id="rId10"/>
    <p:sldId id="362" r:id="rId11"/>
    <p:sldId id="353" r:id="rId12"/>
    <p:sldId id="321" r:id="rId13"/>
    <p:sldId id="318" r:id="rId14"/>
    <p:sldId id="319" r:id="rId15"/>
    <p:sldId id="341" r:id="rId16"/>
    <p:sldId id="344" r:id="rId17"/>
    <p:sldId id="354" r:id="rId18"/>
    <p:sldId id="351" r:id="rId19"/>
    <p:sldId id="359" r:id="rId20"/>
    <p:sldId id="356" r:id="rId21"/>
    <p:sldId id="358" r:id="rId22"/>
    <p:sldId id="357" r:id="rId23"/>
    <p:sldId id="315" r:id="rId24"/>
    <p:sldId id="31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302" autoAdjust="0"/>
    <p:restoredTop sz="94271" autoAdjust="0"/>
  </p:normalViewPr>
  <p:slideViewPr>
    <p:cSldViewPr snapToGrid="0">
      <p:cViewPr varScale="1">
        <p:scale>
          <a:sx n="61" d="100"/>
          <a:sy n="61" d="100"/>
        </p:scale>
        <p:origin x="1076" y="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512"/>
    </p:cViewPr>
  </p:sorterViewPr>
  <p:notesViewPr>
    <p:cSldViewPr snapToGrid="0">
      <p:cViewPr varScale="1">
        <p:scale>
          <a:sx n="49" d="100"/>
          <a:sy n="49" d="100"/>
        </p:scale>
        <p:origin x="266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H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57C26D-29CB-4A78-9FFA-E5F058C6E7A7}" type="datetimeFigureOut">
              <a:rPr lang="en-HK" smtClean="0"/>
              <a:t>7/3/2019</a:t>
            </a:fld>
            <a:endParaRPr lang="en-HK"/>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H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H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AB2DE-4388-4917-B8C0-8EDC98C79B33}" type="slidenum">
              <a:rPr lang="en-HK" smtClean="0"/>
              <a:t>‹#›</a:t>
            </a:fld>
            <a:endParaRPr lang="en-HK"/>
          </a:p>
        </p:txBody>
      </p:sp>
    </p:spTree>
    <p:extLst>
      <p:ext uri="{BB962C8B-B14F-4D97-AF65-F5344CB8AC3E}">
        <p14:creationId xmlns:p14="http://schemas.microsoft.com/office/powerpoint/2010/main" val="650724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HK"/>
          </a:p>
        </p:txBody>
      </p:sp>
      <p:sp>
        <p:nvSpPr>
          <p:cNvPr id="4" name="Slide Number Placeholder 3"/>
          <p:cNvSpPr>
            <a:spLocks noGrp="1"/>
          </p:cNvSpPr>
          <p:nvPr>
            <p:ph type="sldNum" sz="quarter" idx="5"/>
          </p:nvPr>
        </p:nvSpPr>
        <p:spPr/>
        <p:txBody>
          <a:bodyPr/>
          <a:lstStyle/>
          <a:p>
            <a:fld id="{0A3AB2DE-4388-4917-B8C0-8EDC98C79B33}" type="slidenum">
              <a:rPr lang="en-HK" smtClean="0"/>
              <a:t>1</a:t>
            </a:fld>
            <a:endParaRPr lang="en-HK"/>
          </a:p>
        </p:txBody>
      </p:sp>
    </p:spTree>
    <p:extLst>
      <p:ext uri="{BB962C8B-B14F-4D97-AF65-F5344CB8AC3E}">
        <p14:creationId xmlns:p14="http://schemas.microsoft.com/office/powerpoint/2010/main" val="4106989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HK"/>
          </a:p>
        </p:txBody>
      </p:sp>
      <p:sp>
        <p:nvSpPr>
          <p:cNvPr id="4" name="Slide Number Placeholder 3"/>
          <p:cNvSpPr>
            <a:spLocks noGrp="1"/>
          </p:cNvSpPr>
          <p:nvPr>
            <p:ph type="sldNum" sz="quarter" idx="5"/>
          </p:nvPr>
        </p:nvSpPr>
        <p:spPr/>
        <p:txBody>
          <a:bodyPr/>
          <a:lstStyle/>
          <a:p>
            <a:fld id="{0A3AB2DE-4388-4917-B8C0-8EDC98C79B33}" type="slidenum">
              <a:rPr lang="en-HK" smtClean="0"/>
              <a:t>2</a:t>
            </a:fld>
            <a:endParaRPr lang="en-HK"/>
          </a:p>
        </p:txBody>
      </p:sp>
    </p:spTree>
    <p:extLst>
      <p:ext uri="{BB962C8B-B14F-4D97-AF65-F5344CB8AC3E}">
        <p14:creationId xmlns:p14="http://schemas.microsoft.com/office/powerpoint/2010/main" val="1120860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HK"/>
          </a:p>
        </p:txBody>
      </p:sp>
      <p:sp>
        <p:nvSpPr>
          <p:cNvPr id="4" name="Slide Number Placeholder 3"/>
          <p:cNvSpPr>
            <a:spLocks noGrp="1"/>
          </p:cNvSpPr>
          <p:nvPr>
            <p:ph type="sldNum" sz="quarter" idx="5"/>
          </p:nvPr>
        </p:nvSpPr>
        <p:spPr/>
        <p:txBody>
          <a:bodyPr/>
          <a:lstStyle/>
          <a:p>
            <a:fld id="{0A3AB2DE-4388-4917-B8C0-8EDC98C79B33}" type="slidenum">
              <a:rPr lang="en-HK" smtClean="0"/>
              <a:t>3</a:t>
            </a:fld>
            <a:endParaRPr lang="en-HK"/>
          </a:p>
        </p:txBody>
      </p:sp>
    </p:spTree>
    <p:extLst>
      <p:ext uri="{BB962C8B-B14F-4D97-AF65-F5344CB8AC3E}">
        <p14:creationId xmlns:p14="http://schemas.microsoft.com/office/powerpoint/2010/main" val="2814771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HK"/>
          </a:p>
        </p:txBody>
      </p:sp>
      <p:sp>
        <p:nvSpPr>
          <p:cNvPr id="4" name="Slide Number Placeholder 3"/>
          <p:cNvSpPr>
            <a:spLocks noGrp="1"/>
          </p:cNvSpPr>
          <p:nvPr>
            <p:ph type="sldNum" sz="quarter" idx="5"/>
          </p:nvPr>
        </p:nvSpPr>
        <p:spPr/>
        <p:txBody>
          <a:bodyPr/>
          <a:lstStyle/>
          <a:p>
            <a:fld id="{0A3AB2DE-4388-4917-B8C0-8EDC98C79B33}" type="slidenum">
              <a:rPr lang="en-HK" smtClean="0"/>
              <a:t>4</a:t>
            </a:fld>
            <a:endParaRPr lang="en-HK"/>
          </a:p>
        </p:txBody>
      </p:sp>
    </p:spTree>
    <p:extLst>
      <p:ext uri="{BB962C8B-B14F-4D97-AF65-F5344CB8AC3E}">
        <p14:creationId xmlns:p14="http://schemas.microsoft.com/office/powerpoint/2010/main" val="526619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b="1">
                <a:solidFill>
                  <a:srgbClr val="FF0000"/>
                </a:solidFill>
              </a:defRPr>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49BA0D34-6BBD-4304-A388-1E018CC68380}" type="datetimeFigureOut">
              <a:rPr lang="en-US" smtClean="0"/>
              <a:pPr/>
              <a:t>3/7/2019</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1565484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BA0D34-6BBD-4304-A388-1E018CC68380}" type="datetimeFigureOut">
              <a:rPr lang="en-US" smtClean="0"/>
              <a:pPr/>
              <a:t>3/7/2019</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1961080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365125"/>
            <a:ext cx="1478756"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365125"/>
            <a:ext cx="432196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BA0D34-6BBD-4304-A388-1E018CC68380}" type="datetimeFigureOut">
              <a:rPr lang="en-US" smtClean="0"/>
              <a:pPr/>
              <a:t>3/7/2019</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2031028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BA0D34-6BBD-4304-A388-1E018CC68380}" type="datetimeFigureOut">
              <a:rPr lang="en-US" smtClean="0"/>
              <a:pPr/>
              <a:t>3/7/2019</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3156509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BA0D34-6BBD-4304-A388-1E018CC68380}" type="datetimeFigureOut">
              <a:rPr lang="en-US" smtClean="0"/>
              <a:pPr/>
              <a:t>3/7/2019</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463493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7" y="1825625"/>
            <a:ext cx="290036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1825625"/>
            <a:ext cx="290036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9BA0D34-6BBD-4304-A388-1E018CC68380}" type="datetimeFigureOut">
              <a:rPr lang="en-US" smtClean="0"/>
              <a:pPr/>
              <a:t>3/7/2019</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106831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9BA0D34-6BBD-4304-A388-1E018CC68380}" type="datetimeFigureOut">
              <a:rPr lang="en-US" smtClean="0"/>
              <a:pPr/>
              <a:t>3/7/2019</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3000808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9BA0D34-6BBD-4304-A388-1E018CC68380}" type="datetimeFigureOut">
              <a:rPr lang="en-US" smtClean="0"/>
              <a:pPr/>
              <a:t>3/7/2019</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2830880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BA0D34-6BBD-4304-A388-1E018CC68380}" type="datetimeFigureOut">
              <a:rPr lang="en-US" smtClean="0"/>
              <a:pPr/>
              <a:t>3/7/2019</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3075260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9BA0D34-6BBD-4304-A388-1E018CC68380}" type="datetimeFigureOut">
              <a:rPr lang="en-US" smtClean="0"/>
              <a:pPr/>
              <a:t>3/7/2019</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3721417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9BA0D34-6BBD-4304-A388-1E018CC68380}" type="datetimeFigureOut">
              <a:rPr lang="en-US" smtClean="0"/>
              <a:pPr/>
              <a:t>3/7/2019</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7D6307BF-3008-4A9A-B7DF-63A1F652AA81}" type="slidenum">
              <a:rPr lang="en-US" smtClean="0"/>
              <a:pPr/>
              <a:t>‹#›</a:t>
            </a:fld>
            <a:endParaRPr lang="en-US"/>
          </a:p>
        </p:txBody>
      </p:sp>
    </p:spTree>
    <p:extLst>
      <p:ext uri="{BB962C8B-B14F-4D97-AF65-F5344CB8AC3E}">
        <p14:creationId xmlns:p14="http://schemas.microsoft.com/office/powerpoint/2010/main" val="2669953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9BA0D34-6BBD-4304-A388-1E018CC68380}" type="datetimeFigureOut">
              <a:rPr lang="en-US" smtClean="0"/>
              <a:pPr/>
              <a:t>3/7/2019</a:t>
            </a:fld>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D6307BF-3008-4A9A-B7DF-63A1F652AA81}" type="slidenum">
              <a:rPr lang="en-US" smtClean="0"/>
              <a:pPr/>
              <a:t>‹#›</a:t>
            </a:fld>
            <a:endParaRPr lang="en-US"/>
          </a:p>
        </p:txBody>
      </p:sp>
      <p:pic>
        <p:nvPicPr>
          <p:cNvPr id="7" name="Picture 2"/>
          <p:cNvPicPr>
            <a:picLocks noChangeAspect="1" noChangeArrowheads="1"/>
          </p:cNvPicPr>
          <p:nvPr userDrawn="1"/>
        </p:nvPicPr>
        <p:blipFill>
          <a:blip r:embed="rId13" cstate="print"/>
          <a:srcRect/>
          <a:stretch>
            <a:fillRect/>
          </a:stretch>
        </p:blipFill>
        <p:spPr bwMode="auto">
          <a:xfrm>
            <a:off x="3665282" y="6400800"/>
            <a:ext cx="1813437" cy="380999"/>
          </a:xfrm>
          <a:prstGeom prst="rect">
            <a:avLst/>
          </a:prstGeom>
          <a:noFill/>
          <a:ln w="9525">
            <a:noFill/>
            <a:miter lim="800000"/>
            <a:headEnd/>
            <a:tailEnd/>
          </a:ln>
        </p:spPr>
      </p:pic>
      <p:sp>
        <p:nvSpPr>
          <p:cNvPr id="8" name="TextBox 7"/>
          <p:cNvSpPr txBox="1"/>
          <p:nvPr userDrawn="1"/>
        </p:nvSpPr>
        <p:spPr>
          <a:xfrm>
            <a:off x="0" y="0"/>
            <a:ext cx="9144000" cy="246221"/>
          </a:xfrm>
          <a:prstGeom prst="rect">
            <a:avLst/>
          </a:prstGeom>
          <a:noFill/>
        </p:spPr>
        <p:txBody>
          <a:bodyPr wrap="square" rtlCol="0">
            <a:spAutoFit/>
          </a:bodyPr>
          <a:lstStyle/>
          <a:p>
            <a:pPr algn="ctr"/>
            <a:r>
              <a:rPr lang="en-US" sz="1000" dirty="0"/>
              <a:t>SD5906:</a:t>
            </a:r>
            <a:r>
              <a:rPr lang="en-US" sz="1000" baseline="0" dirty="0"/>
              <a:t> Globalization</a:t>
            </a:r>
            <a:endParaRPr lang="en-US" sz="1000" dirty="0"/>
          </a:p>
        </p:txBody>
      </p:sp>
    </p:spTree>
    <p:extLst>
      <p:ext uri="{BB962C8B-B14F-4D97-AF65-F5344CB8AC3E}">
        <p14:creationId xmlns:p14="http://schemas.microsoft.com/office/powerpoint/2010/main" val="1901302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n.wikipedia.org/wiki/Ancient_Gree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1"/>
            <a:ext cx="9144000" cy="3811126"/>
          </a:xfrm>
          <a:solidFill>
            <a:schemeClr val="bg1"/>
          </a:solidFill>
        </p:spPr>
        <p:txBody>
          <a:bodyPr>
            <a:normAutofit/>
          </a:bodyPr>
          <a:lstStyle/>
          <a:p>
            <a:r>
              <a:rPr lang="en-US" sz="4000" dirty="0">
                <a:solidFill>
                  <a:schemeClr val="tx1"/>
                </a:solidFill>
              </a:rPr>
              <a:t>SD5906</a:t>
            </a:r>
            <a:br>
              <a:rPr lang="en-US" sz="3600" dirty="0">
                <a:solidFill>
                  <a:schemeClr val="tx1"/>
                </a:solidFill>
              </a:rPr>
            </a:br>
            <a:r>
              <a:rPr lang="en-US" sz="1100" dirty="0">
                <a:solidFill>
                  <a:schemeClr val="tx1"/>
                </a:solidFill>
              </a:rPr>
              <a:t> </a:t>
            </a:r>
            <a:br>
              <a:rPr lang="en-US" sz="1100" dirty="0">
                <a:solidFill>
                  <a:schemeClr val="tx1"/>
                </a:solidFill>
              </a:rPr>
            </a:br>
            <a:r>
              <a:rPr lang="en-US" sz="4000" dirty="0">
                <a:solidFill>
                  <a:schemeClr val="tx1"/>
                </a:solidFill>
              </a:rPr>
              <a:t>Globalization</a:t>
            </a:r>
            <a:br>
              <a:rPr lang="en-US" sz="2400" dirty="0"/>
            </a:br>
            <a:r>
              <a:rPr lang="en-US" sz="4000" dirty="0"/>
              <a:t> </a:t>
            </a:r>
            <a:br>
              <a:rPr lang="en-US" sz="2800" dirty="0"/>
            </a:br>
            <a:r>
              <a:rPr lang="en-US" sz="1100" b="1" dirty="0"/>
              <a:t> </a:t>
            </a:r>
            <a:br>
              <a:rPr lang="en-US" b="1" dirty="0"/>
            </a:br>
            <a:r>
              <a:rPr lang="en-US" sz="4000" dirty="0"/>
              <a:t>How People Connect Through Symbols</a:t>
            </a:r>
            <a:endParaRPr lang="en-US" sz="4000" b="1" dirty="0"/>
          </a:p>
        </p:txBody>
      </p:sp>
      <p:sp>
        <p:nvSpPr>
          <p:cNvPr id="5" name="Subtitle 4"/>
          <p:cNvSpPr>
            <a:spLocks noGrp="1"/>
          </p:cNvSpPr>
          <p:nvPr>
            <p:ph type="subTitle" idx="1"/>
          </p:nvPr>
        </p:nvSpPr>
        <p:spPr>
          <a:xfrm>
            <a:off x="0" y="4446505"/>
            <a:ext cx="9144000" cy="1371600"/>
          </a:xfrm>
        </p:spPr>
        <p:txBody>
          <a:bodyPr/>
          <a:lstStyle/>
          <a:p>
            <a:r>
              <a:rPr lang="en-US" dirty="0"/>
              <a:t>School of Design</a:t>
            </a:r>
          </a:p>
          <a:p>
            <a:r>
              <a:rPr lang="en-US" dirty="0"/>
              <a:t>The Polytechnic University of Hong Kong</a:t>
            </a: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9878" y="2246478"/>
            <a:ext cx="7886700" cy="1325563"/>
          </a:xfrm>
        </p:spPr>
        <p:txBody>
          <a:bodyPr>
            <a:normAutofit/>
          </a:bodyPr>
          <a:lstStyle/>
          <a:p>
            <a:r>
              <a:rPr lang="en-US" dirty="0"/>
              <a:t>Pictographic Symbol as Language (From early languages to Emojis)</a:t>
            </a:r>
          </a:p>
        </p:txBody>
      </p:sp>
      <p:sp>
        <p:nvSpPr>
          <p:cNvPr id="5" name="Title 1">
            <a:extLst>
              <a:ext uri="{FF2B5EF4-FFF2-40B4-BE49-F238E27FC236}">
                <a16:creationId xmlns:a16="http://schemas.microsoft.com/office/drawing/2014/main" id="{9DD1E322-2778-463D-B506-59414AA1F324}"/>
              </a:ext>
            </a:extLst>
          </p:cNvPr>
          <p:cNvSpPr txBox="1">
            <a:spLocks/>
          </p:cNvSpPr>
          <p:nvPr/>
        </p:nvSpPr>
        <p:spPr>
          <a:xfrm>
            <a:off x="628650" y="1484477"/>
            <a:ext cx="7886700" cy="312956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endParaRPr lang="en-US" dirty="0"/>
          </a:p>
        </p:txBody>
      </p:sp>
      <p:sp>
        <p:nvSpPr>
          <p:cNvPr id="4" name="Title 1">
            <a:extLst>
              <a:ext uri="{FF2B5EF4-FFF2-40B4-BE49-F238E27FC236}">
                <a16:creationId xmlns:a16="http://schemas.microsoft.com/office/drawing/2014/main" id="{E86477E6-1663-4D62-BECE-717E1ED94A42}"/>
              </a:ext>
            </a:extLst>
          </p:cNvPr>
          <p:cNvSpPr txBox="1">
            <a:spLocks/>
          </p:cNvSpPr>
          <p:nvPr/>
        </p:nvSpPr>
        <p:spPr>
          <a:xfrm>
            <a:off x="781050" y="1636877"/>
            <a:ext cx="7886700" cy="312956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endParaRPr lang="en-US" dirty="0"/>
          </a:p>
        </p:txBody>
      </p:sp>
    </p:spTree>
    <p:extLst>
      <p:ext uri="{BB962C8B-B14F-4D97-AF65-F5344CB8AC3E}">
        <p14:creationId xmlns:p14="http://schemas.microsoft.com/office/powerpoint/2010/main" val="3278658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Chinese language - Symbolic?</a:t>
            </a:r>
          </a:p>
        </p:txBody>
      </p:sp>
      <p:pic>
        <p:nvPicPr>
          <p:cNvPr id="4098" name="Picture 2" descr="https://upload.wikimedia.org/wikipedia/commons/thumb/e/ec/Evo-r%C3%AC.svg/300px-Evo-r%C3%AC.svg.png">
            <a:extLst>
              <a:ext uri="{FF2B5EF4-FFF2-40B4-BE49-F238E27FC236}">
                <a16:creationId xmlns:a16="http://schemas.microsoft.com/office/drawing/2014/main" id="{30FBA899-9D0F-4BAC-93D3-7E10B84AD5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6296" y="1690689"/>
            <a:ext cx="6323196" cy="118033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s://upload.wikimedia.org/wikipedia/commons/thumb/7/7a/Evo-sh%C4%81n.svg/300px-Evo-sh%C4%81n.svg.png">
            <a:extLst>
              <a:ext uri="{FF2B5EF4-FFF2-40B4-BE49-F238E27FC236}">
                <a16:creationId xmlns:a16="http://schemas.microsoft.com/office/drawing/2014/main" id="{8BAC1C2C-34F1-47B6-8124-D1F269B802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9582" y="3669631"/>
            <a:ext cx="6791930" cy="20375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2569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365126"/>
            <a:ext cx="8167007" cy="1325563"/>
          </a:xfrm>
        </p:spPr>
        <p:txBody>
          <a:bodyPr/>
          <a:lstStyle/>
          <a:p>
            <a:r>
              <a:rPr lang="en-US" dirty="0"/>
              <a:t>Egyptian Language</a:t>
            </a:r>
          </a:p>
        </p:txBody>
      </p:sp>
      <p:pic>
        <p:nvPicPr>
          <p:cNvPr id="6146" name="Picture 2" descr="Image result for egyptian language etymology">
            <a:extLst>
              <a:ext uri="{FF2B5EF4-FFF2-40B4-BE49-F238E27FC236}">
                <a16:creationId xmlns:a16="http://schemas.microsoft.com/office/drawing/2014/main" id="{F3E35863-BBCA-40DA-B915-449B391BD3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0611"/>
          <a:stretch/>
        </p:blipFill>
        <p:spPr bwMode="auto">
          <a:xfrm>
            <a:off x="1917290" y="1690689"/>
            <a:ext cx="5076938" cy="338719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78E830F5-CD03-4FB5-B740-5898CB8ADE3B}"/>
              </a:ext>
            </a:extLst>
          </p:cNvPr>
          <p:cNvSpPr/>
          <p:nvPr/>
        </p:nvSpPr>
        <p:spPr>
          <a:xfrm>
            <a:off x="165963" y="5740083"/>
            <a:ext cx="9455032" cy="369332"/>
          </a:xfrm>
          <a:prstGeom prst="rect">
            <a:avLst/>
          </a:prstGeom>
        </p:spPr>
        <p:txBody>
          <a:bodyPr wrap="square">
            <a:spAutoFit/>
          </a:bodyPr>
          <a:lstStyle/>
          <a:p>
            <a:r>
              <a:rPr lang="en-HK" dirty="0"/>
              <a:t>http://anylanguageatall411.blogspot.com/2015/04/first-lessons-in-egyptian-hieroglyphic.html</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Mesopotamia Language</a:t>
            </a:r>
            <a:endParaRPr lang="en-US" b="1" dirty="0">
              <a:solidFill>
                <a:srgbClr val="FF0000"/>
              </a:solidFill>
            </a:endParaRPr>
          </a:p>
        </p:txBody>
      </p:sp>
      <p:pic>
        <p:nvPicPr>
          <p:cNvPr id="7170" name="Picture 2" descr="https://sites.google.com/site/mesopotamiantravelagency/_/rsrc/1472872172079/what-to-expect/language/cuneiform-2.jpg">
            <a:extLst>
              <a:ext uri="{FF2B5EF4-FFF2-40B4-BE49-F238E27FC236}">
                <a16:creationId xmlns:a16="http://schemas.microsoft.com/office/drawing/2014/main" id="{0BBBCF78-C2D4-42E1-A182-84854493B7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2928" y="1453104"/>
            <a:ext cx="4281027" cy="361163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51F0010-8FFD-41C7-B935-C3C52BBEC75D}"/>
              </a:ext>
            </a:extLst>
          </p:cNvPr>
          <p:cNvSpPr/>
          <p:nvPr/>
        </p:nvSpPr>
        <p:spPr>
          <a:xfrm>
            <a:off x="517356" y="5843337"/>
            <a:ext cx="8458201" cy="369332"/>
          </a:xfrm>
          <a:prstGeom prst="rect">
            <a:avLst/>
          </a:prstGeom>
        </p:spPr>
        <p:txBody>
          <a:bodyPr wrap="square">
            <a:spAutoFit/>
          </a:bodyPr>
          <a:lstStyle/>
          <a:p>
            <a:r>
              <a:rPr lang="en-HK" dirty="0"/>
              <a:t>https://sites.google.com/site/mesopotamiantravelagency/what-to-expect/language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8297636" cy="1325563"/>
          </a:xfrm>
        </p:spPr>
        <p:txBody>
          <a:bodyPr/>
          <a:lstStyle/>
          <a:p>
            <a:r>
              <a:rPr lang="en-US" dirty="0"/>
              <a:t>Indus Valley language</a:t>
            </a:r>
            <a:endParaRPr lang="en-US" b="1" dirty="0">
              <a:solidFill>
                <a:srgbClr val="FF0000"/>
              </a:solidFill>
            </a:endParaRPr>
          </a:p>
        </p:txBody>
      </p:sp>
      <p:pic>
        <p:nvPicPr>
          <p:cNvPr id="8194" name="Picture 2" descr="Image result for indus valley civilization language">
            <a:extLst>
              <a:ext uri="{FF2B5EF4-FFF2-40B4-BE49-F238E27FC236}">
                <a16:creationId xmlns:a16="http://schemas.microsoft.com/office/drawing/2014/main" id="{20C493A7-EB14-4FB7-9999-02817FAB94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8863" y="1824038"/>
            <a:ext cx="4486275" cy="32099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DC9A0DE-F087-4A18-BF06-CA24E1C48FCD}"/>
              </a:ext>
            </a:extLst>
          </p:cNvPr>
          <p:cNvSpPr/>
          <p:nvPr/>
        </p:nvSpPr>
        <p:spPr>
          <a:xfrm>
            <a:off x="1332186" y="5602523"/>
            <a:ext cx="3880806" cy="369332"/>
          </a:xfrm>
          <a:prstGeom prst="rect">
            <a:avLst/>
          </a:prstGeom>
        </p:spPr>
        <p:txBody>
          <a:bodyPr wrap="none">
            <a:spAutoFit/>
          </a:bodyPr>
          <a:lstStyle/>
          <a:p>
            <a:r>
              <a:rPr lang="en-HK" dirty="0"/>
              <a:t>http://www.crystalinks.com/indus.html</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365126"/>
            <a:ext cx="8065407" cy="1325563"/>
          </a:xfrm>
        </p:spPr>
        <p:txBody>
          <a:bodyPr/>
          <a:lstStyle/>
          <a:p>
            <a:r>
              <a:rPr lang="en-US" dirty="0"/>
              <a:t>Different symbols - challenges?</a:t>
            </a:r>
            <a:endParaRPr lang="en-US" b="1" dirty="0">
              <a:solidFill>
                <a:srgbClr val="FF0000"/>
              </a:solidFill>
            </a:endParaRPr>
          </a:p>
        </p:txBody>
      </p:sp>
      <p:pic>
        <p:nvPicPr>
          <p:cNvPr id="9218" name="Picture 2" descr="Image result for sun in egyptian language">
            <a:extLst>
              <a:ext uri="{FF2B5EF4-FFF2-40B4-BE49-F238E27FC236}">
                <a16:creationId xmlns:a16="http://schemas.microsoft.com/office/drawing/2014/main" id="{032B1E4D-379A-4ADF-9907-F8ED4F3CCCA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8421" b="67520"/>
          <a:stretch/>
        </p:blipFill>
        <p:spPr bwMode="auto">
          <a:xfrm>
            <a:off x="1208325" y="3318629"/>
            <a:ext cx="1407694" cy="1288955"/>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1">
            <a:extLst>
              <a:ext uri="{FF2B5EF4-FFF2-40B4-BE49-F238E27FC236}">
                <a16:creationId xmlns:a16="http://schemas.microsoft.com/office/drawing/2014/main" id="{E96640E6-36C7-4E5B-AC83-A8E417DBAFDD}"/>
              </a:ext>
            </a:extLst>
          </p:cNvPr>
          <p:cNvSpPr txBox="1">
            <a:spLocks/>
          </p:cNvSpPr>
          <p:nvPr/>
        </p:nvSpPr>
        <p:spPr>
          <a:xfrm>
            <a:off x="1287121" y="2676751"/>
            <a:ext cx="1195376" cy="562771"/>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dirty="0"/>
              <a:t>Egypt</a:t>
            </a:r>
            <a:endParaRPr lang="en-US" b="1" dirty="0">
              <a:solidFill>
                <a:srgbClr val="FF0000"/>
              </a:solidFill>
            </a:endParaRPr>
          </a:p>
        </p:txBody>
      </p:sp>
      <p:pic>
        <p:nvPicPr>
          <p:cNvPr id="9220" name="Picture 4" descr="Image result for sun in chinese language">
            <a:extLst>
              <a:ext uri="{FF2B5EF4-FFF2-40B4-BE49-F238E27FC236}">
                <a16:creationId xmlns:a16="http://schemas.microsoft.com/office/drawing/2014/main" id="{85B916AB-E00C-473A-9E64-84083CBE942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7789"/>
          <a:stretch/>
        </p:blipFill>
        <p:spPr bwMode="auto">
          <a:xfrm>
            <a:off x="3611369" y="3346291"/>
            <a:ext cx="1348277" cy="1108425"/>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a:extLst>
              <a:ext uri="{FF2B5EF4-FFF2-40B4-BE49-F238E27FC236}">
                <a16:creationId xmlns:a16="http://schemas.microsoft.com/office/drawing/2014/main" id="{9E5FEB31-FC58-4F87-A70A-B840A67C6894}"/>
              </a:ext>
            </a:extLst>
          </p:cNvPr>
          <p:cNvSpPr txBox="1">
            <a:spLocks/>
          </p:cNvSpPr>
          <p:nvPr/>
        </p:nvSpPr>
        <p:spPr>
          <a:xfrm>
            <a:off x="3611369" y="2660618"/>
            <a:ext cx="1195376" cy="562771"/>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dirty="0"/>
              <a:t>China</a:t>
            </a:r>
            <a:endParaRPr lang="en-US" b="1" dirty="0">
              <a:solidFill>
                <a:srgbClr val="FF0000"/>
              </a:solidFill>
            </a:endParaRPr>
          </a:p>
        </p:txBody>
      </p:sp>
      <p:grpSp>
        <p:nvGrpSpPr>
          <p:cNvPr id="18" name="Group 17">
            <a:extLst>
              <a:ext uri="{FF2B5EF4-FFF2-40B4-BE49-F238E27FC236}">
                <a16:creationId xmlns:a16="http://schemas.microsoft.com/office/drawing/2014/main" id="{E8B86948-B393-4D65-8B55-332A19BE39CE}"/>
              </a:ext>
            </a:extLst>
          </p:cNvPr>
          <p:cNvGrpSpPr/>
          <p:nvPr/>
        </p:nvGrpSpPr>
        <p:grpSpPr>
          <a:xfrm>
            <a:off x="6268542" y="3318629"/>
            <a:ext cx="965110" cy="1226184"/>
            <a:chOff x="5467213" y="2825270"/>
            <a:chExt cx="1683645" cy="1963343"/>
          </a:xfrm>
        </p:grpSpPr>
        <p:cxnSp>
          <p:nvCxnSpPr>
            <p:cNvPr id="12" name="Straight Connector 11">
              <a:extLst>
                <a:ext uri="{FF2B5EF4-FFF2-40B4-BE49-F238E27FC236}">
                  <a16:creationId xmlns:a16="http://schemas.microsoft.com/office/drawing/2014/main" id="{5635D5A4-AC40-43FB-A14F-2840843679D9}"/>
                </a:ext>
              </a:extLst>
            </p:cNvPr>
            <p:cNvCxnSpPr>
              <a:cxnSpLocks/>
            </p:cNvCxnSpPr>
            <p:nvPr/>
          </p:nvCxnSpPr>
          <p:spPr>
            <a:xfrm flipH="1">
              <a:off x="5467213" y="3100524"/>
              <a:ext cx="801329" cy="762000"/>
            </a:xfrm>
            <a:prstGeom prst="line">
              <a:avLst/>
            </a:prstGeom>
            <a:ln w="381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6572C74-A0F9-4623-A954-66CC0A60F4AB}"/>
                </a:ext>
              </a:extLst>
            </p:cNvPr>
            <p:cNvCxnSpPr>
              <a:cxnSpLocks/>
            </p:cNvCxnSpPr>
            <p:nvPr/>
          </p:nvCxnSpPr>
          <p:spPr>
            <a:xfrm flipH="1" flipV="1">
              <a:off x="5467213" y="3844300"/>
              <a:ext cx="790331" cy="603289"/>
            </a:xfrm>
            <a:prstGeom prst="line">
              <a:avLst/>
            </a:prstGeom>
            <a:ln w="381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E7F8EF3-1055-4B69-A96F-D7F43369ED53}"/>
                </a:ext>
              </a:extLst>
            </p:cNvPr>
            <p:cNvCxnSpPr>
              <a:cxnSpLocks/>
            </p:cNvCxnSpPr>
            <p:nvPr/>
          </p:nvCxnSpPr>
          <p:spPr>
            <a:xfrm flipH="1">
              <a:off x="5896081" y="3756957"/>
              <a:ext cx="1243780" cy="1031656"/>
            </a:xfrm>
            <a:prstGeom prst="line">
              <a:avLst/>
            </a:prstGeom>
            <a:ln w="381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F72DC10-7AB5-4909-8276-1FD162870B49}"/>
                </a:ext>
              </a:extLst>
            </p:cNvPr>
            <p:cNvCxnSpPr>
              <a:cxnSpLocks/>
            </p:cNvCxnSpPr>
            <p:nvPr/>
          </p:nvCxnSpPr>
          <p:spPr>
            <a:xfrm flipH="1" flipV="1">
              <a:off x="5896081" y="2825270"/>
              <a:ext cx="1254777" cy="931687"/>
            </a:xfrm>
            <a:prstGeom prst="line">
              <a:avLst/>
            </a:prstGeom>
            <a:ln w="381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grpSp>
      <p:sp>
        <p:nvSpPr>
          <p:cNvPr id="22" name="Title 1">
            <a:extLst>
              <a:ext uri="{FF2B5EF4-FFF2-40B4-BE49-F238E27FC236}">
                <a16:creationId xmlns:a16="http://schemas.microsoft.com/office/drawing/2014/main" id="{2D1511F1-9507-4168-9EE7-17373E13556B}"/>
              </a:ext>
            </a:extLst>
          </p:cNvPr>
          <p:cNvSpPr txBox="1">
            <a:spLocks/>
          </p:cNvSpPr>
          <p:nvPr/>
        </p:nvSpPr>
        <p:spPr>
          <a:xfrm>
            <a:off x="5542653" y="2355999"/>
            <a:ext cx="2701414" cy="122618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dirty="0"/>
              <a:t>Mesopotamia</a:t>
            </a:r>
            <a:endParaRPr lang="en-US" b="1"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&amp; Future use</a:t>
            </a:r>
          </a:p>
        </p:txBody>
      </p:sp>
      <p:sp>
        <p:nvSpPr>
          <p:cNvPr id="5" name="Content Placeholder 4">
            <a:extLst>
              <a:ext uri="{FF2B5EF4-FFF2-40B4-BE49-F238E27FC236}">
                <a16:creationId xmlns:a16="http://schemas.microsoft.com/office/drawing/2014/main" id="{378A3B47-069E-4F2C-9D00-63DB93A4BFC2}"/>
              </a:ext>
            </a:extLst>
          </p:cNvPr>
          <p:cNvSpPr>
            <a:spLocks noGrp="1"/>
          </p:cNvSpPr>
          <p:nvPr>
            <p:ph idx="1"/>
          </p:nvPr>
        </p:nvSpPr>
        <p:spPr>
          <a:xfrm>
            <a:off x="756470" y="5335741"/>
            <a:ext cx="7886700" cy="681601"/>
          </a:xfrm>
        </p:spPr>
        <p:txBody>
          <a:bodyPr/>
          <a:lstStyle/>
          <a:p>
            <a:r>
              <a:rPr lang="en-HK" dirty="0"/>
              <a:t>https://www.interaction-design.org/literature/article/a-brief-history-of-the-origin-of-the-computer-icon</a:t>
            </a:r>
          </a:p>
        </p:txBody>
      </p:sp>
      <p:pic>
        <p:nvPicPr>
          <p:cNvPr id="1026" name="Picture 2" descr="https://public-media.interaction-design.org/images/ux-daily/13d4467762addb2e809d861300564890.png">
            <a:extLst>
              <a:ext uri="{FF2B5EF4-FFF2-40B4-BE49-F238E27FC236}">
                <a16:creationId xmlns:a16="http://schemas.microsoft.com/office/drawing/2014/main" id="{1AF1388E-4221-49C1-A8FA-55C6BCE67F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6366" y="1591298"/>
            <a:ext cx="7023599" cy="33947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Signs v/s Symbols</a:t>
            </a:r>
          </a:p>
        </p:txBody>
      </p:sp>
      <p:sp>
        <p:nvSpPr>
          <p:cNvPr id="5" name="Title 1">
            <a:extLst>
              <a:ext uri="{FF2B5EF4-FFF2-40B4-BE49-F238E27FC236}">
                <a16:creationId xmlns:a16="http://schemas.microsoft.com/office/drawing/2014/main" id="{9DD1E322-2778-463D-B506-59414AA1F324}"/>
              </a:ext>
            </a:extLst>
          </p:cNvPr>
          <p:cNvSpPr txBox="1">
            <a:spLocks/>
          </p:cNvSpPr>
          <p:nvPr/>
        </p:nvSpPr>
        <p:spPr>
          <a:xfrm>
            <a:off x="628650" y="1484477"/>
            <a:ext cx="7886700" cy="4716626"/>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fontAlgn="base"/>
            <a:r>
              <a:rPr lang="en-US" dirty="0"/>
              <a:t>A sign points to something we already know. </a:t>
            </a:r>
          </a:p>
          <a:p>
            <a:pPr fontAlgn="base"/>
            <a:endParaRPr lang="en-US" dirty="0"/>
          </a:p>
          <a:p>
            <a:pPr fontAlgn="base"/>
            <a:r>
              <a:rPr lang="en-US" dirty="0"/>
              <a:t>A symbol, however, points to something unknown and mysterious, and is often the precursor to a </a:t>
            </a:r>
            <a:r>
              <a:rPr lang="en-US" b="1" dirty="0"/>
              <a:t>transformation</a:t>
            </a:r>
            <a:r>
              <a:rPr lang="en-US" dirty="0"/>
              <a:t>. </a:t>
            </a:r>
          </a:p>
          <a:p>
            <a:pPr fontAlgn="base"/>
            <a:r>
              <a:rPr lang="en-US" dirty="0"/>
              <a:t> </a:t>
            </a:r>
          </a:p>
          <a:p>
            <a:pPr fontAlgn="base"/>
            <a:r>
              <a:rPr lang="en-US" dirty="0"/>
              <a:t>- C.G. Jung (</a:t>
            </a:r>
            <a:r>
              <a:rPr lang="en-US" i="1" dirty="0"/>
              <a:t>Analytical psychology</a:t>
            </a:r>
            <a:r>
              <a:rPr lang="en-US" dirty="0"/>
              <a:t>, )</a:t>
            </a:r>
          </a:p>
        </p:txBody>
      </p:sp>
    </p:spTree>
    <p:extLst>
      <p:ext uri="{BB962C8B-B14F-4D97-AF65-F5344CB8AC3E}">
        <p14:creationId xmlns:p14="http://schemas.microsoft.com/office/powerpoint/2010/main" val="2835104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Signs</a:t>
            </a:r>
          </a:p>
        </p:txBody>
      </p:sp>
      <p:pic>
        <p:nvPicPr>
          <p:cNvPr id="2050" name="Picture 2" descr="Image result for brands and trademarks">
            <a:extLst>
              <a:ext uri="{FF2B5EF4-FFF2-40B4-BE49-F238E27FC236}">
                <a16:creationId xmlns:a16="http://schemas.microsoft.com/office/drawing/2014/main" id="{093B7B8F-DA3A-4006-ACE9-D1A9D50900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9252" y="1802704"/>
            <a:ext cx="4887774" cy="325259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D1201571-BFFC-48F0-81A0-DBF866D95642}"/>
              </a:ext>
            </a:extLst>
          </p:cNvPr>
          <p:cNvSpPr/>
          <p:nvPr/>
        </p:nvSpPr>
        <p:spPr>
          <a:xfrm>
            <a:off x="2338728" y="5737580"/>
            <a:ext cx="4466544" cy="369332"/>
          </a:xfrm>
          <a:prstGeom prst="rect">
            <a:avLst/>
          </a:prstGeom>
        </p:spPr>
        <p:txBody>
          <a:bodyPr wrap="none">
            <a:spAutoFit/>
          </a:bodyPr>
          <a:lstStyle/>
          <a:p>
            <a:r>
              <a:rPr lang="en-HK" dirty="0"/>
              <a:t>https://legallogik.com/brands-vs-trademarks/</a:t>
            </a:r>
          </a:p>
        </p:txBody>
      </p:sp>
    </p:spTree>
    <p:extLst>
      <p:ext uri="{BB962C8B-B14F-4D97-AF65-F5344CB8AC3E}">
        <p14:creationId xmlns:p14="http://schemas.microsoft.com/office/powerpoint/2010/main" val="469566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Symbols</a:t>
            </a:r>
          </a:p>
        </p:txBody>
      </p:sp>
      <p:pic>
        <p:nvPicPr>
          <p:cNvPr id="3074" name="Picture 2" descr="Image result for mandela">
            <a:extLst>
              <a:ext uri="{FF2B5EF4-FFF2-40B4-BE49-F238E27FC236}">
                <a16:creationId xmlns:a16="http://schemas.microsoft.com/office/drawing/2014/main" id="{DB194BE7-9CD2-4A37-A4C1-F1F9BA3186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760" y="1480483"/>
            <a:ext cx="7330475" cy="372341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86DC149A-58C8-4FBF-8056-347E622F5180}"/>
              </a:ext>
            </a:extLst>
          </p:cNvPr>
          <p:cNvSpPr/>
          <p:nvPr/>
        </p:nvSpPr>
        <p:spPr>
          <a:xfrm>
            <a:off x="3473332" y="5894768"/>
            <a:ext cx="2197333" cy="369332"/>
          </a:xfrm>
          <a:prstGeom prst="rect">
            <a:avLst/>
          </a:prstGeom>
        </p:spPr>
        <p:txBody>
          <a:bodyPr wrap="none">
            <a:spAutoFit/>
          </a:bodyPr>
          <a:lstStyle/>
          <a:p>
            <a:r>
              <a:rPr lang="en-HK" dirty="0"/>
              <a:t>www.madeladay.com</a:t>
            </a:r>
          </a:p>
        </p:txBody>
      </p:sp>
    </p:spTree>
    <p:extLst>
      <p:ext uri="{BB962C8B-B14F-4D97-AF65-F5344CB8AC3E}">
        <p14:creationId xmlns:p14="http://schemas.microsoft.com/office/powerpoint/2010/main" val="1738229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Format of Today’s Presentation</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800" dirty="0"/>
              <a:t>Psycology of Symbols</a:t>
            </a:r>
          </a:p>
          <a:p>
            <a:pPr marL="514350" indent="-514350">
              <a:buFont typeface="+mj-lt"/>
              <a:buAutoNum type="arabicPeriod"/>
            </a:pPr>
            <a:endParaRPr lang="en-US" sz="2800" dirty="0"/>
          </a:p>
          <a:p>
            <a:pPr marL="514350" indent="-514350">
              <a:buFont typeface="+mj-lt"/>
              <a:buAutoNum type="arabicPeriod"/>
            </a:pPr>
            <a:r>
              <a:rPr lang="en-US" sz="2800" dirty="0"/>
              <a:t>Symbols - Origin &amp; definitions</a:t>
            </a:r>
          </a:p>
          <a:p>
            <a:pPr marL="514350" indent="-514350">
              <a:buFont typeface="+mj-lt"/>
              <a:buAutoNum type="arabicPeriod"/>
            </a:pPr>
            <a:endParaRPr lang="en-US" sz="2800" dirty="0"/>
          </a:p>
          <a:p>
            <a:pPr marL="514350" indent="-514350">
              <a:buFont typeface="+mj-lt"/>
              <a:buAutoNum type="arabicPeriod"/>
            </a:pPr>
            <a:r>
              <a:rPr lang="en-US" sz="2800" dirty="0"/>
              <a:t>Symbols - Language</a:t>
            </a:r>
          </a:p>
          <a:p>
            <a:pPr marL="514350" indent="-514350">
              <a:buFont typeface="+mj-lt"/>
              <a:buAutoNum type="arabicPeriod"/>
            </a:pPr>
            <a:endParaRPr lang="en-US" sz="2800" dirty="0"/>
          </a:p>
          <a:p>
            <a:pPr marL="514350" indent="-514350">
              <a:buFont typeface="+mj-lt"/>
              <a:buAutoNum type="arabicPeriod"/>
            </a:pPr>
            <a:r>
              <a:rPr lang="en-US" sz="2800" dirty="0"/>
              <a:t>Symbols - Transformative opportunity?</a:t>
            </a:r>
            <a:br>
              <a:rPr lang="en-US" sz="2800" dirty="0"/>
            </a:br>
            <a:endParaRPr lang="en-US" sz="2800" b="1" dirty="0">
              <a:solidFill>
                <a:srgbClr val="FF0000"/>
              </a:solidFill>
            </a:endParaRPr>
          </a:p>
          <a:p>
            <a:pPr marL="457200" indent="-457200">
              <a:buFont typeface="+mj-lt"/>
              <a:buAutoNum type="arabicPeriod"/>
            </a:pPr>
            <a:endParaRPr lang="en-US"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54616"/>
            <a:ext cx="7886700" cy="1325563"/>
          </a:xfrm>
        </p:spPr>
        <p:txBody>
          <a:bodyPr>
            <a:normAutofit/>
          </a:bodyPr>
          <a:lstStyle/>
          <a:p>
            <a:pPr fontAlgn="base"/>
            <a:r>
              <a:rPr lang="en-US" dirty="0"/>
              <a:t>Sign or symbol?</a:t>
            </a:r>
          </a:p>
        </p:txBody>
      </p:sp>
      <p:sp>
        <p:nvSpPr>
          <p:cNvPr id="5" name="Title 1">
            <a:extLst>
              <a:ext uri="{FF2B5EF4-FFF2-40B4-BE49-F238E27FC236}">
                <a16:creationId xmlns:a16="http://schemas.microsoft.com/office/drawing/2014/main" id="{9DD1E322-2778-463D-B506-59414AA1F324}"/>
              </a:ext>
            </a:extLst>
          </p:cNvPr>
          <p:cNvSpPr txBox="1">
            <a:spLocks/>
          </p:cNvSpPr>
          <p:nvPr/>
        </p:nvSpPr>
        <p:spPr>
          <a:xfrm>
            <a:off x="531758" y="1680179"/>
            <a:ext cx="7886700" cy="4716626"/>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fontAlgn="base"/>
            <a:endParaRPr lang="en-US" dirty="0"/>
          </a:p>
          <a:p>
            <a:pPr fontAlgn="base"/>
            <a:endParaRPr lang="en-US" dirty="0"/>
          </a:p>
          <a:p>
            <a:pPr fontAlgn="base"/>
            <a:r>
              <a:rPr lang="en-US" dirty="0"/>
              <a:t>Atheist - a sign for church</a:t>
            </a:r>
          </a:p>
          <a:p>
            <a:pPr fontAlgn="base"/>
            <a:r>
              <a:rPr lang="en-US" dirty="0"/>
              <a:t>Christians - symbolic, pointing to God </a:t>
            </a:r>
          </a:p>
        </p:txBody>
      </p:sp>
      <p:pic>
        <p:nvPicPr>
          <p:cNvPr id="1028" name="Picture 4" descr="Image result for cross">
            <a:extLst>
              <a:ext uri="{FF2B5EF4-FFF2-40B4-BE49-F238E27FC236}">
                <a16:creationId xmlns:a16="http://schemas.microsoft.com/office/drawing/2014/main" id="{98627FBF-413C-483B-9FA2-529417EBEB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5253" y="1680179"/>
            <a:ext cx="1428750" cy="1962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9935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54616"/>
            <a:ext cx="7886700" cy="1325563"/>
          </a:xfrm>
        </p:spPr>
        <p:txBody>
          <a:bodyPr>
            <a:normAutofit/>
          </a:bodyPr>
          <a:lstStyle/>
          <a:p>
            <a:pPr fontAlgn="base"/>
            <a:r>
              <a:rPr lang="en-US" dirty="0"/>
              <a:t>Sign or symbol?</a:t>
            </a:r>
          </a:p>
        </p:txBody>
      </p:sp>
      <p:pic>
        <p:nvPicPr>
          <p:cNvPr id="1026" name="Picture 2" descr="Image result for swastika">
            <a:extLst>
              <a:ext uri="{FF2B5EF4-FFF2-40B4-BE49-F238E27FC236}">
                <a16:creationId xmlns:a16="http://schemas.microsoft.com/office/drawing/2014/main" id="{70534458-0703-4E6D-B628-8E9D15C6DEF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1962" b="51104"/>
          <a:stretch/>
        </p:blipFill>
        <p:spPr bwMode="auto">
          <a:xfrm>
            <a:off x="996512" y="1995490"/>
            <a:ext cx="2238703" cy="2278697"/>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Image result for swastika">
            <a:extLst>
              <a:ext uri="{FF2B5EF4-FFF2-40B4-BE49-F238E27FC236}">
                <a16:creationId xmlns:a16="http://schemas.microsoft.com/office/drawing/2014/main" id="{EFAD0873-21C8-4B30-9E2A-FE472A6B1A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5426" y="2072034"/>
            <a:ext cx="1964627" cy="197445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07457CCB-E93A-4EC7-99D7-0E2582FA5F32}"/>
              </a:ext>
            </a:extLst>
          </p:cNvPr>
          <p:cNvSpPr txBox="1">
            <a:spLocks/>
          </p:cNvSpPr>
          <p:nvPr/>
        </p:nvSpPr>
        <p:spPr>
          <a:xfrm>
            <a:off x="531758" y="1680179"/>
            <a:ext cx="7886700" cy="4716626"/>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fontAlgn="base"/>
            <a:endParaRPr lang="en-US" dirty="0"/>
          </a:p>
          <a:p>
            <a:pPr fontAlgn="base"/>
            <a:endParaRPr lang="en-US" dirty="0"/>
          </a:p>
          <a:p>
            <a:pPr fontAlgn="base"/>
            <a:endParaRPr lang="en-US" dirty="0"/>
          </a:p>
          <a:p>
            <a:pPr fontAlgn="base"/>
            <a:endParaRPr lang="en-US" dirty="0"/>
          </a:p>
          <a:p>
            <a:pPr fontAlgn="base"/>
            <a:r>
              <a:rPr lang="en-US" dirty="0"/>
              <a:t>Hindus - symbolic (divine, spirituality)</a:t>
            </a:r>
          </a:p>
          <a:p>
            <a:pPr fontAlgn="base"/>
            <a:r>
              <a:rPr lang="en-US" dirty="0"/>
              <a:t>Non Hindus - Nazi emblem</a:t>
            </a:r>
          </a:p>
        </p:txBody>
      </p:sp>
    </p:spTree>
    <p:extLst>
      <p:ext uri="{BB962C8B-B14F-4D97-AF65-F5344CB8AC3E}">
        <p14:creationId xmlns:p14="http://schemas.microsoft.com/office/powerpoint/2010/main" val="1420998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animEffect transition="in" filter="fade">
                                      <p:cBhvr>
                                        <p:cTn id="7" dur="500"/>
                                        <p:tgtEl>
                                          <p:spTgt spid="7">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5" end="5"/>
                                            </p:txEl>
                                          </p:spTgt>
                                        </p:tgtEl>
                                        <p:attrNameLst>
                                          <p:attrName>style.visibility</p:attrName>
                                        </p:attrNameLst>
                                      </p:cBhvr>
                                      <p:to>
                                        <p:strVal val="visible"/>
                                      </p:to>
                                    </p:set>
                                    <p:animEffect transition="in" filter="fade">
                                      <p:cBhvr>
                                        <p:cTn id="1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ormAutofit/>
          </a:bodyPr>
          <a:lstStyle/>
          <a:p>
            <a:pPr fontAlgn="base"/>
            <a:r>
              <a:rPr lang="en-US" b="1"/>
              <a:t>Practical Implications</a:t>
            </a:r>
            <a:endParaRPr lang="en-US" dirty="0"/>
          </a:p>
        </p:txBody>
      </p:sp>
      <p:sp>
        <p:nvSpPr>
          <p:cNvPr id="5" name="Title 1">
            <a:extLst>
              <a:ext uri="{FF2B5EF4-FFF2-40B4-BE49-F238E27FC236}">
                <a16:creationId xmlns:a16="http://schemas.microsoft.com/office/drawing/2014/main" id="{9DD1E322-2778-463D-B506-59414AA1F324}"/>
              </a:ext>
            </a:extLst>
          </p:cNvPr>
          <p:cNvSpPr txBox="1">
            <a:spLocks/>
          </p:cNvSpPr>
          <p:nvPr/>
        </p:nvSpPr>
        <p:spPr>
          <a:xfrm>
            <a:off x="628650" y="1484477"/>
            <a:ext cx="7886700" cy="4716626"/>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fontAlgn="base"/>
            <a:endParaRPr lang="en-US" b="1" dirty="0"/>
          </a:p>
          <a:p>
            <a:pPr fontAlgn="base"/>
            <a:r>
              <a:rPr lang="en-US" dirty="0"/>
              <a:t>Image -&gt; confirmation ( no development )</a:t>
            </a:r>
          </a:p>
          <a:p>
            <a:pPr fontAlgn="base"/>
            <a:endParaRPr lang="en-US" dirty="0"/>
          </a:p>
          <a:p>
            <a:pPr fontAlgn="base"/>
            <a:r>
              <a:rPr lang="en-US" dirty="0"/>
              <a:t>Image -&gt; Meaning? Mystery? </a:t>
            </a:r>
          </a:p>
          <a:p>
            <a:pPr fontAlgn="base"/>
            <a:endParaRPr lang="en-US" dirty="0"/>
          </a:p>
          <a:p>
            <a:pPr fontAlgn="base"/>
            <a:r>
              <a:rPr lang="en-US" dirty="0"/>
              <a:t>Then the </a:t>
            </a:r>
            <a:r>
              <a:rPr lang="en-US" b="1" dirty="0"/>
              <a:t>symbol</a:t>
            </a:r>
            <a:r>
              <a:rPr lang="en-US" dirty="0"/>
              <a:t> may lead to a significant and valuable </a:t>
            </a:r>
            <a:r>
              <a:rPr lang="en-US" b="1" dirty="0"/>
              <a:t>transformation</a:t>
            </a:r>
            <a:r>
              <a:rPr lang="en-US" dirty="0"/>
              <a:t> spiritual awareness, personal growth and relationships</a:t>
            </a: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3604549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endParaRPr lang="en-US" dirty="0"/>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 You</a:t>
            </a:r>
          </a:p>
        </p:txBody>
      </p:sp>
      <p:sp>
        <p:nvSpPr>
          <p:cNvPr id="3" name="Subtitle 2"/>
          <p:cNvSpPr>
            <a:spLocks noGrp="1"/>
          </p:cNvSpPr>
          <p:nvPr>
            <p:ph type="subTitle" idx="1"/>
          </p:nvPr>
        </p:nvSpPr>
        <p:spPr/>
        <p:txBody>
          <a:bodyPr/>
          <a:lstStyle/>
          <a:p>
            <a:endParaRPr lang="en-US"/>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Psychology of Symbols</a:t>
            </a:r>
          </a:p>
        </p:txBody>
      </p:sp>
      <p:sp>
        <p:nvSpPr>
          <p:cNvPr id="5" name="Title 1">
            <a:extLst>
              <a:ext uri="{FF2B5EF4-FFF2-40B4-BE49-F238E27FC236}">
                <a16:creationId xmlns:a16="http://schemas.microsoft.com/office/drawing/2014/main" id="{9DD1E322-2778-463D-B506-59414AA1F324}"/>
              </a:ext>
            </a:extLst>
          </p:cNvPr>
          <p:cNvSpPr txBox="1">
            <a:spLocks/>
          </p:cNvSpPr>
          <p:nvPr/>
        </p:nvSpPr>
        <p:spPr>
          <a:xfrm>
            <a:off x="628650" y="1484477"/>
            <a:ext cx="7886700" cy="312956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457200" indent="-457200">
              <a:buFont typeface="Arial" panose="020B0604020202020204" pitchFamily="34" charset="0"/>
              <a:buChar char="•"/>
            </a:pPr>
            <a:r>
              <a:rPr lang="en-US" dirty="0"/>
              <a:t>Embodied Action (least abstract)</a:t>
            </a:r>
          </a:p>
          <a:p>
            <a:pPr marL="457200" indent="-457200">
              <a:buFont typeface="Arial" panose="020B0604020202020204" pitchFamily="34" charset="0"/>
              <a:buChar char="•"/>
            </a:pPr>
            <a:r>
              <a:rPr lang="en-US" dirty="0"/>
              <a:t>Tool Making &amp; Using (abstract)</a:t>
            </a:r>
          </a:p>
          <a:p>
            <a:pPr marL="457200" indent="-457200">
              <a:buFont typeface="Arial" panose="020B0604020202020204" pitchFamily="34" charset="0"/>
              <a:buChar char="•"/>
            </a:pPr>
            <a:r>
              <a:rPr lang="en-US" dirty="0"/>
              <a:t>Symbolic Manipulation (most abstract)</a:t>
            </a:r>
          </a:p>
        </p:txBody>
      </p:sp>
    </p:spTree>
    <p:extLst>
      <p:ext uri="{BB962C8B-B14F-4D97-AF65-F5344CB8AC3E}">
        <p14:creationId xmlns:p14="http://schemas.microsoft.com/office/powerpoint/2010/main" val="1644169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Psychology of Symbols</a:t>
            </a:r>
          </a:p>
        </p:txBody>
      </p:sp>
      <p:sp>
        <p:nvSpPr>
          <p:cNvPr id="5" name="Title 1">
            <a:extLst>
              <a:ext uri="{FF2B5EF4-FFF2-40B4-BE49-F238E27FC236}">
                <a16:creationId xmlns:a16="http://schemas.microsoft.com/office/drawing/2014/main" id="{9DD1E322-2778-463D-B506-59414AA1F324}"/>
              </a:ext>
            </a:extLst>
          </p:cNvPr>
          <p:cNvSpPr txBox="1">
            <a:spLocks/>
          </p:cNvSpPr>
          <p:nvPr/>
        </p:nvSpPr>
        <p:spPr>
          <a:xfrm>
            <a:off x="628650" y="1484477"/>
            <a:ext cx="7886700" cy="312956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dirty="0"/>
              <a:t>“Things that stand for actual things” - Signs </a:t>
            </a:r>
          </a:p>
          <a:p>
            <a:endParaRPr lang="en-US" dirty="0"/>
          </a:p>
          <a:p>
            <a:r>
              <a:rPr lang="en-US" dirty="0"/>
              <a:t>“Things that stand for metaphysical      concepts”- Symbols</a:t>
            </a:r>
          </a:p>
          <a:p>
            <a:endParaRPr lang="en-US" dirty="0"/>
          </a:p>
          <a:p>
            <a:r>
              <a:rPr lang="en-US" dirty="0"/>
              <a:t>- Carl Jung</a:t>
            </a:r>
          </a:p>
        </p:txBody>
      </p:sp>
    </p:spTree>
    <p:extLst>
      <p:ext uri="{BB962C8B-B14F-4D97-AF65-F5344CB8AC3E}">
        <p14:creationId xmlns:p14="http://schemas.microsoft.com/office/powerpoint/2010/main" val="2339081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HK" dirty="0"/>
              <a:t>Language: Symbolism v/s Metaphor</a:t>
            </a:r>
          </a:p>
        </p:txBody>
      </p:sp>
      <p:sp>
        <p:nvSpPr>
          <p:cNvPr id="5" name="Title 1">
            <a:extLst>
              <a:ext uri="{FF2B5EF4-FFF2-40B4-BE49-F238E27FC236}">
                <a16:creationId xmlns:a16="http://schemas.microsoft.com/office/drawing/2014/main" id="{9DD1E322-2778-463D-B506-59414AA1F324}"/>
              </a:ext>
            </a:extLst>
          </p:cNvPr>
          <p:cNvSpPr txBox="1">
            <a:spLocks/>
          </p:cNvSpPr>
          <p:nvPr/>
        </p:nvSpPr>
        <p:spPr>
          <a:xfrm>
            <a:off x="628650" y="1484477"/>
            <a:ext cx="7886700" cy="312956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457200" indent="-457200">
              <a:buFont typeface="Arial" panose="020B0604020202020204" pitchFamily="34" charset="0"/>
              <a:buChar char="•"/>
            </a:pPr>
            <a:endParaRPr lang="en-US" dirty="0"/>
          </a:p>
        </p:txBody>
      </p:sp>
      <p:sp>
        <p:nvSpPr>
          <p:cNvPr id="4" name="Title 1">
            <a:extLst>
              <a:ext uri="{FF2B5EF4-FFF2-40B4-BE49-F238E27FC236}">
                <a16:creationId xmlns:a16="http://schemas.microsoft.com/office/drawing/2014/main" id="{0B8EA36E-711C-4BDB-A23A-6E303C0D5742}"/>
              </a:ext>
            </a:extLst>
          </p:cNvPr>
          <p:cNvSpPr txBox="1">
            <a:spLocks/>
          </p:cNvSpPr>
          <p:nvPr/>
        </p:nvSpPr>
        <p:spPr>
          <a:xfrm>
            <a:off x="781050" y="1636877"/>
            <a:ext cx="7886700" cy="312956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dirty="0"/>
              <a:t>‘I am throwing a towel’</a:t>
            </a:r>
          </a:p>
          <a:p>
            <a:endParaRPr lang="en-US" dirty="0"/>
          </a:p>
          <a:p>
            <a:r>
              <a:rPr lang="en-US" dirty="0"/>
              <a:t>‘Add oil’</a:t>
            </a:r>
          </a:p>
        </p:txBody>
      </p:sp>
    </p:spTree>
    <p:extLst>
      <p:ext uri="{BB962C8B-B14F-4D97-AF65-F5344CB8AC3E}">
        <p14:creationId xmlns:p14="http://schemas.microsoft.com/office/powerpoint/2010/main" val="2941429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Symbols - origins </a:t>
            </a:r>
          </a:p>
        </p:txBody>
      </p:sp>
      <p:sp>
        <p:nvSpPr>
          <p:cNvPr id="3" name="Content Placeholder 2"/>
          <p:cNvSpPr>
            <a:spLocks noGrp="1"/>
          </p:cNvSpPr>
          <p:nvPr>
            <p:ph idx="1"/>
          </p:nvPr>
        </p:nvSpPr>
        <p:spPr/>
        <p:txBody>
          <a:bodyPr>
            <a:normAutofit/>
          </a:bodyPr>
          <a:lstStyle/>
          <a:p>
            <a:pPr marL="0" indent="0" algn="just">
              <a:spcBef>
                <a:spcPts val="600"/>
              </a:spcBef>
              <a:spcAft>
                <a:spcPts val="1200"/>
              </a:spcAft>
              <a:buNone/>
            </a:pPr>
            <a:r>
              <a:rPr lang="en-US" dirty="0"/>
              <a:t> </a:t>
            </a:r>
            <a:r>
              <a:rPr lang="en-US" sz="3200" i="1" u="sng" dirty="0">
                <a:hlinkClick r:id="rId2" tooltip="Ancient Greek">
                  <a:extLst>
                    <a:ext uri="{A12FA001-AC4F-418D-AE19-62706E023703}">
                      <ahyp:hlinkClr xmlns:ahyp="http://schemas.microsoft.com/office/drawing/2018/hyperlinkcolor" val="tx"/>
                    </a:ext>
                  </a:extLst>
                </a:hlinkClick>
              </a:rPr>
              <a:t>Greek</a:t>
            </a:r>
            <a:r>
              <a:rPr lang="en-US" sz="3200" i="1" u="sng" dirty="0"/>
              <a:t> </a:t>
            </a:r>
            <a:r>
              <a:rPr lang="en-US" sz="3200" i="1" dirty="0" err="1"/>
              <a:t>σύμ</a:t>
            </a:r>
            <a:r>
              <a:rPr lang="en-US" sz="3200" i="1" dirty="0"/>
              <a:t>βολον symbolon </a:t>
            </a:r>
          </a:p>
          <a:p>
            <a:pPr marL="0" indent="0" algn="just">
              <a:spcBef>
                <a:spcPts val="600"/>
              </a:spcBef>
              <a:spcAft>
                <a:spcPts val="1200"/>
              </a:spcAft>
              <a:buNone/>
            </a:pPr>
            <a:r>
              <a:rPr lang="en-US" sz="3200" i="1" dirty="0"/>
              <a:t>"token, watchword"</a:t>
            </a:r>
          </a:p>
          <a:p>
            <a:pPr marL="0" indent="0" algn="just">
              <a:spcBef>
                <a:spcPts val="600"/>
              </a:spcBef>
              <a:spcAft>
                <a:spcPts val="1200"/>
              </a:spcAft>
              <a:buNone/>
            </a:pPr>
            <a:r>
              <a:rPr lang="en-US" sz="3200" i="1" dirty="0"/>
              <a:t>“Something which stands for something else" </a:t>
            </a:r>
          </a:p>
        </p:txBody>
      </p:sp>
    </p:spTree>
    <p:extLst>
      <p:ext uri="{BB962C8B-B14F-4D97-AF65-F5344CB8AC3E}">
        <p14:creationId xmlns:p14="http://schemas.microsoft.com/office/powerpoint/2010/main" val="2791501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9233105-71EF-4ABB-B751-9578497D9D53}"/>
              </a:ext>
            </a:extLst>
          </p:cNvPr>
          <p:cNvSpPr/>
          <p:nvPr/>
        </p:nvSpPr>
        <p:spPr>
          <a:xfrm>
            <a:off x="728636" y="2314508"/>
            <a:ext cx="8122060" cy="2862322"/>
          </a:xfrm>
          <a:prstGeom prst="rect">
            <a:avLst/>
          </a:prstGeom>
        </p:spPr>
        <p:txBody>
          <a:bodyPr wrap="square">
            <a:spAutoFit/>
          </a:bodyPr>
          <a:lstStyle/>
          <a:p>
            <a:r>
              <a:rPr lang="en-US" dirty="0">
                <a:solidFill>
                  <a:srgbClr val="222222"/>
                </a:solidFill>
                <a:latin typeface="Arial" panose="020B0604020202020204" pitchFamily="34" charset="0"/>
              </a:rPr>
              <a:t> </a:t>
            </a:r>
            <a:r>
              <a:rPr lang="en-US" sz="4000" i="1" dirty="0">
                <a:solidFill>
                  <a:srgbClr val="222222"/>
                </a:solidFill>
                <a:latin typeface="Arial" panose="020B0604020202020204" pitchFamily="34" charset="0"/>
              </a:rPr>
              <a:t>A symbol is an energy evoking, and directing, agent.</a:t>
            </a:r>
          </a:p>
          <a:p>
            <a:r>
              <a:rPr lang="en-US" sz="4000" i="1" dirty="0">
                <a:solidFill>
                  <a:srgbClr val="222222"/>
                </a:solidFill>
                <a:latin typeface="Arial" panose="020B0604020202020204" pitchFamily="34" charset="0"/>
              </a:rPr>
              <a:t>   </a:t>
            </a:r>
          </a:p>
          <a:p>
            <a:r>
              <a:rPr lang="en-US" i="1" dirty="0">
                <a:solidFill>
                  <a:srgbClr val="222222"/>
                </a:solidFill>
                <a:latin typeface="Arial" panose="020B0604020202020204" pitchFamily="34" charset="0"/>
              </a:rPr>
              <a:t>- Joseph Campbell ( The Symbol without meaning)</a:t>
            </a:r>
            <a:endParaRPr lang="en-US" dirty="0">
              <a:solidFill>
                <a:srgbClr val="222222"/>
              </a:solidFill>
              <a:latin typeface="Arial" panose="020B0604020202020204" pitchFamily="34" charset="0"/>
            </a:endParaRPr>
          </a:p>
          <a:p>
            <a:endParaRPr lang="en-US" baseline="30000" dirty="0">
              <a:solidFill>
                <a:srgbClr val="0B0080"/>
              </a:solidFill>
              <a:latin typeface="Arial" panose="020B0604020202020204" pitchFamily="34" charset="0"/>
            </a:endParaRPr>
          </a:p>
          <a:p>
            <a:endParaRPr lang="en-US" baseline="30000" dirty="0">
              <a:solidFill>
                <a:srgbClr val="0B0080"/>
              </a:solidFill>
              <a:latin typeface="Arial" panose="020B0604020202020204" pitchFamily="34" charset="0"/>
            </a:endParaRPr>
          </a:p>
          <a:p>
            <a:endParaRPr lang="en-HK" dirty="0"/>
          </a:p>
        </p:txBody>
      </p:sp>
      <p:sp>
        <p:nvSpPr>
          <p:cNvPr id="6" name="Title 1">
            <a:extLst>
              <a:ext uri="{FF2B5EF4-FFF2-40B4-BE49-F238E27FC236}">
                <a16:creationId xmlns:a16="http://schemas.microsoft.com/office/drawing/2014/main" id="{B794F0DB-2BA8-46ED-A84B-9AA54E9DB9F2}"/>
              </a:ext>
            </a:extLst>
          </p:cNvPr>
          <p:cNvSpPr>
            <a:spLocks noGrp="1"/>
          </p:cNvSpPr>
          <p:nvPr>
            <p:ph type="title"/>
          </p:nvPr>
        </p:nvSpPr>
        <p:spPr>
          <a:xfrm>
            <a:off x="628650" y="365125"/>
            <a:ext cx="7886700" cy="1325563"/>
          </a:xfrm>
        </p:spPr>
        <p:txBody>
          <a:bodyPr/>
          <a:lstStyle/>
          <a:p>
            <a:r>
              <a:rPr lang="en-US" dirty="0"/>
              <a:t>Definitions</a:t>
            </a:r>
          </a:p>
        </p:txBody>
      </p:sp>
    </p:spTree>
    <p:extLst>
      <p:ext uri="{BB962C8B-B14F-4D97-AF65-F5344CB8AC3E}">
        <p14:creationId xmlns:p14="http://schemas.microsoft.com/office/powerpoint/2010/main" val="3905318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E460F26-D03D-4784-908E-D7AD598AEDFB}"/>
              </a:ext>
            </a:extLst>
          </p:cNvPr>
          <p:cNvSpPr/>
          <p:nvPr/>
        </p:nvSpPr>
        <p:spPr>
          <a:xfrm>
            <a:off x="864051" y="1438441"/>
            <a:ext cx="7261123" cy="4616648"/>
          </a:xfrm>
          <a:prstGeom prst="rect">
            <a:avLst/>
          </a:prstGeom>
        </p:spPr>
        <p:txBody>
          <a:bodyPr wrap="square">
            <a:spAutoFit/>
          </a:bodyPr>
          <a:lstStyle/>
          <a:p>
            <a:endParaRPr lang="en-US" dirty="0"/>
          </a:p>
          <a:p>
            <a:r>
              <a:rPr lang="en-US" sz="2400" b="1" dirty="0"/>
              <a:t>"</a:t>
            </a:r>
            <a:r>
              <a:rPr lang="en-US" sz="2400" b="1" i="1" dirty="0"/>
              <a:t>Concepts and words are symbols, just as visions, rituals, and images are; so too are the manners and customs of daily life. Through all of these a transcendent reality is mirrored. There are so many metaphors reflecting and implying something which, though thus variously expressed, is ineffable, though thus rendered multiform, remains inscrutable. Symbols hold the mind to truth but are not themselves the truth, hence it is delusory to borrow them. Each civilization, every age, must bring forth its own.</a:t>
            </a:r>
          </a:p>
          <a:p>
            <a:endParaRPr lang="en-US" dirty="0"/>
          </a:p>
          <a:p>
            <a:r>
              <a:rPr lang="en-US" dirty="0"/>
              <a:t>- Heinrich Zimmer </a:t>
            </a:r>
            <a:endParaRPr lang="en-HK" dirty="0"/>
          </a:p>
        </p:txBody>
      </p:sp>
      <p:sp>
        <p:nvSpPr>
          <p:cNvPr id="5" name="Title 1">
            <a:extLst>
              <a:ext uri="{FF2B5EF4-FFF2-40B4-BE49-F238E27FC236}">
                <a16:creationId xmlns:a16="http://schemas.microsoft.com/office/drawing/2014/main" id="{2BADED01-54A7-4139-BC6D-E0BE40DFBC2A}"/>
              </a:ext>
            </a:extLst>
          </p:cNvPr>
          <p:cNvSpPr>
            <a:spLocks noGrp="1"/>
          </p:cNvSpPr>
          <p:nvPr>
            <p:ph type="title"/>
          </p:nvPr>
        </p:nvSpPr>
        <p:spPr>
          <a:xfrm>
            <a:off x="628650" y="365125"/>
            <a:ext cx="7886700" cy="1325563"/>
          </a:xfrm>
        </p:spPr>
        <p:txBody>
          <a:bodyPr/>
          <a:lstStyle/>
          <a:p>
            <a:r>
              <a:rPr lang="en-US" dirty="0"/>
              <a:t>Definitions</a:t>
            </a:r>
          </a:p>
        </p:txBody>
      </p:sp>
    </p:spTree>
    <p:extLst>
      <p:ext uri="{BB962C8B-B14F-4D97-AF65-F5344CB8AC3E}">
        <p14:creationId xmlns:p14="http://schemas.microsoft.com/office/powerpoint/2010/main" val="4148099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C42E7F8-E0F2-4C9E-BED3-B17B785CFA8B}"/>
              </a:ext>
            </a:extLst>
          </p:cNvPr>
          <p:cNvSpPr/>
          <p:nvPr/>
        </p:nvSpPr>
        <p:spPr>
          <a:xfrm>
            <a:off x="628650" y="1690688"/>
            <a:ext cx="7886699" cy="3108543"/>
          </a:xfrm>
          <a:prstGeom prst="rect">
            <a:avLst/>
          </a:prstGeom>
        </p:spPr>
        <p:txBody>
          <a:bodyPr wrap="square">
            <a:spAutoFit/>
          </a:bodyPr>
          <a:lstStyle/>
          <a:p>
            <a:r>
              <a:rPr lang="en-US" sz="4000" b="1" i="1" dirty="0">
                <a:solidFill>
                  <a:srgbClr val="222222"/>
                </a:solidFill>
                <a:latin typeface="Arial" panose="020B0604020202020204" pitchFamily="34" charset="0"/>
              </a:rPr>
              <a:t>A symbol ... is a visual image or sign representing an idea -- a deeper indicator of a universal truth</a:t>
            </a:r>
          </a:p>
          <a:p>
            <a:endParaRPr lang="en-US" i="1" dirty="0">
              <a:solidFill>
                <a:srgbClr val="222222"/>
              </a:solidFill>
              <a:latin typeface="Arial" panose="020B0604020202020204" pitchFamily="34" charset="0"/>
            </a:endParaRPr>
          </a:p>
          <a:p>
            <a:r>
              <a:rPr lang="en-US" dirty="0">
                <a:solidFill>
                  <a:srgbClr val="222222"/>
                </a:solidFill>
                <a:latin typeface="Arial" panose="020B0604020202020204" pitchFamily="34" charset="0"/>
              </a:rPr>
              <a:t>- book ’</a:t>
            </a:r>
            <a:r>
              <a:rPr lang="en-US" i="1" dirty="0">
                <a:solidFill>
                  <a:srgbClr val="222222"/>
                </a:solidFill>
                <a:latin typeface="Arial" panose="020B0604020202020204" pitchFamily="34" charset="0"/>
              </a:rPr>
              <a:t>Signs and Symbols’</a:t>
            </a:r>
            <a:endParaRPr lang="en-HK" dirty="0"/>
          </a:p>
        </p:txBody>
      </p:sp>
      <p:sp>
        <p:nvSpPr>
          <p:cNvPr id="5" name="Title 1">
            <a:extLst>
              <a:ext uri="{FF2B5EF4-FFF2-40B4-BE49-F238E27FC236}">
                <a16:creationId xmlns:a16="http://schemas.microsoft.com/office/drawing/2014/main" id="{50AABD6F-EF66-4609-8CAE-E4205AA8A8ED}"/>
              </a:ext>
            </a:extLst>
          </p:cNvPr>
          <p:cNvSpPr>
            <a:spLocks noGrp="1"/>
          </p:cNvSpPr>
          <p:nvPr>
            <p:ph type="title"/>
          </p:nvPr>
        </p:nvSpPr>
        <p:spPr>
          <a:xfrm>
            <a:off x="628650" y="365125"/>
            <a:ext cx="7886700" cy="1325563"/>
          </a:xfrm>
        </p:spPr>
        <p:txBody>
          <a:bodyPr/>
          <a:lstStyle/>
          <a:p>
            <a:r>
              <a:rPr lang="en-US" dirty="0"/>
              <a:t>Definitions</a:t>
            </a:r>
          </a:p>
        </p:txBody>
      </p:sp>
    </p:spTree>
    <p:extLst>
      <p:ext uri="{BB962C8B-B14F-4D97-AF65-F5344CB8AC3E}">
        <p14:creationId xmlns:p14="http://schemas.microsoft.com/office/powerpoint/2010/main" val="1771593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4437</TotalTime>
  <Words>385</Words>
  <Application>Microsoft Office PowerPoint</Application>
  <PresentationFormat>On-screen Show (4:3)</PresentationFormat>
  <Paragraphs>92</Paragraphs>
  <Slides>24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SD5906   Globalization     How People Connect Through Symbols</vt:lpstr>
      <vt:lpstr>Format of Today’s Presentation</vt:lpstr>
      <vt:lpstr>Psychology of Symbols</vt:lpstr>
      <vt:lpstr>Psychology of Symbols</vt:lpstr>
      <vt:lpstr>Language: Symbolism v/s Metaphor</vt:lpstr>
      <vt:lpstr>Symbols - origins </vt:lpstr>
      <vt:lpstr>Definitions</vt:lpstr>
      <vt:lpstr>Definitions</vt:lpstr>
      <vt:lpstr>Definitions</vt:lpstr>
      <vt:lpstr>Pictographic Symbol as Language (From early languages to Emojis)</vt:lpstr>
      <vt:lpstr>Chinese language - Symbolic?</vt:lpstr>
      <vt:lpstr>Egyptian Language</vt:lpstr>
      <vt:lpstr>Mesopotamia Language</vt:lpstr>
      <vt:lpstr>Indus Valley language</vt:lpstr>
      <vt:lpstr>Different symbols - challenges?</vt:lpstr>
      <vt:lpstr>Current &amp; Future use</vt:lpstr>
      <vt:lpstr>Signs v/s Symbols</vt:lpstr>
      <vt:lpstr>Signs</vt:lpstr>
      <vt:lpstr>Symbols</vt:lpstr>
      <vt:lpstr>Sign or symbol?</vt:lpstr>
      <vt:lpstr>Sign or symbol?</vt:lpstr>
      <vt:lpstr>Practical Implications</vt:lpstr>
      <vt:lpstr>Questions?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Johan Hoorn</dc:creator>
  <cp:lastModifiedBy>Chandan Sethi</cp:lastModifiedBy>
  <cp:revision>460</cp:revision>
  <dcterms:created xsi:type="dcterms:W3CDTF">2018-02-06T14:34:37Z</dcterms:created>
  <dcterms:modified xsi:type="dcterms:W3CDTF">2019-03-07T15:31:48Z</dcterms:modified>
</cp:coreProperties>
</file>