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Default Extension="wmf" ContentType="image/x-w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49"/>
  </p:notesMasterIdLst>
  <p:sldIdLst>
    <p:sldId id="588" r:id="rId6"/>
    <p:sldId id="546" r:id="rId7"/>
    <p:sldId id="547" r:id="rId8"/>
    <p:sldId id="548" r:id="rId9"/>
    <p:sldId id="549" r:id="rId10"/>
    <p:sldId id="550" r:id="rId11"/>
    <p:sldId id="554" r:id="rId12"/>
    <p:sldId id="555" r:id="rId13"/>
    <p:sldId id="556" r:id="rId14"/>
    <p:sldId id="557" r:id="rId15"/>
    <p:sldId id="558" r:id="rId16"/>
    <p:sldId id="559" r:id="rId17"/>
    <p:sldId id="560" r:id="rId18"/>
    <p:sldId id="561" r:id="rId19"/>
    <p:sldId id="589" r:id="rId20"/>
    <p:sldId id="562" r:id="rId21"/>
    <p:sldId id="565" r:id="rId22"/>
    <p:sldId id="563" r:id="rId23"/>
    <p:sldId id="566" r:id="rId24"/>
    <p:sldId id="567" r:id="rId25"/>
    <p:sldId id="568" r:id="rId26"/>
    <p:sldId id="569" r:id="rId27"/>
    <p:sldId id="564" r:id="rId28"/>
    <p:sldId id="570" r:id="rId29"/>
    <p:sldId id="571" r:id="rId30"/>
    <p:sldId id="572" r:id="rId31"/>
    <p:sldId id="573" r:id="rId32"/>
    <p:sldId id="574" r:id="rId33"/>
    <p:sldId id="575" r:id="rId34"/>
    <p:sldId id="576" r:id="rId35"/>
    <p:sldId id="577" r:id="rId36"/>
    <p:sldId id="578" r:id="rId37"/>
    <p:sldId id="580" r:id="rId38"/>
    <p:sldId id="581" r:id="rId39"/>
    <p:sldId id="582" r:id="rId40"/>
    <p:sldId id="583" r:id="rId41"/>
    <p:sldId id="584" r:id="rId42"/>
    <p:sldId id="585" r:id="rId43"/>
    <p:sldId id="590" r:id="rId44"/>
    <p:sldId id="587" r:id="rId45"/>
    <p:sldId id="591" r:id="rId46"/>
    <p:sldId id="586" r:id="rId47"/>
    <p:sldId id="592" r:id="rId4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19FA"/>
    <a:srgbClr val="2F3D40"/>
    <a:srgbClr val="194377"/>
    <a:srgbClr val="767576"/>
    <a:srgbClr val="DB00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DDF6447A-24EA-4742-A8FB-1DF080B5CEFA}">
  <a:tblStyle styleId="{DDF6447A-24EA-4742-A8FB-1DF080B5CEFA}" styleName="HSBC Table">
    <a:wholeTbl>
      <a:tcTxStyle>
        <a:fontRef idx="minor">
          <a:prstClr val="black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 w="3175" cmpd="sng">
              <a:solidFill>
                <a:schemeClr val="tx1"/>
              </a:solidFill>
            </a:ln>
          </a:bottom>
          <a:insideH>
            <a:ln w="3175" cmpd="sng">
              <a:solidFill>
                <a:schemeClr val="tx1"/>
              </a:solidFill>
            </a:ln>
          </a:insideH>
          <a:insideV>
            <a:ln>
              <a:noFill/>
            </a:ln>
          </a:insideV>
        </a:tcBdr>
        <a:fill>
          <a:noFill/>
        </a:fill>
      </a:tcStyle>
    </a:wholeTbl>
    <a:band2V>
      <a:tcStyle>
        <a:tcBdr/>
        <a:fill>
          <a:solidFill>
            <a:schemeClr val="dk1">
              <a:tint val="10000"/>
            </a:schemeClr>
          </a:solidFill>
        </a:fill>
      </a:tcStyle>
    </a:band2V>
    <a:firstCol>
      <a:tcTxStyle>
        <a:fontRef idx="minor">
          <a:prstClr val="black"/>
        </a:fontRef>
        <a:schemeClr val="tx2"/>
      </a:tcTxStyle>
      <a:tcStyle>
        <a:tcBdr/>
      </a:tcStyle>
    </a:firstCol>
    <a:firstRow>
      <a:tcTxStyle b="on">
        <a:fontRef idx="minor">
          <a:prstClr val="black"/>
        </a:fontRef>
      </a:tcTxStyle>
      <a:tcStyle>
        <a:tcBdr>
          <a:bottom>
            <a:ln w="12700" cmpd="sng">
              <a:solidFill>
                <a:srgbClr val="000000"/>
              </a:solidFill>
            </a:ln>
          </a:bottom>
        </a:tcBdr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43" autoAdjust="0"/>
    <p:restoredTop sz="85301" autoAdjust="0"/>
  </p:normalViewPr>
  <p:slideViewPr>
    <p:cSldViewPr snapToGrid="0" showGuides="1">
      <p:cViewPr varScale="1">
        <p:scale>
          <a:sx n="145" d="100"/>
          <a:sy n="145" d="100"/>
        </p:scale>
        <p:origin x="-112" y="-100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50" Type="http://schemas.openxmlformats.org/officeDocument/2006/relationships/printerSettings" Target="printerSettings/printerSettings1.bin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118" Type="http://schemas.microsoft.com/office/2015/10/relationships/revisionInfo" Target="revisionInfo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970090-ED98-4AE7-A62F-A1A902CCDADB}" type="datetimeFigureOut">
              <a:rPr lang="en-GB" smtClean="0"/>
              <a:t>28/2/19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FBB49-A62D-4379-9D4E-906C96DEC8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889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20" Type="http://schemas.openxmlformats.org/officeDocument/2006/relationships/image" Target="../media/image6.emf"/><Relationship Id="rId21" Type="http://schemas.openxmlformats.org/officeDocument/2006/relationships/image" Target="../media/image7.emf"/><Relationship Id="rId22" Type="http://schemas.openxmlformats.org/officeDocument/2006/relationships/image" Target="../media/image8.emf"/><Relationship Id="rId23" Type="http://schemas.openxmlformats.org/officeDocument/2006/relationships/image" Target="../media/image9.emf"/><Relationship Id="rId24" Type="http://schemas.openxmlformats.org/officeDocument/2006/relationships/image" Target="../media/image10.emf"/><Relationship Id="rId25" Type="http://schemas.openxmlformats.org/officeDocument/2006/relationships/image" Target="../media/image11.emf"/><Relationship Id="rId26" Type="http://schemas.openxmlformats.org/officeDocument/2006/relationships/image" Target="../media/image12.emf"/><Relationship Id="rId27" Type="http://schemas.openxmlformats.org/officeDocument/2006/relationships/image" Target="../media/image13.emf"/><Relationship Id="rId28" Type="http://schemas.openxmlformats.org/officeDocument/2006/relationships/image" Target="../media/image14.emf"/><Relationship Id="rId29" Type="http://schemas.openxmlformats.org/officeDocument/2006/relationships/image" Target="../media/image15.png"/><Relationship Id="rId10" Type="http://schemas.openxmlformats.org/officeDocument/2006/relationships/tags" Target="../tags/tag10.xml"/><Relationship Id="rId11" Type="http://schemas.openxmlformats.org/officeDocument/2006/relationships/tags" Target="../tags/tag11.xml"/><Relationship Id="rId12" Type="http://schemas.openxmlformats.org/officeDocument/2006/relationships/tags" Target="../tags/tag12.xml"/><Relationship Id="rId13" Type="http://schemas.openxmlformats.org/officeDocument/2006/relationships/tags" Target="../tags/tag13.xml"/><Relationship Id="rId14" Type="http://schemas.openxmlformats.org/officeDocument/2006/relationships/slideMaster" Target="../slideMasters/slideMaster1.xml"/><Relationship Id="rId15" Type="http://schemas.openxmlformats.org/officeDocument/2006/relationships/image" Target="../media/image1.png"/><Relationship Id="rId16" Type="http://schemas.openxmlformats.org/officeDocument/2006/relationships/image" Target="../media/image2.wmf"/><Relationship Id="rId17" Type="http://schemas.openxmlformats.org/officeDocument/2006/relationships/image" Target="../media/image3.emf"/><Relationship Id="rId18" Type="http://schemas.openxmlformats.org/officeDocument/2006/relationships/image" Target="../media/image4.emf"/><Relationship Id="rId19" Type="http://schemas.openxmlformats.org/officeDocument/2006/relationships/image" Target="../media/image5.emf"/><Relationship Id="rId1" Type="http://schemas.openxmlformats.org/officeDocument/2006/relationships/tags" Target="../tags/tag1.xml"/><Relationship Id="rId2" Type="http://schemas.openxmlformats.org/officeDocument/2006/relationships/tags" Target="../tags/tag2.xml"/><Relationship Id="rId3" Type="http://schemas.openxmlformats.org/officeDocument/2006/relationships/tags" Target="../tags/tag3.xml"/><Relationship Id="rId4" Type="http://schemas.openxmlformats.org/officeDocument/2006/relationships/tags" Target="../tags/tag4.xml"/><Relationship Id="rId5" Type="http://schemas.openxmlformats.org/officeDocument/2006/relationships/tags" Target="../tags/tag5.xml"/><Relationship Id="rId6" Type="http://schemas.openxmlformats.org/officeDocument/2006/relationships/tags" Target="../tags/tag6.xml"/><Relationship Id="rId7" Type="http://schemas.openxmlformats.org/officeDocument/2006/relationships/tags" Target="../tags/tag7.xml"/><Relationship Id="rId8" Type="http://schemas.openxmlformats.org/officeDocument/2006/relationships/tags" Target="../tags/tag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6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457" y="1747778"/>
            <a:ext cx="11400555" cy="4429186"/>
          </a:xfrm>
        </p:spPr>
        <p:txBody>
          <a:bodyPr/>
          <a:lstStyle>
            <a:lvl1pPr>
              <a:buSzPct val="90000"/>
              <a:defRPr/>
            </a:lvl1pPr>
            <a:lvl2pPr>
              <a:buSzPct val="10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5342" y="497148"/>
            <a:ext cx="2718671" cy="300596"/>
          </a:xfrm>
        </p:spPr>
        <p:txBody>
          <a:bodyPr/>
          <a:lstStyle>
            <a:lvl1pPr>
              <a:defRPr sz="1050"/>
            </a:lvl1pPr>
          </a:lstStyle>
          <a:p>
            <a:fld id="{1E899A84-0A7C-4488-B245-0310F52DBB7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15C5578-CCCE-4C07-B9CB-CEFCEE95219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22 February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7565180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488" y="0"/>
            <a:ext cx="12193488" cy="6858000"/>
          </a:xfrm>
          <a:prstGeom prst="rect">
            <a:avLst/>
          </a:prstGeom>
        </p:spPr>
      </p:pic>
      <p:pic>
        <p:nvPicPr>
          <p:cNvPr id="33" name="HSBC Private Bank" descr="HSBC Private Bank_RGB" hidden="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67978" y="5758112"/>
            <a:ext cx="2002541" cy="618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HSBC Premier" descr="HSBC Premier_RGB" hidden="1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71711" y="5758112"/>
            <a:ext cx="1998808" cy="616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HSBC Master Brand (Trad Chinese)" descr="Trad_Hex_RGB" hidden="1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470822" y="5758113"/>
            <a:ext cx="1999697" cy="285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HSBC Master Brand (Sim Chinese)" descr="Sim_Hex_RGB" hidden="1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gray">
          <a:xfrm>
            <a:off x="9475442" y="5753607"/>
            <a:ext cx="1995077" cy="288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HSBC Insurance" descr="H:\Production\Logo\HSBC LOGO\HSBC Insurance_RGB.emf" hidden="1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71039" y="5758114"/>
            <a:ext cx="1999480" cy="617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HSBC GBM (Trad Chinese)" descr="T:\PresFormat\Logos\HSBC GBM_Trad_Chi.emf" hidden="1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2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70822" y="5753034"/>
            <a:ext cx="1999697" cy="561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HSBC GBM (Sim Chinese)" descr="T:\PresFormat\Logos\HSBC GBM_Sim_Chi.emf" hidden="1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2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70822" y="5753037"/>
            <a:ext cx="1999697" cy="569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HSBC GBM" descr="HSBC GBM_Black_CMYK" hidden="1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2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69844" y="5758113"/>
            <a:ext cx="2000675" cy="556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HSBC Corporate" descr="HSBC Corporate_RGB" hidden="1"/>
          <p:cNvPicPr>
            <a:picLocks noChangeAspect="1" noChangeArrowheads="1"/>
          </p:cNvPicPr>
          <p:nvPr>
            <p:custDataLst>
              <p:tags r:id="rId9"/>
            </p:custDataLst>
          </p:nvPr>
        </p:nvPicPr>
        <p:blipFill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71711" y="5755862"/>
            <a:ext cx="1998808" cy="663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HSBC Commercial Banking" descr="HSBC Commercial Banking_Black_RGB" hidden="1"/>
          <p:cNvPicPr>
            <a:picLocks noChangeAspect="1" noChangeArrowheads="1"/>
          </p:cNvPicPr>
          <p:nvPr>
            <p:custDataLst>
              <p:tags r:id="rId10"/>
            </p:custDataLst>
          </p:nvPr>
        </p:nvPicPr>
        <p:blipFill>
          <a:blip r:embed="rId2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470822" y="5755862"/>
            <a:ext cx="1999697" cy="602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HSBC Business" descr="HSBC Business_RGB" hidden="1"/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>
          <a:blip r:embed="rId2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71711" y="5758289"/>
            <a:ext cx="1998808" cy="618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HSBC AMG" descr="J:\Production\Library\Logo\HSBC LOGO\HSBC AMG_RGB.emf" hidden="1"/>
          <p:cNvPicPr>
            <a:picLocks noChangeAspect="1" noChangeArrowheads="1"/>
          </p:cNvPicPr>
          <p:nvPr>
            <p:custDataLst>
              <p:tags r:id="rId12"/>
            </p:custDataLst>
          </p:nvPr>
        </p:nvPicPr>
        <p:blipFill>
          <a:blip r:embed="rId2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70822" y="5758112"/>
            <a:ext cx="1999697" cy="565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HSBC Advance" descr="H:\Production\Logo\HSBC LOGO\HSBC Advance_RGB.emf" hidden="1"/>
          <p:cNvPicPr>
            <a:picLocks noChangeAspect="1" noChangeArrowheads="1"/>
          </p:cNvPicPr>
          <p:nvPr>
            <p:custDataLst>
              <p:tags r:id="rId13"/>
            </p:custDataLst>
          </p:nvPr>
        </p:nvPicPr>
        <p:blipFill>
          <a:blip r:embed="rId2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71039" y="5759041"/>
            <a:ext cx="1999480" cy="617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9" name="Footer Placeholder 1"/>
          <p:cNvSpPr>
            <a:spLocks noGrp="1"/>
          </p:cNvSpPr>
          <p:nvPr userDrawn="1">
            <p:ph type="ftr" sz="quarter" idx="10"/>
          </p:nvPr>
        </p:nvSpPr>
        <p:spPr>
          <a:xfrm>
            <a:off x="9667956" y="6335080"/>
            <a:ext cx="2143387" cy="158625"/>
          </a:xfrm>
        </p:spPr>
        <p:txBody>
          <a:bodyPr/>
          <a:lstStyle>
            <a:lvl1pPr marL="0" algn="r" defTabSz="85725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 altLang="zh-TW" sz="938" b="0" i="0" kern="1200" dirty="0" smtClean="0">
                <a:solidFill>
                  <a:srgbClr val="D7D8D6"/>
                </a:solidFill>
                <a:latin typeface="+mj-lt"/>
                <a:ea typeface="SimHei"/>
                <a:cs typeface="Arial" charset="0"/>
              </a:defRPr>
            </a:lvl1pPr>
          </a:lstStyle>
          <a:p>
            <a:endParaRPr/>
          </a:p>
        </p:txBody>
      </p:sp>
      <p:sp>
        <p:nvSpPr>
          <p:cNvPr id="305" name="Text Placeholder 3"/>
          <p:cNvSpPr>
            <a:spLocks noGrp="1"/>
          </p:cNvSpPr>
          <p:nvPr userDrawn="1">
            <p:ph type="body" sz="quarter" idx="13"/>
          </p:nvPr>
        </p:nvSpPr>
        <p:spPr>
          <a:xfrm>
            <a:off x="382806" y="966463"/>
            <a:ext cx="11428537" cy="5770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lang="en-US" altLang="zh-TW" sz="3750" b="1" baseline="0" dirty="0" smtClean="0">
                <a:solidFill>
                  <a:schemeClr val="tx1"/>
                </a:solidFill>
                <a:latin typeface="+mn-lt"/>
                <a:ea typeface="SimHei"/>
                <a:cs typeface="+mn-cs"/>
              </a:defRPr>
            </a:lvl1pPr>
          </a:lstStyle>
          <a:p>
            <a:pPr marL="0" marR="0" lvl="0" indent="0" algn="l" defTabSz="845344" rtl="0" eaLnBrk="0" fontAlgn="base" latinLnBrk="0" hangingPunct="0">
              <a:lnSpc>
                <a:spcPct val="100000"/>
              </a:lnSpc>
              <a:spcBef>
                <a:spcPts val="188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Click to edit Master text styles</a:t>
            </a:r>
          </a:p>
        </p:txBody>
      </p:sp>
      <p:pic>
        <p:nvPicPr>
          <p:cNvPr id="3" name="Picture 2" descr="pmdcologo-red.png"/>
          <p:cNvPicPr>
            <a:picLocks noChangeAspect="1"/>
          </p:cNvPicPr>
          <p:nvPr userDrawn="1"/>
        </p:nvPicPr>
        <p:blipFill>
          <a:blip r:embed="rId2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8577" y="6086200"/>
            <a:ext cx="1503603" cy="454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866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91438" tIns="45719" rIns="91438" bIns="45719" numCol="1" rtlCol="0" anchor="ctr" anchorCtr="0" compatLnSpc="1">
            <a:prstTxWarp prst="textNoShape">
              <a:avLst/>
            </a:prstTxWarp>
          </a:bodyPr>
          <a:lstStyle/>
          <a:p>
            <a:pPr marL="231769" marR="0" indent="-231769" algn="ctr" defTabSz="914377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371600"/>
            <a:ext cx="12192000" cy="381000"/>
          </a:xfrm>
        </p:spPr>
        <p:txBody>
          <a:bodyPr anchor="ctr"/>
          <a:lstStyle>
            <a:lvl1pPr algn="ctr">
              <a:defRPr sz="1400" b="0" cap="all" spc="80">
                <a:solidFill>
                  <a:srgbClr val="FFFFFF"/>
                </a:solidFill>
                <a:latin typeface="Arial Unicode MS"/>
                <a:cs typeface="Arial Unicode MS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2413000"/>
            <a:ext cx="12192000" cy="2667000"/>
          </a:xfrm>
          <a:prstGeom prst="rect">
            <a:avLst/>
          </a:prstGeom>
          <a:solidFill>
            <a:srgbClr val="262626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91438" tIns="45719" rIns="91438" bIns="45719" numCol="1" rtlCol="0" anchor="ctr" anchorCtr="0" compatLnSpc="1">
            <a:prstTxWarp prst="textNoShape">
              <a:avLst/>
            </a:prstTxWarp>
          </a:bodyPr>
          <a:lstStyle/>
          <a:p>
            <a:pPr marL="231769" marR="0" indent="-231769" algn="ctr" defTabSz="914377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794000"/>
            <a:ext cx="3657600" cy="1905000"/>
          </a:xfrm>
          <a:ln>
            <a:solidFill>
              <a:srgbClr val="404040"/>
            </a:solidFill>
          </a:ln>
        </p:spPr>
        <p:txBody>
          <a:bodyPr anchor="ctr"/>
          <a:lstStyle>
            <a:lvl1pPr marL="4763" indent="-4763" algn="ctr">
              <a:defRPr sz="2400">
                <a:solidFill>
                  <a:schemeClr val="bg1"/>
                </a:solidFill>
              </a:defRPr>
            </a:lvl1pPr>
            <a:lvl2pPr marL="4763" indent="-4763" algn="ctr">
              <a:defRPr sz="1800">
                <a:solidFill>
                  <a:schemeClr val="bg1"/>
                </a:solidFill>
              </a:defRPr>
            </a:lvl2pPr>
            <a:lvl3pPr marL="4763" indent="-4763" algn="ctr">
              <a:defRPr sz="1400">
                <a:solidFill>
                  <a:schemeClr val="bg1"/>
                </a:solidFill>
              </a:defRPr>
            </a:lvl3pPr>
            <a:lvl4pPr marL="4763" indent="-4763" algn="ctr">
              <a:defRPr sz="1100">
                <a:solidFill>
                  <a:schemeClr val="bg1"/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10"/>
          </p:nvPr>
        </p:nvSpPr>
        <p:spPr>
          <a:xfrm>
            <a:off x="4267200" y="2794000"/>
            <a:ext cx="3657600" cy="1905000"/>
          </a:xfrm>
          <a:ln>
            <a:solidFill>
              <a:srgbClr val="404040"/>
            </a:solidFill>
          </a:ln>
        </p:spPr>
        <p:txBody>
          <a:bodyPr anchor="ctr"/>
          <a:lstStyle>
            <a:lvl1pPr marL="4763" indent="-4763" algn="ctr">
              <a:defRPr sz="2400">
                <a:solidFill>
                  <a:schemeClr val="bg1"/>
                </a:solidFill>
              </a:defRPr>
            </a:lvl1pPr>
            <a:lvl2pPr marL="4763" indent="-4763" algn="ctr">
              <a:defRPr sz="1800">
                <a:solidFill>
                  <a:schemeClr val="bg1"/>
                </a:solidFill>
              </a:defRPr>
            </a:lvl2pPr>
            <a:lvl3pPr marL="4763" indent="-4763" algn="ctr">
              <a:defRPr sz="1400">
                <a:solidFill>
                  <a:schemeClr val="bg1"/>
                </a:solidFill>
              </a:defRPr>
            </a:lvl3pPr>
            <a:lvl4pPr marL="4763" indent="-4763" algn="ctr">
              <a:defRPr sz="1100">
                <a:solidFill>
                  <a:schemeClr val="bg1"/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sz="half" idx="11"/>
          </p:nvPr>
        </p:nvSpPr>
        <p:spPr>
          <a:xfrm>
            <a:off x="8263468" y="2794000"/>
            <a:ext cx="3623733" cy="1905000"/>
          </a:xfrm>
          <a:ln>
            <a:solidFill>
              <a:srgbClr val="404040"/>
            </a:solidFill>
          </a:ln>
        </p:spPr>
        <p:txBody>
          <a:bodyPr anchor="ctr"/>
          <a:lstStyle>
            <a:lvl1pPr marL="4763" indent="-4763" algn="ctr">
              <a:defRPr sz="2400">
                <a:solidFill>
                  <a:schemeClr val="bg1"/>
                </a:solidFill>
              </a:defRPr>
            </a:lvl1pPr>
            <a:lvl2pPr marL="4763" indent="-4763" algn="ctr">
              <a:defRPr sz="1800">
                <a:solidFill>
                  <a:schemeClr val="bg1"/>
                </a:solidFill>
              </a:defRPr>
            </a:lvl2pPr>
            <a:lvl3pPr marL="4763" indent="-4763" algn="ctr">
              <a:defRPr sz="1400">
                <a:solidFill>
                  <a:schemeClr val="bg1"/>
                </a:solidFill>
              </a:defRPr>
            </a:lvl3pPr>
            <a:lvl4pPr marL="4763" indent="-4763" algn="ctr">
              <a:defRPr sz="1100">
                <a:solidFill>
                  <a:schemeClr val="bg1"/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0" y="228600"/>
            <a:ext cx="12192000" cy="1143000"/>
          </a:xfrm>
          <a:prstGeom prst="rect">
            <a:avLst/>
          </a:prstGeom>
        </p:spPr>
        <p:txBody>
          <a:bodyPr vert="horz" lIns="121917" tIns="60958" rIns="121917" bIns="60958" rtlCol="0" anchor="ctr">
            <a:norm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92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91438" tIns="45719" rIns="91438" bIns="45719" numCol="1" rtlCol="0" anchor="ctr" anchorCtr="0" compatLnSpc="1">
            <a:prstTxWarp prst="textNoShape">
              <a:avLst/>
            </a:prstTxWarp>
          </a:bodyPr>
          <a:lstStyle/>
          <a:p>
            <a:pPr marL="231769" marR="0" indent="-231769" algn="ctr" defTabSz="914377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Rectangle 1"/>
          <p:cNvSpPr/>
          <p:nvPr userDrawn="1"/>
        </p:nvSpPr>
        <p:spPr bwMode="auto">
          <a:xfrm>
            <a:off x="0" y="2895600"/>
            <a:ext cx="12192000" cy="2667000"/>
          </a:xfrm>
          <a:prstGeom prst="rect">
            <a:avLst/>
          </a:prstGeom>
          <a:solidFill>
            <a:srgbClr val="262626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91438" tIns="45719" rIns="91438" bIns="45719" numCol="1" rtlCol="0" anchor="ctr" anchorCtr="0" compatLnSpc="1">
            <a:prstTxWarp prst="textNoShape">
              <a:avLst/>
            </a:prstTxWarp>
          </a:bodyPr>
          <a:lstStyle/>
          <a:p>
            <a:pPr marL="231769" marR="0" indent="-231769" algn="ctr" defTabSz="914377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3124200"/>
            <a:ext cx="5588000" cy="2209800"/>
          </a:xfrm>
          <a:ln>
            <a:solidFill>
              <a:srgbClr val="404040"/>
            </a:solidFill>
          </a:ln>
        </p:spPr>
        <p:txBody>
          <a:bodyPr anchor="ctr"/>
          <a:lstStyle>
            <a:lvl1pPr marL="4763" indent="-4763" algn="ctr">
              <a:defRPr sz="2000">
                <a:solidFill>
                  <a:schemeClr val="bg1"/>
                </a:solidFill>
              </a:defRPr>
            </a:lvl1pPr>
            <a:lvl2pPr marL="4763" indent="-4763" algn="ctr">
              <a:defRPr sz="1600">
                <a:solidFill>
                  <a:schemeClr val="bg1"/>
                </a:solidFill>
              </a:defRPr>
            </a:lvl2pPr>
            <a:lvl3pPr marL="4763" indent="-4763" algn="ctr">
              <a:defRPr sz="1200">
                <a:solidFill>
                  <a:schemeClr val="bg1"/>
                </a:solidFill>
              </a:defRPr>
            </a:lvl3pPr>
            <a:lvl4pPr marL="4763" indent="-4763" algn="ctr">
              <a:defRPr sz="1100">
                <a:solidFill>
                  <a:schemeClr val="bg1"/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3124200"/>
            <a:ext cx="5689600" cy="2209800"/>
          </a:xfrm>
          <a:ln>
            <a:solidFill>
              <a:srgbClr val="404040"/>
            </a:solidFill>
          </a:ln>
        </p:spPr>
        <p:txBody>
          <a:bodyPr anchor="ctr"/>
          <a:lstStyle>
            <a:lvl1pPr marL="4763" indent="-4763" algn="ctr">
              <a:defRPr sz="2000">
                <a:solidFill>
                  <a:schemeClr val="bg1"/>
                </a:solidFill>
              </a:defRPr>
            </a:lvl1pPr>
            <a:lvl2pPr marL="4763" indent="-4763" algn="ctr">
              <a:defRPr sz="1600">
                <a:solidFill>
                  <a:schemeClr val="bg1"/>
                </a:solidFill>
              </a:defRPr>
            </a:lvl2pPr>
            <a:lvl3pPr marL="4763" indent="-4763" algn="ctr">
              <a:defRPr sz="1200">
                <a:solidFill>
                  <a:schemeClr val="bg1"/>
                </a:solidFill>
              </a:defRPr>
            </a:lvl3pPr>
            <a:lvl4pPr marL="4763" indent="-4763" algn="ctr">
              <a:defRPr sz="1100">
                <a:solidFill>
                  <a:schemeClr val="bg1"/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371600"/>
            <a:ext cx="12192000" cy="381000"/>
          </a:xfrm>
        </p:spPr>
        <p:txBody>
          <a:bodyPr anchor="ctr"/>
          <a:lstStyle>
            <a:lvl1pPr algn="ctr">
              <a:defRPr sz="1400" b="0" cap="all" spc="80">
                <a:solidFill>
                  <a:srgbClr val="FFFFFF"/>
                </a:solidFill>
                <a:latin typeface="Arial Unicode MS"/>
                <a:cs typeface="Arial Unicode MS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0" y="228600"/>
            <a:ext cx="12192000" cy="1143000"/>
          </a:xfrm>
          <a:prstGeom prst="rect">
            <a:avLst/>
          </a:prstGeom>
        </p:spPr>
        <p:txBody>
          <a:bodyPr vert="horz" lIns="121917" tIns="60958" rIns="121917" bIns="60958" rtlCol="0" anchor="ctr">
            <a:norm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504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91438" tIns="45719" rIns="91438" bIns="45719" numCol="1" rtlCol="0" anchor="ctr" anchorCtr="0" compatLnSpc="1">
            <a:prstTxWarp prst="textNoShape">
              <a:avLst/>
            </a:prstTxWarp>
          </a:bodyPr>
          <a:lstStyle/>
          <a:p>
            <a:pPr marL="231769" marR="0" indent="-231769" algn="ctr" defTabSz="914377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12192000" cy="6096000"/>
          </a:xfrm>
          <a:ln>
            <a:solidFill>
              <a:schemeClr val="tx1"/>
            </a:solidFill>
          </a:ln>
        </p:spPr>
        <p:txBody>
          <a:bodyPr anchor="ctr"/>
          <a:lstStyle>
            <a:lvl1pPr marL="4763" indent="-4763" algn="ctr">
              <a:defRPr sz="2000">
                <a:solidFill>
                  <a:schemeClr val="bg1"/>
                </a:solidFill>
              </a:defRPr>
            </a:lvl1pPr>
            <a:lvl2pPr marL="4763" indent="-4763" algn="ctr">
              <a:defRPr sz="1600">
                <a:solidFill>
                  <a:schemeClr val="bg1"/>
                </a:solidFill>
              </a:defRPr>
            </a:lvl2pPr>
            <a:lvl3pPr marL="4763" indent="-4763" algn="ctr">
              <a:defRPr sz="1200">
                <a:solidFill>
                  <a:schemeClr val="bg1"/>
                </a:solidFill>
              </a:defRPr>
            </a:lvl3pPr>
            <a:lvl4pPr marL="4763" indent="-4763" algn="ctr">
              <a:defRPr sz="1100">
                <a:solidFill>
                  <a:schemeClr val="bg1"/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248400"/>
            <a:ext cx="12192000" cy="381000"/>
          </a:xfrm>
        </p:spPr>
        <p:txBody>
          <a:bodyPr anchor="ctr"/>
          <a:lstStyle>
            <a:lvl1pPr algn="ctr">
              <a:defRPr sz="1400" b="0" cap="all" spc="80">
                <a:solidFill>
                  <a:srgbClr val="FFFFFF"/>
                </a:solidFill>
                <a:latin typeface="Arial Unicode MS"/>
                <a:cs typeface="Arial Unicode MS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pic>
        <p:nvPicPr>
          <p:cNvPr id="5" name="Picture 4" descr="pmdcologo-red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4535" y="165614"/>
            <a:ext cx="1998133" cy="60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01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xfrm>
            <a:off x="11264756" y="6383360"/>
            <a:ext cx="317643" cy="329537"/>
          </a:xfrm>
          <a:prstGeom prst="rect">
            <a:avLst/>
          </a:prstGeom>
        </p:spPr>
        <p:txBody>
          <a:bodyPr wrap="none" lIns="60918" tIns="60918" rIns="60918" bIns="60918"/>
          <a:lstStyle>
            <a:lvl1pPr>
              <a:defRPr>
                <a:uFillTx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1720877"/>
      </p:ext>
    </p:extLst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2130433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3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4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0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4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0977-6C00-C342-BB5B-04D1EF28FEA9}" type="datetimeFigureOut">
              <a:rPr lang="en-US" smtClean="0"/>
              <a:t>28/2/19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8B3E-5599-ED46-A538-946CD8F65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049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3632" y="905705"/>
            <a:ext cx="11400381" cy="32446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Slide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3457" y="1773238"/>
            <a:ext cx="11400555" cy="44037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3460" y="497151"/>
            <a:ext cx="3382297" cy="25417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lnSpc>
                <a:spcPct val="100000"/>
              </a:lnSpc>
              <a:defRPr sz="1050" b="0">
                <a:solidFill>
                  <a:schemeClr val="tx1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65342" y="497151"/>
            <a:ext cx="2718671" cy="25417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lnSpc>
                <a:spcPct val="100000"/>
              </a:lnSpc>
              <a:defRPr sz="1050">
                <a:solidFill>
                  <a:schemeClr val="tx1"/>
                </a:solidFill>
              </a:defRPr>
            </a:lvl1pPr>
          </a:lstStyle>
          <a:p>
            <a:fld id="{1E899A84-0A7C-4488-B245-0310F52DBB7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5D6CB6B-5AAF-4E2B-8182-D7AAA6F470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59263" y="497149"/>
            <a:ext cx="2743200" cy="2556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22 February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224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770" r:id="rId2"/>
    <p:sldLayoutId id="2147483773" r:id="rId3"/>
    <p:sldLayoutId id="2147483774" r:id="rId4"/>
    <p:sldLayoutId id="2147483775" r:id="rId5"/>
    <p:sldLayoutId id="2147483777" r:id="rId6"/>
    <p:sldLayoutId id="2147483778" r:id="rId7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1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1"/>
        </a:buClr>
        <a:buSzPct val="90000"/>
        <a:buFont typeface="Wingdings" panose="05000000000000000000" pitchFamily="2" charset="2"/>
        <a:buChar char="u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58775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SzPct val="100000"/>
        <a:buFont typeface="Wingdings 2" panose="05020102010507070707" pitchFamily="18" charset="2"/>
        <a:buChar char="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074738" indent="-358775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SzPct val="100000"/>
        <a:buFont typeface="Helvetica Neue for HSBC Lt" panose="020B0404020202020204" pitchFamily="34" charset="0"/>
        <a:buChar char="–"/>
        <a:tabLst>
          <a:tab pos="355600" algn="l"/>
          <a:tab pos="1163638" algn="l"/>
        </a:tabLst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438275" indent="-358775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SzPct val="100000"/>
        <a:buFont typeface="Helvetica Neue for HSBC Lt" panose="020B0404020202020204" pitchFamily="34" charset="0"/>
        <a:buChar char="‐"/>
        <a:tabLst>
          <a:tab pos="88900" algn="l"/>
          <a:tab pos="1339850" algn="l"/>
        </a:tabLst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93875" indent="-358775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SzPct val="100000"/>
        <a:buFont typeface="Helvetica Neue for HSBC Lt" panose="020B0404020202020204" pitchFamily="34" charset="0"/>
        <a:buChar char="‐"/>
        <a:tabLst>
          <a:tab pos="1882775" algn="l"/>
        </a:tabLst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2" orient="horz" pos="2160" userDrawn="1">
          <p15:clr>
            <a:srgbClr val="F26B43"/>
          </p15:clr>
        </p15:guide>
        <p15:guide id="3" orient="horz" pos="504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34" userDrawn="1">
          <p15:clr>
            <a:srgbClr val="F26B43"/>
          </p15:clr>
        </p15:guide>
        <p15:guide id="6" orient="horz" pos="1107" userDrawn="1">
          <p15:clr>
            <a:srgbClr val="F26B43"/>
          </p15:clr>
        </p15:guide>
        <p15:guide id="7" pos="2683" userDrawn="1">
          <p15:clr>
            <a:srgbClr val="F26B43"/>
          </p15:clr>
        </p15:guide>
        <p15:guide id="8" orient="horz" pos="389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95220" y="2148876"/>
            <a:ext cx="11428537" cy="1851789"/>
          </a:xfrm>
        </p:spPr>
        <p:txBody>
          <a:bodyPr/>
          <a:lstStyle/>
          <a:p>
            <a:pPr marL="0" indent="0" algn="ctr">
              <a:buNone/>
            </a:pPr>
            <a:r>
              <a:rPr lang="en-US" sz="8000" dirty="0" smtClean="0"/>
              <a:t>20 </a:t>
            </a:r>
            <a:r>
              <a:rPr lang="en-US" sz="3200" dirty="0" smtClean="0"/>
              <a:t>Lessons from </a:t>
            </a:r>
            <a:r>
              <a:rPr lang="en-US" sz="8000" dirty="0" smtClean="0"/>
              <a:t>20 </a:t>
            </a:r>
            <a:r>
              <a:rPr lang="en-US" sz="3200" dirty="0" smtClean="0"/>
              <a:t>Years </a:t>
            </a:r>
          </a:p>
          <a:p>
            <a:pPr marL="0" indent="0" algn="ctr">
              <a:buNone/>
            </a:pPr>
            <a:r>
              <a:rPr lang="en-US" sz="3200" dirty="0" smtClean="0"/>
              <a:t>Of connecting Face to Face in Asia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09756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115416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5. Some of us learn by seeing. Some by hearing. Some by doing.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781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1154162"/>
          </a:xfrm>
        </p:spPr>
        <p:txBody>
          <a:bodyPr/>
          <a:lstStyle/>
          <a:p>
            <a:pPr marL="0" indent="0">
              <a:buNone/>
            </a:pPr>
            <a:r>
              <a:rPr lang="mr-IN" dirty="0" smtClean="0"/>
              <a:t>…</a:t>
            </a:r>
            <a:r>
              <a:rPr lang="en-US" dirty="0" smtClean="0"/>
              <a:t>but we can all learn skills through repetition, muscle memory, and practice.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34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3672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6. Patterns an sequence are underrated. There are only 10 numerals. The alphabet only has 26 letters.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HK" altLang="zh-TW" sz="2400" dirty="0"/>
              <a:t>“There’s all these books out there and they all have the same 26 letters. $15 or $20 and all I get are the same 26 letters over and over. </a:t>
            </a:r>
            <a:r>
              <a:rPr lang="en-HK" altLang="zh-TW" sz="2400" dirty="0"/>
              <a:t>I’m getting ripped off!</a:t>
            </a:r>
            <a:r>
              <a:rPr lang="en-HK" altLang="zh-TW" sz="2400" dirty="0" smtClean="0"/>
              <a:t>” Richard </a:t>
            </a:r>
            <a:r>
              <a:rPr lang="en-HK" altLang="zh-TW" sz="2400" dirty="0"/>
              <a:t>Bandler </a:t>
            </a:r>
            <a:r>
              <a:rPr lang="en-HK" altLang="zh-TW" sz="2400" dirty="0" smtClean="0"/>
              <a:t> 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50699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1731243"/>
          </a:xfrm>
        </p:spPr>
        <p:txBody>
          <a:bodyPr/>
          <a:lstStyle/>
          <a:p>
            <a:pPr marL="0" indent="0">
              <a:buNone/>
            </a:pPr>
            <a:r>
              <a:rPr lang="mr-IN" dirty="0" smtClean="0"/>
              <a:t>…</a:t>
            </a:r>
            <a:r>
              <a:rPr lang="en-US" dirty="0" smtClean="0"/>
              <a:t>But </a:t>
            </a:r>
            <a:r>
              <a:rPr lang="en-HK" dirty="0"/>
              <a:t>s</a:t>
            </a:r>
            <a:r>
              <a:rPr lang="en-HK" altLang="zh-TW" dirty="0" smtClean="0"/>
              <a:t>equencing </a:t>
            </a:r>
            <a:r>
              <a:rPr lang="en-HK" altLang="zh-TW" dirty="0"/>
              <a:t>the letters the right way creates the right words and sequencing the right words creates a masterpiece.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47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7. We all have a different model of the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954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1154162"/>
          </a:xfrm>
        </p:spPr>
        <p:txBody>
          <a:bodyPr/>
          <a:lstStyle/>
          <a:p>
            <a:pPr marL="0" indent="0">
              <a:buNone/>
            </a:pPr>
            <a:r>
              <a:rPr lang="mr-IN" dirty="0" smtClean="0"/>
              <a:t>…</a:t>
            </a:r>
            <a:r>
              <a:rPr lang="en-US" dirty="0" smtClean="0"/>
              <a:t> but when we </a:t>
            </a:r>
            <a:r>
              <a:rPr lang="en-HK" dirty="0" smtClean="0"/>
              <a:t>r</a:t>
            </a:r>
            <a:r>
              <a:rPr lang="en-HK" altLang="zh-TW" dirty="0" smtClean="0"/>
              <a:t>espect </a:t>
            </a:r>
            <a:r>
              <a:rPr lang="en-HK" altLang="zh-TW" dirty="0"/>
              <a:t>each person’s model of the world</a:t>
            </a:r>
            <a:r>
              <a:rPr lang="en-HK" dirty="0"/>
              <a:t> </a:t>
            </a:r>
            <a:r>
              <a:rPr lang="en-HK" dirty="0" smtClean="0"/>
              <a:t>we connect.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66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115416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8. We stereotype people, cultures and generations by the Behaviors they produce.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553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2308324"/>
          </a:xfrm>
        </p:spPr>
        <p:txBody>
          <a:bodyPr/>
          <a:lstStyle/>
          <a:p>
            <a:pPr marL="0" indent="0">
              <a:buNone/>
            </a:pPr>
            <a:r>
              <a:rPr lang="mr-IN" dirty="0" smtClean="0"/>
              <a:t>…</a:t>
            </a:r>
            <a:r>
              <a:rPr lang="en-US" dirty="0" smtClean="0"/>
              <a:t>but people are </a:t>
            </a:r>
            <a:r>
              <a:rPr lang="en-HK" altLang="zh-TW" dirty="0" smtClean="0"/>
              <a:t>more </a:t>
            </a:r>
            <a:r>
              <a:rPr lang="en-HK" altLang="zh-TW" dirty="0"/>
              <a:t>than the behaviors you produce and have the ability to change them at any time. What you DO and what you ARE are two different things.</a:t>
            </a:r>
            <a:r>
              <a:rPr lang="en-HK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3857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291105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9. Our behaviors sometimes do not match our situations. 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HK" altLang="zh-TW" sz="2000" dirty="0" smtClean="0"/>
              <a:t>A </a:t>
            </a:r>
            <a:r>
              <a:rPr lang="en-HK" altLang="zh-TW" sz="2000" dirty="0"/>
              <a:t>person may start shaking with fear and sweating when they need to make a presentation. </a:t>
            </a:r>
            <a:r>
              <a:rPr lang="en-HK" altLang="zh-TW" sz="2000" dirty="0"/>
              <a:t>That fear may be appropriate just not in that situation. Maybe if a person held him up at gunpoint it would be natural to have fear. </a:t>
            </a:r>
            <a:r>
              <a:rPr lang="en-HK" altLang="zh-TW" sz="2000" dirty="0"/>
              <a:t>Fear is good in a certain context.</a:t>
            </a:r>
            <a:r>
              <a:rPr lang="en-HK" sz="2000" dirty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00354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1731243"/>
          </a:xfrm>
        </p:spPr>
        <p:txBody>
          <a:bodyPr/>
          <a:lstStyle/>
          <a:p>
            <a:pPr marL="0" indent="0" fontAlgn="base">
              <a:buNone/>
            </a:pPr>
            <a:r>
              <a:rPr lang="mr-IN" dirty="0" smtClean="0"/>
              <a:t>…</a:t>
            </a:r>
            <a:r>
              <a:rPr lang="en-US" dirty="0" smtClean="0"/>
              <a:t>but </a:t>
            </a:r>
            <a:r>
              <a:rPr lang="en-HK" altLang="zh-TW" dirty="0"/>
              <a:t>Every behavior has utility and usefulness in some </a:t>
            </a:r>
            <a:r>
              <a:rPr lang="en-HK" altLang="zh-TW" dirty="0" smtClean="0"/>
              <a:t>context. All </a:t>
            </a:r>
            <a:r>
              <a:rPr lang="en-HK" altLang="zh-TW" dirty="0"/>
              <a:t>behavior functions from positive intentions.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4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31703" y="2078807"/>
            <a:ext cx="11428537" cy="128240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1. We Are All Different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7538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1731243"/>
          </a:xfrm>
        </p:spPr>
        <p:txBody>
          <a:bodyPr/>
          <a:lstStyle/>
          <a:p>
            <a:pPr marL="0" indent="0">
              <a:buNone/>
            </a:pPr>
            <a:r>
              <a:rPr lang="en-HK" altLang="zh-TW" dirty="0" smtClean="0"/>
              <a:t>10. Even </a:t>
            </a:r>
            <a:r>
              <a:rPr lang="en-HK" altLang="zh-TW" dirty="0"/>
              <a:t>if we don’t say a word, our internal thought processes effect our body in such a way that our message gets out</a:t>
            </a:r>
            <a:r>
              <a:rPr lang="en-HK" dirty="0"/>
              <a:t> </a:t>
            </a:r>
            <a:r>
              <a:rPr lang="en-HK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2881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577081"/>
          </a:xfrm>
        </p:spPr>
        <p:txBody>
          <a:bodyPr/>
          <a:lstStyle/>
          <a:p>
            <a:pPr marL="0" indent="0">
              <a:buNone/>
            </a:pPr>
            <a:r>
              <a:rPr lang="mr-IN" dirty="0" smtClean="0"/>
              <a:t>…</a:t>
            </a:r>
            <a:r>
              <a:rPr lang="en-US" dirty="0" smtClean="0"/>
              <a:t>but </a:t>
            </a:r>
            <a:r>
              <a:rPr lang="en-HK" altLang="zh-TW" dirty="0"/>
              <a:t>We cannot NOT communicate.</a:t>
            </a:r>
            <a:r>
              <a:rPr lang="en-HK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9600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4296048"/>
          </a:xfrm>
        </p:spPr>
        <p:txBody>
          <a:bodyPr/>
          <a:lstStyle/>
          <a:p>
            <a:pPr marL="0" indent="0">
              <a:buNone/>
            </a:pPr>
            <a:r>
              <a:rPr lang="en-HK" altLang="zh-TW" dirty="0" smtClean="0"/>
              <a:t>11. Each of us can say the same thing, in different </a:t>
            </a:r>
            <a:r>
              <a:rPr lang="en-HK" altLang="zh-TW" dirty="0"/>
              <a:t>tonalities, voice tempos, </a:t>
            </a:r>
            <a:r>
              <a:rPr lang="en-HK" altLang="zh-TW" dirty="0" smtClean="0"/>
              <a:t>tones and it will mean something different. </a:t>
            </a:r>
          </a:p>
          <a:p>
            <a:pPr marL="0" indent="0">
              <a:buNone/>
            </a:pPr>
            <a:endParaRPr lang="en-HK" altLang="zh-TW" dirty="0"/>
          </a:p>
          <a:p>
            <a:pPr marL="0" indent="0">
              <a:buNone/>
            </a:pPr>
            <a:r>
              <a:rPr lang="en-HK" altLang="zh-TW" dirty="0"/>
              <a:t>C</a:t>
            </a:r>
            <a:r>
              <a:rPr lang="en-HK" altLang="zh-TW" dirty="0" smtClean="0"/>
              <a:t>hange </a:t>
            </a:r>
            <a:r>
              <a:rPr lang="en-HK" altLang="zh-TW" dirty="0"/>
              <a:t>the way you stand, </a:t>
            </a:r>
            <a:r>
              <a:rPr lang="en-HK" altLang="zh-TW" dirty="0" smtClean="0"/>
              <a:t>change the </a:t>
            </a:r>
            <a:r>
              <a:rPr lang="en-HK" altLang="zh-TW" dirty="0"/>
              <a:t>focus of your eyes, and </a:t>
            </a:r>
            <a:r>
              <a:rPr lang="en-HK" altLang="zh-TW" dirty="0" smtClean="0"/>
              <a:t>change your posture</a:t>
            </a:r>
            <a:r>
              <a:rPr lang="en-HK" altLang="zh-TW" dirty="0"/>
              <a:t> </a:t>
            </a:r>
            <a:r>
              <a:rPr lang="en-HK" altLang="zh-TW" dirty="0" smtClean="0"/>
              <a:t>all change the way your are seen, heard, understood.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4071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1154162"/>
          </a:xfrm>
        </p:spPr>
        <p:txBody>
          <a:bodyPr/>
          <a:lstStyle/>
          <a:p>
            <a:pPr marL="0" indent="0">
              <a:buNone/>
            </a:pPr>
            <a:r>
              <a:rPr lang="mr-IN" dirty="0" smtClean="0"/>
              <a:t>…</a:t>
            </a:r>
            <a:r>
              <a:rPr lang="en-US" dirty="0" smtClean="0"/>
              <a:t>T</a:t>
            </a:r>
            <a:r>
              <a:rPr lang="en-HK" altLang="zh-TW" dirty="0" smtClean="0"/>
              <a:t>he </a:t>
            </a:r>
            <a:r>
              <a:rPr lang="en-HK" altLang="zh-TW" dirty="0"/>
              <a:t>way we communicate affects perception and </a:t>
            </a:r>
            <a:r>
              <a:rPr lang="en-HK" altLang="zh-TW" dirty="0" smtClean="0"/>
              <a:t>reception. </a:t>
            </a:r>
            <a:r>
              <a:rPr lang="en-HK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6953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288540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12. We often do not get the response we want from our communication. We have to </a:t>
            </a:r>
            <a:r>
              <a:rPr lang="en-HK" dirty="0"/>
              <a:t>k</a:t>
            </a:r>
            <a:r>
              <a:rPr lang="en-HK" altLang="zh-TW" dirty="0" smtClean="0"/>
              <a:t>eep </a:t>
            </a:r>
            <a:r>
              <a:rPr lang="en-HK" altLang="zh-TW" dirty="0"/>
              <a:t>shifting and changing the way </a:t>
            </a:r>
            <a:r>
              <a:rPr lang="en-HK" altLang="zh-TW" dirty="0" smtClean="0"/>
              <a:t>we communicate </a:t>
            </a:r>
            <a:r>
              <a:rPr lang="en-HK" altLang="zh-TW" dirty="0"/>
              <a:t>until </a:t>
            </a:r>
            <a:r>
              <a:rPr lang="en-HK" altLang="zh-TW" dirty="0" smtClean="0"/>
              <a:t>we get </a:t>
            </a:r>
            <a:r>
              <a:rPr lang="en-HK" altLang="zh-TW" dirty="0"/>
              <a:t>the response </a:t>
            </a:r>
            <a:r>
              <a:rPr lang="en-HK" altLang="zh-TW" dirty="0" smtClean="0"/>
              <a:t>we want.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4122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1731243"/>
          </a:xfrm>
        </p:spPr>
        <p:txBody>
          <a:bodyPr/>
          <a:lstStyle/>
          <a:p>
            <a:pPr marL="0" indent="0">
              <a:buNone/>
            </a:pPr>
            <a:r>
              <a:rPr lang="mr-IN" dirty="0" smtClean="0"/>
              <a:t>…</a:t>
            </a:r>
            <a:r>
              <a:rPr lang="en-US" dirty="0" smtClean="0"/>
              <a:t>so the only way to understand </a:t>
            </a:r>
            <a:r>
              <a:rPr lang="en-HK" altLang="zh-TW" dirty="0" smtClean="0"/>
              <a:t>meaning </a:t>
            </a:r>
            <a:r>
              <a:rPr lang="en-HK" altLang="zh-TW" dirty="0"/>
              <a:t>of your communication lies in the response</a:t>
            </a:r>
            <a:r>
              <a:rPr lang="en-HK" dirty="0"/>
              <a:t> </a:t>
            </a:r>
            <a:r>
              <a:rPr lang="en-HK" dirty="0" smtClean="0"/>
              <a:t>you get back.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2210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115416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13. Without Framing context we cannot control the message and the response.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6212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4424288"/>
          </a:xfrm>
        </p:spPr>
        <p:txBody>
          <a:bodyPr/>
          <a:lstStyle/>
          <a:p>
            <a:pPr marL="0" indent="0" fontAlgn="base">
              <a:buNone/>
            </a:pPr>
            <a:r>
              <a:rPr lang="en-HK" altLang="zh-TW" dirty="0"/>
              <a:t>“The sun has a beautiful red color to it as it’s setting tonight. </a:t>
            </a:r>
            <a:r>
              <a:rPr lang="en-HK" altLang="zh-TW" dirty="0"/>
              <a:t>(frame) Let’s take a walk on the beach</a:t>
            </a:r>
            <a:r>
              <a:rPr lang="en-HK" altLang="zh-TW" dirty="0" smtClean="0"/>
              <a:t>”</a:t>
            </a:r>
          </a:p>
          <a:p>
            <a:pPr marL="0" indent="0" fontAlgn="base">
              <a:buNone/>
            </a:pPr>
            <a:r>
              <a:rPr lang="en-HK" altLang="zh-TW" dirty="0" smtClean="0"/>
              <a:t>Or </a:t>
            </a:r>
            <a:endParaRPr lang="en-HK" altLang="zh-TW" dirty="0"/>
          </a:p>
          <a:p>
            <a:pPr marL="0" indent="0" fontAlgn="base">
              <a:buNone/>
            </a:pPr>
            <a:r>
              <a:rPr lang="en-HK" altLang="zh-TW" dirty="0"/>
              <a:t>“It’s going to be too dark when we get there (new frame- Dark is not good)”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8410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3847207"/>
          </a:xfrm>
        </p:spPr>
        <p:txBody>
          <a:bodyPr/>
          <a:lstStyle/>
          <a:p>
            <a:pPr marL="0" indent="0">
              <a:buNone/>
            </a:pPr>
            <a:r>
              <a:rPr lang="en-HK" altLang="zh-TW" dirty="0"/>
              <a:t>Seductive voice </a:t>
            </a:r>
            <a:endParaRPr lang="en-HK" altLang="zh-TW" dirty="0" smtClean="0"/>
          </a:p>
          <a:p>
            <a:pPr marL="0" indent="0">
              <a:buNone/>
            </a:pPr>
            <a:endParaRPr lang="en-HK" altLang="zh-TW" dirty="0"/>
          </a:p>
          <a:p>
            <a:pPr marL="0" indent="0">
              <a:buNone/>
            </a:pPr>
            <a:r>
              <a:rPr lang="en-HK" altLang="zh-TW" dirty="0" smtClean="0"/>
              <a:t>“</a:t>
            </a:r>
            <a:r>
              <a:rPr lang="en-HK" altLang="zh-TW" dirty="0"/>
              <a:t>Well that will be nice. </a:t>
            </a:r>
            <a:r>
              <a:rPr lang="en-HK" altLang="zh-TW" dirty="0"/>
              <a:t>That way no one can see what I’m going to do to you once we get there” (reframe- Dark is good)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7607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173124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14. A failure to communicate can happen if you put a time limit on when you end the communication.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289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mr-IN" dirty="0" smtClean="0"/>
              <a:t>…</a:t>
            </a:r>
            <a:r>
              <a:rPr lang="en-US" dirty="0" smtClean="0"/>
              <a:t>But we all have the same Five Senses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8393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1154162"/>
          </a:xfrm>
        </p:spPr>
        <p:txBody>
          <a:bodyPr/>
          <a:lstStyle/>
          <a:p>
            <a:pPr marL="0" indent="0">
              <a:buNone/>
            </a:pPr>
            <a:r>
              <a:rPr lang="mr-IN" dirty="0" smtClean="0"/>
              <a:t>…</a:t>
            </a:r>
            <a:r>
              <a:rPr lang="en-US" dirty="0" smtClean="0"/>
              <a:t>but if you continually alter your behavior until you get the result you want, you cannot fail.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0635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173124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15. If you are inflexible, your are not able to alter you style or approach, you will lose influence. You lose your audience.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6113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2308324"/>
          </a:xfrm>
        </p:spPr>
        <p:txBody>
          <a:bodyPr/>
          <a:lstStyle/>
          <a:p>
            <a:pPr marL="0" indent="0">
              <a:buNone/>
            </a:pPr>
            <a:r>
              <a:rPr lang="mr-IN" dirty="0" smtClean="0"/>
              <a:t>…</a:t>
            </a:r>
            <a:r>
              <a:rPr lang="en-US" dirty="0" smtClean="0"/>
              <a:t>but </a:t>
            </a:r>
            <a:r>
              <a:rPr lang="en-HK" dirty="0" smtClean="0"/>
              <a:t>i</a:t>
            </a:r>
            <a:r>
              <a:rPr lang="en-HK" altLang="zh-TW" dirty="0" smtClean="0"/>
              <a:t>n </a:t>
            </a:r>
            <a:r>
              <a:rPr lang="en-HK" altLang="zh-TW" dirty="0"/>
              <a:t>any system, the one with the most flexibility will exercise more choices and therefore </a:t>
            </a:r>
            <a:r>
              <a:rPr lang="en-HK" altLang="zh-TW" dirty="0" smtClean="0"/>
              <a:t>have more ability to influence </a:t>
            </a:r>
            <a:r>
              <a:rPr lang="en-HK" altLang="zh-TW" dirty="0"/>
              <a:t>in the system.</a:t>
            </a:r>
            <a:r>
              <a:rPr lang="en-HK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2250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230832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16. To influence is step one. To gain a commitment you need rapport. Resistance indicates a lack of rapport. Resistance can be </a:t>
            </a:r>
            <a:r>
              <a:rPr lang="en-HK" altLang="zh-TW" dirty="0"/>
              <a:t>verbal or non verbal</a:t>
            </a:r>
            <a:r>
              <a:rPr lang="en-HK" dirty="0"/>
              <a:t> </a:t>
            </a:r>
            <a:r>
              <a:rPr lang="en-HK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0337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1154162"/>
          </a:xfrm>
        </p:spPr>
        <p:txBody>
          <a:bodyPr/>
          <a:lstStyle/>
          <a:p>
            <a:pPr marL="0" indent="0">
              <a:buNone/>
            </a:pPr>
            <a:r>
              <a:rPr lang="mr-IN" dirty="0" smtClean="0"/>
              <a:t>…</a:t>
            </a:r>
            <a:r>
              <a:rPr lang="en-HK" dirty="0" smtClean="0"/>
              <a:t>but w</a:t>
            </a:r>
            <a:r>
              <a:rPr lang="en-HK" altLang="zh-TW" dirty="0" smtClean="0"/>
              <a:t>ith </a:t>
            </a:r>
            <a:r>
              <a:rPr lang="en-HK" altLang="zh-TW" dirty="0"/>
              <a:t>the proper amount of rapport you can convince someone to do almost anything.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1700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115416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17. People often feel they cannot. They feel they lack something. They feel helpless.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8129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4296048"/>
          </a:xfrm>
        </p:spPr>
        <p:txBody>
          <a:bodyPr/>
          <a:lstStyle/>
          <a:p>
            <a:pPr marL="0" indent="0">
              <a:buNone/>
            </a:pPr>
            <a:r>
              <a:rPr lang="mr-IN" dirty="0" smtClean="0"/>
              <a:t>…</a:t>
            </a:r>
            <a:r>
              <a:rPr lang="en-US" dirty="0" smtClean="0"/>
              <a:t>but actually </a:t>
            </a:r>
            <a:r>
              <a:rPr lang="en-HK" dirty="0"/>
              <a:t>p</a:t>
            </a:r>
            <a:r>
              <a:rPr lang="en-HK" altLang="zh-TW" dirty="0" smtClean="0"/>
              <a:t>eople </a:t>
            </a:r>
            <a:r>
              <a:rPr lang="en-HK" altLang="zh-TW" dirty="0"/>
              <a:t>have all the internal resources they need to succeed.</a:t>
            </a:r>
            <a:r>
              <a:rPr lang="en-HK" dirty="0"/>
              <a:t> </a:t>
            </a:r>
            <a:endParaRPr lang="en-HK" dirty="0" smtClean="0"/>
          </a:p>
          <a:p>
            <a:pPr marL="0" indent="0">
              <a:buNone/>
            </a:pPr>
            <a:endParaRPr lang="en-HK" dirty="0"/>
          </a:p>
          <a:p>
            <a:pPr marL="0" indent="0">
              <a:buNone/>
            </a:pPr>
            <a:r>
              <a:rPr lang="en-HK" dirty="0" smtClean="0"/>
              <a:t>A</a:t>
            </a:r>
            <a:r>
              <a:rPr lang="en-HK" altLang="zh-TW" dirty="0" smtClean="0"/>
              <a:t>ll </a:t>
            </a:r>
            <a:r>
              <a:rPr lang="en-HK" altLang="zh-TW" dirty="0"/>
              <a:t>p</a:t>
            </a:r>
            <a:r>
              <a:rPr lang="en-HK" altLang="zh-TW" dirty="0" smtClean="0"/>
              <a:t>eople have </a:t>
            </a:r>
            <a:r>
              <a:rPr lang="en-HK" altLang="zh-TW" dirty="0"/>
              <a:t>the same set of antennae and the same nervous system to interpret signals. </a:t>
            </a:r>
            <a:r>
              <a:rPr lang="en-HK" altLang="zh-TW" dirty="0"/>
              <a:t>We have everything we need to deal effectively in the world.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8720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115416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18. Many people feel learning skills take time and effort.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0638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3141886"/>
          </a:xfrm>
        </p:spPr>
        <p:txBody>
          <a:bodyPr/>
          <a:lstStyle/>
          <a:p>
            <a:pPr marL="0" indent="0">
              <a:buNone/>
            </a:pPr>
            <a:r>
              <a:rPr lang="mr-IN" dirty="0" smtClean="0"/>
              <a:t>…</a:t>
            </a:r>
            <a:r>
              <a:rPr lang="en-US" dirty="0" smtClean="0"/>
              <a:t>but in fact humans can learn anything, instantly, through association if in the right state of mind.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8720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173124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19. Not everyone makes the same choice. And not every choice is the right choice from every person.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1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40461" y="2236463"/>
            <a:ext cx="11428537" cy="173124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2. The ‘Map’ we make as we grow up, is not the same as our parents ‘Map’ or Our Colleagues Maps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8479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1859483"/>
          </a:xfrm>
        </p:spPr>
        <p:txBody>
          <a:bodyPr/>
          <a:lstStyle/>
          <a:p>
            <a:pPr marL="0" indent="0">
              <a:buNone/>
            </a:pPr>
            <a:r>
              <a:rPr lang="mr-IN" dirty="0" smtClean="0"/>
              <a:t>…</a:t>
            </a:r>
            <a:r>
              <a:rPr lang="en-US" dirty="0" smtClean="0"/>
              <a:t>but </a:t>
            </a:r>
            <a:r>
              <a:rPr lang="en-HK" dirty="0" smtClean="0"/>
              <a:t>e</a:t>
            </a:r>
            <a:r>
              <a:rPr lang="en-HK" altLang="zh-TW" dirty="0" smtClean="0"/>
              <a:t>veryone </a:t>
            </a:r>
            <a:r>
              <a:rPr lang="en-HK" altLang="zh-TW" dirty="0"/>
              <a:t>makes the best choices they can from their current map or model of the world.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25759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173124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20. Poor communication drives toward less choice. Nobody wants to be sold anything. But everyone wants to BUY.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5608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173124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..but </a:t>
            </a:r>
            <a:r>
              <a:rPr lang="en-HK" dirty="0" smtClean="0"/>
              <a:t>a</a:t>
            </a:r>
            <a:r>
              <a:rPr lang="en-HK" altLang="zh-TW" dirty="0" smtClean="0"/>
              <a:t>ll </a:t>
            </a:r>
            <a:r>
              <a:rPr lang="en-HK" altLang="zh-TW" dirty="0"/>
              <a:t>communication should increase </a:t>
            </a:r>
            <a:r>
              <a:rPr lang="en-HK" altLang="zh-TW" dirty="0" smtClean="0"/>
              <a:t>choice not decrease choice. The action should result in a choice. </a:t>
            </a:r>
            <a:r>
              <a:rPr lang="en-HK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0607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733153" y="1351843"/>
            <a:ext cx="10477884" cy="2713563"/>
          </a:xfrm>
        </p:spPr>
        <p:txBody>
          <a:bodyPr/>
          <a:lstStyle/>
          <a:p>
            <a:pPr marL="0" indent="0">
              <a:buNone/>
            </a:pPr>
            <a:r>
              <a:rPr lang="en-US" sz="6600" dirty="0" smtClean="0"/>
              <a:t>the secret:</a:t>
            </a:r>
          </a:p>
          <a:p>
            <a:pPr marL="0" indent="0">
              <a:buNone/>
            </a:pPr>
            <a:r>
              <a:rPr lang="en-US" sz="6600" dirty="0" smtClean="0"/>
              <a:t> </a:t>
            </a:r>
            <a:br>
              <a:rPr lang="en-US" sz="6600" dirty="0" smtClean="0"/>
            </a:br>
            <a:r>
              <a:rPr lang="en-US" sz="3600" dirty="0" smtClean="0"/>
              <a:t>Learn Neural Linguistic Programming.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95853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1154162"/>
          </a:xfrm>
        </p:spPr>
        <p:txBody>
          <a:bodyPr/>
          <a:lstStyle/>
          <a:p>
            <a:pPr marL="0" indent="0">
              <a:buNone/>
            </a:pPr>
            <a:r>
              <a:rPr lang="mr-IN" dirty="0" smtClean="0"/>
              <a:t>…</a:t>
            </a:r>
            <a:r>
              <a:rPr lang="en-US" dirty="0" smtClean="0"/>
              <a:t>but we all follow our Map, and Respond to our Map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366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115416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3. Words we use don’t mean the same thing to different people.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266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1154162"/>
          </a:xfrm>
        </p:spPr>
        <p:txBody>
          <a:bodyPr/>
          <a:lstStyle/>
          <a:p>
            <a:pPr marL="0" indent="0">
              <a:buNone/>
            </a:pPr>
            <a:r>
              <a:rPr lang="mr-IN" dirty="0" smtClean="0"/>
              <a:t>…</a:t>
            </a:r>
            <a:r>
              <a:rPr lang="en-US" dirty="0" smtClean="0"/>
              <a:t>context is more important. It</a:t>
            </a:r>
            <a:r>
              <a:rPr lang="mr-IN" dirty="0" smtClean="0"/>
              <a:t>’</a:t>
            </a:r>
            <a:r>
              <a:rPr lang="en-US" dirty="0" smtClean="0"/>
              <a:t>s not what you say, it’s how you say it.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433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115416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4. We all experience. But our experience is not the same.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495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82806" y="966463"/>
            <a:ext cx="11428537" cy="1154162"/>
          </a:xfrm>
        </p:spPr>
        <p:txBody>
          <a:bodyPr/>
          <a:lstStyle/>
          <a:p>
            <a:pPr marL="0" indent="0">
              <a:buNone/>
            </a:pPr>
            <a:r>
              <a:rPr lang="mr-IN" dirty="0" smtClean="0"/>
              <a:t>…</a:t>
            </a:r>
            <a:r>
              <a:rPr lang="en-US" dirty="0" smtClean="0"/>
              <a:t>so we must consider the way our mind and our body interacts.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41495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NAME" val="HSBC Private Bank"/>
  <p:tag name="LOGOTOP" val="479.4228"/>
  <p:tag name="LOGOLEFT" val="634.0717"/>
  <p:tag name="LOGOHEIGHT" val="51.49173"/>
  <p:tag name="LOGOWIDTH" val="134.110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NAME" val="HSBC Commercial Banking"/>
  <p:tag name="LOGOTOP" val="479.2353"/>
  <p:tag name="LOGOLEFT" val="634.2622"/>
  <p:tag name="LOGOHEIGHT" val="50.17583"/>
  <p:tag name="LOGOWIDTH" val="133.9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NAME" val="HSBC Business"/>
  <p:tag name="LOGOTOP" val="479.4376"/>
  <p:tag name="LOGOLEFT" val="634.3217"/>
  <p:tag name="LOGOHEIGHT" val="51.49173"/>
  <p:tag name="LOGOWIDTH" val="133.860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NAME" val="HSBC AMG"/>
  <p:tag name="LOGOTOP" val="479.4228"/>
  <p:tag name="LOGOLEFT" val="634.2622"/>
  <p:tag name="LOGOHEIGHT" val="47.08945"/>
  <p:tag name="LOGOWIDTH" val="133.9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NAME" val="HSBC Advance"/>
  <p:tag name="LOGOTOP" val="479.5"/>
  <p:tag name="LOGOLEFT" val="634.2768"/>
  <p:tag name="LOGOHEIGHT" val="51.40276"/>
  <p:tag name="LOGOWIDTH" val="133.905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NAME" val="HSBC Premier"/>
  <p:tag name="LOGOTOP" val="479.4228"/>
  <p:tag name="LOGOLEFT" val="634.3217"/>
  <p:tag name="LOGOHEIGHT" val="51.36669"/>
  <p:tag name="LOGOWIDTH" val="133.860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NAME" val="HSBC Master Brand (Trad Chinese)"/>
  <p:tag name="LOGOTOP" val="479.4228"/>
  <p:tag name="LOGOLEFT" val="634.2622"/>
  <p:tag name="LOGOHEIGHT" val="23.77693"/>
  <p:tag name="LOGOWIDTH" val="133.9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NAME" val="HSBC Master Brand (Sim Chinese)"/>
  <p:tag name="LOGOTOP" val="479.0478"/>
  <p:tag name="LOGOLEFT" val="634.5717"/>
  <p:tag name="LOGOHEIGHT" val="23.99614"/>
  <p:tag name="LOGOWIDTH" val="133.610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NAME" val="HSBC Insurance"/>
  <p:tag name="LOGOTOP" val="479.4228"/>
  <p:tag name="LOGOLEFT" val="634.2768"/>
  <p:tag name="LOGOHEIGHT" val="51.40276"/>
  <p:tag name="LOGOWIDTH" val="133.905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NAME" val="HSBC GBM (Trad Chinese)"/>
  <p:tag name="LOGOTOP" val="479.0001"/>
  <p:tag name="LOGOLEFT" val="634.2622"/>
  <p:tag name="LOGOHEIGHT" val="46.73953"/>
  <p:tag name="LOGOWIDTH" val="133.9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NAME" val="HSBC GBM (Sim Chinese)"/>
  <p:tag name="LOGOTOP" val="479.0001"/>
  <p:tag name="LOGOLEFT" val="634.2622"/>
  <p:tag name="LOGOHEIGHT" val="47.43937"/>
  <p:tag name="LOGOWIDTH" val="133.9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NAME" val="HSBC GBM"/>
  <p:tag name="LOGOTOP" val="479.4228"/>
  <p:tag name="LOGOLEFT" val="634.1968"/>
  <p:tag name="LOGOHEIGHT" val="46.36764"/>
  <p:tag name="LOGOWIDTH" val="133.985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NAME" val="HSBC Corporate"/>
  <p:tag name="LOGOTOP" val="479.2353"/>
  <p:tag name="LOGOLEFT" val="634.3217"/>
  <p:tag name="LOGOHEIGHT" val="55.2411"/>
  <p:tag name="LOGOWIDTH" val="133.8605"/>
</p:tagLst>
</file>

<file path=ppt/theme/theme1.xml><?xml version="1.0" encoding="utf-8"?>
<a:theme xmlns:a="http://schemas.openxmlformats.org/drawingml/2006/main" name="HSBC Template_16x9">
  <a:themeElements>
    <a:clrScheme name="HSBC_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B0011"/>
      </a:accent1>
      <a:accent2>
        <a:srgbClr val="767576"/>
      </a:accent2>
      <a:accent3>
        <a:srgbClr val="D7D8D6"/>
      </a:accent3>
      <a:accent4>
        <a:srgbClr val="F3F3F3"/>
      </a:accent4>
      <a:accent5>
        <a:srgbClr val="252525"/>
      </a:accent5>
      <a:accent6>
        <a:srgbClr val="000000"/>
      </a:accent6>
      <a:hlink>
        <a:srgbClr val="0563C1"/>
      </a:hlink>
      <a:folHlink>
        <a:srgbClr val="954F72"/>
      </a:folHlink>
    </a:clrScheme>
    <a:fontScheme name="HSBC_Fonts">
      <a:majorFont>
        <a:latin typeface="Univers Next for HSBC Medium"/>
        <a:ea typeface=""/>
        <a:cs typeface=""/>
      </a:majorFont>
      <a:minorFont>
        <a:latin typeface="Univers Next for HSBC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marL="285750" indent="-285750">
          <a:spcBef>
            <a:spcPts val="1000"/>
          </a:spcBef>
          <a:buClr>
            <a:schemeClr val="accent1"/>
          </a:buClr>
          <a:buSzPct val="90000"/>
          <a:buFont typeface="Wingdings" panose="05000000000000000000" pitchFamily="2" charset="2"/>
          <a:buChar char="u"/>
          <a:defRPr sz="1400" dirty="0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HSBC Template_16x9.potx" id="{AB25DAB7-9000-491C-A5C9-1A4ECDF2EFAE}" vid="{93A3310D-39BB-4381-B876-6FF675574E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HSBC Team Document" ma:contentTypeID="0x010100528BB31B57C32142822AE3D8EE75529A00F93186ECA8DB91419000FC7B4285339C00F1A886401503E748B39A5F15CBEB4C2D" ma:contentTypeVersion="5" ma:contentTypeDescription="" ma:contentTypeScope="" ma:versionID="5f0efc5224b1828748c8ebf8773b3130">
  <xsd:schema xmlns:xsd="http://www.w3.org/2001/XMLSchema" xmlns:xs="http://www.w3.org/2001/XMLSchema" xmlns:p="http://schemas.microsoft.com/office/2006/metadata/properties" xmlns:ns2="3dfd6813-1a81-4f69-9ad2-62047c79eece" targetNamespace="http://schemas.microsoft.com/office/2006/metadata/properties" ma:root="true" ma:fieldsID="8ad420d0d86098fcd4fa2fb680cf7b8d" ns2:_="">
    <xsd:import namespace="3dfd6813-1a81-4f69-9ad2-62047c79eece"/>
    <xsd:element name="properties">
      <xsd:complexType>
        <xsd:sequence>
          <xsd:element name="documentManagement">
            <xsd:complexType>
              <xsd:all>
                <xsd:element ref="ns2:hca22dd24bd74564bf6850e9888f0df5" minOccurs="0"/>
                <xsd:element ref="ns2:TaxCatchAll" minOccurs="0"/>
                <xsd:element ref="ns2:TaxCatchAllLabel" minOccurs="0"/>
                <xsd:element ref="ns2:Record_x0020_Hist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fd6813-1a81-4f69-9ad2-62047c79eece" elementFormDefault="qualified">
    <xsd:import namespace="http://schemas.microsoft.com/office/2006/documentManagement/types"/>
    <xsd:import namespace="http://schemas.microsoft.com/office/infopath/2007/PartnerControls"/>
    <xsd:element name="hca22dd24bd74564bf6850e9888f0df5" ma:index="8" nillable="true" ma:taxonomy="true" ma:internalName="hca22dd24bd74564bf6850e9888f0df5" ma:taxonomyFieldName="Classification" ma:displayName="Classification" ma:readOnly="false" ma:default="" ma:fieldId="{1ca22dd2-4bd7-4564-bf68-50e9888f0df5}" ma:sspId="7deb33d3-af6b-4b11-bf8d-82ee07054623" ma:termSetId="9490c9f1-7e17-46f2-b2cb-a54589aa632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0b32f7f-4810-4053-a6ee-1e49ef8fe36a}" ma:internalName="TaxCatchAll" ma:showField="CatchAllData" ma:web="bfef116f-3f01-420a-b855-670923df116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0b32f7f-4810-4053-a6ee-1e49ef8fe36a}" ma:internalName="TaxCatchAllLabel" ma:readOnly="true" ma:showField="CatchAllDataLabel" ma:web="bfef116f-3f01-420a-b855-670923df116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Record_x0020_History" ma:index="12" nillable="true" ma:displayName="Record History" ma:internalName="Record_x0020_Histor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7deb33d3-af6b-4b11-bf8d-82ee07054623" ContentTypeId="0x010100528BB31B57C32142822AE3D8EE75529A00F93186ECA8DB91419000FC7B4285339C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cord_x0020_History xmlns="3dfd6813-1a81-4f69-9ad2-62047c79eece" xsi:nil="true"/>
    <hca22dd24bd74564bf6850e9888f0df5 xmlns="3dfd6813-1a81-4f69-9ad2-62047c79eece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INTERNAL</TermName>
          <TermId xmlns="http://schemas.microsoft.com/office/infopath/2007/PartnerControls">cc9bba0a-7b81-4ee7-9e4e-e59466ef448b</TermId>
        </TermInfo>
      </Terms>
    </hca22dd24bd74564bf6850e9888f0df5>
    <TaxCatchAll xmlns="3dfd6813-1a81-4f69-9ad2-62047c79eece"/>
  </documentManagement>
</p:properties>
</file>

<file path=customXml/itemProps1.xml><?xml version="1.0" encoding="utf-8"?>
<ds:datastoreItem xmlns:ds="http://schemas.openxmlformats.org/officeDocument/2006/customXml" ds:itemID="{F0146E96-658E-418A-BDBB-AA85ECFCA8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fd6813-1a81-4f69-9ad2-62047c79ee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678510D-4DE5-4F1A-B7A6-C94FAD617896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914673F7-328F-41D2-A609-BA61AB1C426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48353324-44FB-4EA3-9136-ED2EF226F21F}">
  <ds:schemaRefs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dcmitype/"/>
    <ds:schemaRef ds:uri="http://purl.org/dc/terms/"/>
    <ds:schemaRef ds:uri="http://purl.org/dc/elements/1.1/"/>
    <ds:schemaRef ds:uri="http://schemas.microsoft.com/office/2006/documentManagement/types"/>
    <ds:schemaRef ds:uri="3dfd6813-1a81-4f69-9ad2-62047c79eece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HSBC Template_16x9</Template>
  <TotalTime>14059</TotalTime>
  <Words>972</Words>
  <Application>Microsoft Macintosh PowerPoint</Application>
  <PresentationFormat>Custom</PresentationFormat>
  <Paragraphs>58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HSBC Template_16x9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Innovate or Die</dc:title>
  <dc:subject>Innovation talks</dc:subject>
  <dc:creator>Peter Dingle</dc:creator>
  <cp:keywords>INTERNAL</cp:keywords>
  <dc:description>INTERNAL</dc:description>
  <cp:lastModifiedBy>Peter Dingle</cp:lastModifiedBy>
  <cp:revision>344</cp:revision>
  <dcterms:created xsi:type="dcterms:W3CDTF">2018-01-09T15:24:09Z</dcterms:created>
  <dcterms:modified xsi:type="dcterms:W3CDTF">2019-02-28T09:08:13Z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ooters">
    <vt:lpwstr>Footers</vt:lpwstr>
  </property>
  <property fmtid="{D5CDD505-2E9C-101B-9397-08002B2CF9AE}" pid="3" name="DocClassification">
    <vt:lpwstr>CLAINTERN</vt:lpwstr>
  </property>
  <property fmtid="{D5CDD505-2E9C-101B-9397-08002B2CF9AE}" pid="4" name="Classification">
    <vt:lpwstr>INTERNAL</vt:lpwstr>
  </property>
  <property fmtid="{D5CDD505-2E9C-101B-9397-08002B2CF9AE}" pid="5" name="ContentTypeId">
    <vt:lpwstr>0x010100528BB31B57C32142822AE3D8EE75529A00F93186ECA8DB91419000FC7B4285339C00F1A886401503E748B39A5F15CBEB4C2D</vt:lpwstr>
  </property>
  <property fmtid="{D5CDD505-2E9C-101B-9397-08002B2CF9AE}" pid="6" name="Source">
    <vt:lpwstr>Internal</vt:lpwstr>
  </property>
</Properties>
</file>