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0" r:id="rId2"/>
    <p:sldId id="311" r:id="rId3"/>
    <p:sldId id="343" r:id="rId4"/>
    <p:sldId id="331" r:id="rId5"/>
    <p:sldId id="337" r:id="rId6"/>
    <p:sldId id="302" r:id="rId7"/>
    <p:sldId id="306" r:id="rId8"/>
    <p:sldId id="309" r:id="rId9"/>
    <p:sldId id="307" r:id="rId10"/>
    <p:sldId id="308" r:id="rId11"/>
    <p:sldId id="342" r:id="rId12"/>
    <p:sldId id="332" r:id="rId13"/>
    <p:sldId id="340" r:id="rId14"/>
    <p:sldId id="321" r:id="rId15"/>
    <p:sldId id="318" r:id="rId16"/>
    <p:sldId id="319" r:id="rId17"/>
    <p:sldId id="341" r:id="rId18"/>
    <p:sldId id="333" r:id="rId19"/>
    <p:sldId id="339" r:id="rId20"/>
    <p:sldId id="322" r:id="rId21"/>
    <p:sldId id="324" r:id="rId22"/>
    <p:sldId id="325" r:id="rId23"/>
    <p:sldId id="327" r:id="rId24"/>
    <p:sldId id="328" r:id="rId25"/>
    <p:sldId id="329" r:id="rId26"/>
    <p:sldId id="345" r:id="rId27"/>
    <p:sldId id="313" r:id="rId28"/>
    <p:sldId id="344" r:id="rId29"/>
    <p:sldId id="315" r:id="rId30"/>
    <p:sldId id="31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0188" autoAdjust="0"/>
    <p:restoredTop sz="94660"/>
  </p:normalViewPr>
  <p:slideViewPr>
    <p:cSldViewPr snapToGrid="0">
      <p:cViewPr>
        <p:scale>
          <a:sx n="100" d="100"/>
          <a:sy n="100" d="100"/>
        </p:scale>
        <p:origin x="-1860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 b="1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0D34-6BBD-4304-A388-1E018CC68380}" type="datetimeFigureOut">
              <a:rPr lang="en-US" smtClean="0"/>
              <a:pPr/>
              <a:t>2019-02-22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07BF-3008-4A9A-B7DF-63A1F652AA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5484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0D34-6BBD-4304-A388-1E018CC68380}" type="datetimeFigureOut">
              <a:rPr lang="en-US" smtClean="0"/>
              <a:pPr/>
              <a:t>2019-02-22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07BF-3008-4A9A-B7DF-63A1F652AA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1080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0D34-6BBD-4304-A388-1E018CC68380}" type="datetimeFigureOut">
              <a:rPr lang="en-US" smtClean="0"/>
              <a:pPr/>
              <a:t>2019-02-22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07BF-3008-4A9A-B7DF-63A1F652AA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1028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0D34-6BBD-4304-A388-1E018CC68380}" type="datetimeFigureOut">
              <a:rPr lang="en-US" smtClean="0"/>
              <a:pPr/>
              <a:t>2019-02-22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07BF-3008-4A9A-B7DF-63A1F652AA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6509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0D34-6BBD-4304-A388-1E018CC68380}" type="datetimeFigureOut">
              <a:rPr lang="en-US" smtClean="0"/>
              <a:pPr/>
              <a:t>2019-02-22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07BF-3008-4A9A-B7DF-63A1F652AA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3493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0D34-6BBD-4304-A388-1E018CC68380}" type="datetimeFigureOut">
              <a:rPr lang="en-US" smtClean="0"/>
              <a:pPr/>
              <a:t>2019-02-22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07BF-3008-4A9A-B7DF-63A1F652AA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831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0D34-6BBD-4304-A388-1E018CC68380}" type="datetimeFigureOut">
              <a:rPr lang="en-US" smtClean="0"/>
              <a:pPr/>
              <a:t>2019-02-22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07BF-3008-4A9A-B7DF-63A1F652AA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0808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0D34-6BBD-4304-A388-1E018CC68380}" type="datetimeFigureOut">
              <a:rPr lang="en-US" smtClean="0"/>
              <a:pPr/>
              <a:t>2019-02-22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07BF-3008-4A9A-B7DF-63A1F652AA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0880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0D34-6BBD-4304-A388-1E018CC68380}" type="datetimeFigureOut">
              <a:rPr lang="en-US" smtClean="0"/>
              <a:pPr/>
              <a:t>2019-02-22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07BF-3008-4A9A-B7DF-63A1F652AA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5260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0D34-6BBD-4304-A388-1E018CC68380}" type="datetimeFigureOut">
              <a:rPr lang="en-US" smtClean="0"/>
              <a:pPr/>
              <a:t>2019-02-22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07BF-3008-4A9A-B7DF-63A1F652AA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1417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0D34-6BBD-4304-A388-1E018CC68380}" type="datetimeFigureOut">
              <a:rPr lang="en-US" smtClean="0"/>
              <a:pPr/>
              <a:t>2019-02-22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07BF-3008-4A9A-B7DF-63A1F652AA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9953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A0D34-6BBD-4304-A388-1E018CC68380}" type="datetimeFigureOut">
              <a:rPr lang="en-US" smtClean="0"/>
              <a:pPr/>
              <a:t>2019-02-22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307BF-3008-4A9A-B7DF-63A1F652AA8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665282" y="6400800"/>
            <a:ext cx="1813437" cy="380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0" y="0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SD5906:</a:t>
            </a:r>
            <a:r>
              <a:rPr lang="en-US" sz="1000" baseline="0" dirty="0" smtClean="0"/>
              <a:t> Globalization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1901302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bit.ly/1VHTGso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811126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SD5906</a:t>
            </a:r>
            <a:r>
              <a:rPr lang="en-US" sz="3600" dirty="0" smtClean="0">
                <a:solidFill>
                  <a:schemeClr val="tx1"/>
                </a:solidFill>
              </a:rPr>
              <a:t/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1100" dirty="0" smtClean="0">
                <a:solidFill>
                  <a:schemeClr val="tx1"/>
                </a:solidFill>
              </a:rPr>
              <a:t> </a:t>
            </a:r>
            <a:br>
              <a:rPr lang="en-US" sz="11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Globalization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4000" dirty="0" smtClean="0"/>
              <a:t>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1100" b="1" dirty="0" smtClean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b="1" dirty="0" smtClean="0"/>
              <a:t>COMMUNICATIONS</a:t>
            </a:r>
            <a:endParaRPr lang="en-US" sz="4000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4446505"/>
            <a:ext cx="9144000" cy="1371600"/>
          </a:xfrm>
        </p:spPr>
        <p:txBody>
          <a:bodyPr/>
          <a:lstStyle/>
          <a:p>
            <a:r>
              <a:rPr lang="en-US" dirty="0" smtClean="0"/>
              <a:t>School of Design</a:t>
            </a:r>
          </a:p>
          <a:p>
            <a:r>
              <a:rPr lang="en-US" dirty="0" smtClean="0"/>
              <a:t>The Polytechnic University of Hong Kong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8163" y="1471613"/>
            <a:ext cx="1362075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238375" y="1470212"/>
            <a:ext cx="6340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/>
              <a:t>In a network, information flows from one person to everyone else.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38374" y="2965637"/>
            <a:ext cx="6657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00"/>
                </a:solidFill>
              </a:rPr>
              <a:t>What are the advantages of this model?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38374" y="4213412"/>
            <a:ext cx="6715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00"/>
                </a:solidFill>
              </a:rPr>
              <a:t>What are its disadvantages of this model?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Leavitt’s Models – Summary of Features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79600" y="5718175"/>
            <a:ext cx="5384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https://www.slideshare.net/divyebokdia/communication-structure-in-a-group-divye-bokdia</a:t>
            </a:r>
            <a:endParaRPr lang="en-US" sz="10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753" y="1571625"/>
            <a:ext cx="5790495" cy="397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Common</a:t>
            </a:r>
            <a:br>
              <a:rPr lang="en-US" dirty="0" smtClean="0"/>
            </a:br>
            <a:r>
              <a:rPr lang="en-US" dirty="0" smtClean="0"/>
              <a:t>Organizational Model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Kaplan &amp; Norton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indent="-228600" algn="just"/>
            <a:r>
              <a:rPr lang="en-US" sz="2800" dirty="0" smtClean="0"/>
              <a:t>In </a:t>
            </a:r>
            <a:r>
              <a:rPr lang="en-US" sz="2800" b="1" dirty="0" smtClean="0"/>
              <a:t>1992</a:t>
            </a:r>
            <a:r>
              <a:rPr lang="en-US" sz="2800" dirty="0" smtClean="0"/>
              <a:t>, Kaplan &amp; Norton published an article in the Harvard Business Review explaining a powerful new idea:  </a:t>
            </a:r>
            <a:r>
              <a:rPr lang="en-US" sz="2800" u="sng" dirty="0" smtClean="0"/>
              <a:t>The Balanced Scorecard</a:t>
            </a:r>
            <a:r>
              <a:rPr lang="en-US" sz="2800" dirty="0" smtClean="0"/>
              <a:t>.  The article (</a:t>
            </a:r>
            <a:r>
              <a:rPr lang="en-US" sz="2800" dirty="0" smtClean="0">
                <a:hlinkClick r:id="rId2"/>
              </a:rPr>
              <a:t>https://bit.ly/1VHTGso</a:t>
            </a:r>
            <a:r>
              <a:rPr lang="en-US" sz="2800" dirty="0" smtClean="0"/>
              <a:t>) was followed up with a book in </a:t>
            </a:r>
            <a:r>
              <a:rPr lang="en-US" sz="2800" b="1" dirty="0" smtClean="0"/>
              <a:t>1996</a:t>
            </a:r>
            <a:r>
              <a:rPr lang="en-US" sz="2800" dirty="0" smtClean="0"/>
              <a:t> (ISBN: 9780875846514).</a:t>
            </a:r>
          </a:p>
          <a:p>
            <a:pPr marL="228600" indent="-228600" algn="just"/>
            <a:endParaRPr lang="en-US" sz="2800" dirty="0" smtClean="0"/>
          </a:p>
          <a:p>
            <a:pPr marL="228600" indent="-228600" algn="just"/>
            <a:r>
              <a:rPr lang="en-US" sz="2800" dirty="0" smtClean="0"/>
              <a:t>The Balanced Scorecard puts into practice an old management axiom</a:t>
            </a:r>
            <a:r>
              <a:rPr lang="en-US" sz="2800" dirty="0" smtClean="0"/>
              <a:t>:</a:t>
            </a:r>
          </a:p>
          <a:p>
            <a:pPr marL="228600" indent="-228600" algn="ctr">
              <a:buNone/>
            </a:pPr>
            <a:r>
              <a:rPr lang="en-US" sz="1100" dirty="0" smtClean="0"/>
              <a:t> </a:t>
            </a:r>
            <a:r>
              <a:rPr lang="en-US" sz="2800" dirty="0" smtClean="0"/>
              <a:t>  </a:t>
            </a:r>
            <a:br>
              <a:rPr lang="en-US" sz="2800" dirty="0" smtClean="0"/>
            </a:br>
            <a:r>
              <a:rPr lang="en-US" sz="2800" b="1" dirty="0" smtClean="0"/>
              <a:t>“</a:t>
            </a:r>
            <a:r>
              <a:rPr lang="en-US" sz="2800" b="1" i="1" dirty="0" smtClean="0"/>
              <a:t>You can’t improve what you don’t measure</a:t>
            </a:r>
            <a:r>
              <a:rPr lang="en-US" sz="2800" b="1" dirty="0" smtClean="0"/>
              <a:t>”.</a:t>
            </a:r>
          </a:p>
          <a:p>
            <a:pPr algn="just">
              <a:buNone/>
            </a:pPr>
            <a:endParaRPr lang="en-US" sz="2800" dirty="0" smtClean="0"/>
          </a:p>
          <a:p>
            <a:pPr algn="just">
              <a:buNone/>
            </a:pP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8167007" cy="1325563"/>
          </a:xfrm>
        </p:spPr>
        <p:txBody>
          <a:bodyPr/>
          <a:lstStyle/>
          <a:p>
            <a:r>
              <a:rPr lang="en-US" dirty="0" smtClean="0"/>
              <a:t>The Balanced Scorecard: Layers (Simplified)</a:t>
            </a:r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1417" y="1335317"/>
            <a:ext cx="6301166" cy="4925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Balanced Scorecard:  </a:t>
            </a:r>
            <a:r>
              <a:rPr lang="en-US" b="1" dirty="0" smtClean="0">
                <a:solidFill>
                  <a:srgbClr val="FF0000"/>
                </a:solidFill>
              </a:rPr>
              <a:t>Managing Uncertainty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28073" y="1291986"/>
            <a:ext cx="1927245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RISKY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/>
            </a:r>
            <a:br>
              <a:rPr lang="en-US" sz="2000" b="1" dirty="0" smtClean="0">
                <a:solidFill>
                  <a:srgbClr val="FF0000"/>
                </a:solidFill>
              </a:rPr>
            </a:br>
            <a:endParaRPr lang="en-US" sz="2000" b="1" dirty="0" smtClean="0">
              <a:solidFill>
                <a:srgbClr val="FF0000"/>
              </a:solidFill>
            </a:endParaRPr>
          </a:p>
          <a:p>
            <a:pPr algn="ctr"/>
            <a:endParaRPr lang="en-US" b="1" dirty="0" smtClean="0">
              <a:solidFill>
                <a:srgbClr val="FF0000"/>
              </a:solidFill>
            </a:endParaRPr>
          </a:p>
          <a:p>
            <a:pPr algn="ctr"/>
            <a:endParaRPr lang="en-US" sz="1100" b="1" dirty="0" smtClean="0">
              <a:solidFill>
                <a:srgbClr val="FF0000"/>
              </a:solidFill>
            </a:endParaRPr>
          </a:p>
          <a:p>
            <a:pPr algn="ctr"/>
            <a:endParaRPr lang="en-US" b="1" dirty="0" smtClean="0">
              <a:solidFill>
                <a:srgbClr val="FF0000"/>
              </a:solidFill>
            </a:endParaRPr>
          </a:p>
          <a:p>
            <a:pPr algn="ctr"/>
            <a:endParaRPr lang="en-US" b="1" dirty="0" smtClean="0">
              <a:solidFill>
                <a:srgbClr val="FF0000"/>
              </a:solidFill>
            </a:endParaRPr>
          </a:p>
          <a:p>
            <a:pPr algn="ctr"/>
            <a:endParaRPr lang="en-US" b="1" dirty="0" smtClean="0">
              <a:solidFill>
                <a:srgbClr val="FF0000"/>
              </a:solidFill>
            </a:endParaRPr>
          </a:p>
          <a:p>
            <a:pPr algn="ctr"/>
            <a:endParaRPr lang="en-US" sz="2000" b="1" dirty="0" smtClean="0">
              <a:solidFill>
                <a:srgbClr val="FF0000"/>
              </a:solidFill>
            </a:endParaRPr>
          </a:p>
          <a:p>
            <a:pPr algn="ctr"/>
            <a:endParaRPr lang="en-US" sz="2400" b="1" dirty="0" smtClean="0">
              <a:solidFill>
                <a:srgbClr val="FF0000"/>
              </a:solidFill>
            </a:endParaRPr>
          </a:p>
          <a:p>
            <a:pPr algn="ctr"/>
            <a:endParaRPr lang="en-US" b="1" dirty="0" smtClean="0">
              <a:solidFill>
                <a:srgbClr val="FF0000"/>
              </a:solidFill>
            </a:endParaRPr>
          </a:p>
          <a:p>
            <a:pPr algn="ctr"/>
            <a:endParaRPr lang="en-US" sz="2000" b="1" dirty="0" smtClean="0">
              <a:solidFill>
                <a:srgbClr val="FF0000"/>
              </a:solidFill>
            </a:endParaRPr>
          </a:p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endParaRPr lang="en-US" sz="1600" b="1" dirty="0" smtClean="0">
              <a:solidFill>
                <a:srgbClr val="FF0000"/>
              </a:solidFill>
            </a:endParaRPr>
          </a:p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SAFE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7953836" y="1712686"/>
            <a:ext cx="65315" cy="4071257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1417" y="1335317"/>
            <a:ext cx="6301166" cy="4925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1417" y="1335317"/>
            <a:ext cx="6301166" cy="4925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297636" cy="1325563"/>
          </a:xfrm>
        </p:spPr>
        <p:txBody>
          <a:bodyPr/>
          <a:lstStyle/>
          <a:p>
            <a:r>
              <a:rPr lang="en-US" dirty="0" smtClean="0"/>
              <a:t>Balanced Scorecard:  </a:t>
            </a:r>
            <a:r>
              <a:rPr lang="en-US" b="1" dirty="0" smtClean="0">
                <a:solidFill>
                  <a:srgbClr val="FF0000"/>
                </a:solidFill>
              </a:rPr>
              <a:t>Managing Organization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11377" y="1313753"/>
            <a:ext cx="1927245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NO STRUCTURE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/>
            </a:r>
            <a:br>
              <a:rPr lang="en-US" sz="2000" b="1" dirty="0" smtClean="0">
                <a:solidFill>
                  <a:srgbClr val="FF0000"/>
                </a:solidFill>
              </a:rPr>
            </a:br>
            <a:endParaRPr lang="en-US" sz="2000" b="1" dirty="0" smtClean="0">
              <a:solidFill>
                <a:srgbClr val="FF0000"/>
              </a:solidFill>
            </a:endParaRPr>
          </a:p>
          <a:p>
            <a:pPr algn="ctr"/>
            <a:endParaRPr lang="en-US" b="1" dirty="0" smtClean="0">
              <a:solidFill>
                <a:srgbClr val="FF0000"/>
              </a:solidFill>
            </a:endParaRPr>
          </a:p>
          <a:p>
            <a:pPr algn="ctr"/>
            <a:endParaRPr lang="en-US" sz="1100" b="1" dirty="0" smtClean="0">
              <a:solidFill>
                <a:srgbClr val="FF0000"/>
              </a:solidFill>
            </a:endParaRPr>
          </a:p>
          <a:p>
            <a:pPr algn="ctr"/>
            <a:endParaRPr lang="en-US" b="1" dirty="0" smtClean="0">
              <a:solidFill>
                <a:srgbClr val="FF0000"/>
              </a:solidFill>
            </a:endParaRPr>
          </a:p>
          <a:p>
            <a:pPr algn="ctr"/>
            <a:endParaRPr lang="en-US" b="1" dirty="0" smtClean="0">
              <a:solidFill>
                <a:srgbClr val="FF0000"/>
              </a:solidFill>
            </a:endParaRPr>
          </a:p>
          <a:p>
            <a:pPr algn="ctr"/>
            <a:endParaRPr lang="en-US" b="1" dirty="0" smtClean="0">
              <a:solidFill>
                <a:srgbClr val="FF0000"/>
              </a:solidFill>
            </a:endParaRPr>
          </a:p>
          <a:p>
            <a:pPr algn="ctr"/>
            <a:endParaRPr lang="en-US" sz="2000" b="1" dirty="0" smtClean="0">
              <a:solidFill>
                <a:srgbClr val="FF0000"/>
              </a:solidFill>
            </a:endParaRPr>
          </a:p>
          <a:p>
            <a:pPr algn="ctr"/>
            <a:endParaRPr lang="en-US" sz="2400" b="1" dirty="0" smtClean="0">
              <a:solidFill>
                <a:srgbClr val="FF0000"/>
              </a:solidFill>
            </a:endParaRPr>
          </a:p>
          <a:p>
            <a:pPr algn="ctr"/>
            <a:endParaRPr lang="en-US" b="1" dirty="0" smtClean="0">
              <a:solidFill>
                <a:srgbClr val="FF0000"/>
              </a:solidFill>
            </a:endParaRPr>
          </a:p>
          <a:p>
            <a:pPr algn="ctr"/>
            <a:endParaRPr lang="en-US" sz="2000" b="1" dirty="0" smtClean="0">
              <a:solidFill>
                <a:srgbClr val="FF0000"/>
              </a:solidFill>
            </a:endParaRPr>
          </a:p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endParaRPr lang="en-US" sz="1600" b="1" dirty="0" smtClean="0">
              <a:solidFill>
                <a:srgbClr val="FF0000"/>
              </a:solidFill>
            </a:endParaRPr>
          </a:p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STRUCTURE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885358" y="1690911"/>
            <a:ext cx="65315" cy="4071257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1417" y="1335317"/>
            <a:ext cx="6301166" cy="4925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8065407" cy="1325563"/>
          </a:xfrm>
        </p:spPr>
        <p:txBody>
          <a:bodyPr/>
          <a:lstStyle/>
          <a:p>
            <a:r>
              <a:rPr lang="en-US" dirty="0" smtClean="0"/>
              <a:t>Balanced Scorecard:  </a:t>
            </a:r>
            <a:r>
              <a:rPr lang="en-US" b="1" dirty="0" smtClean="0">
                <a:solidFill>
                  <a:srgbClr val="FF0000"/>
                </a:solidFill>
              </a:rPr>
              <a:t>Managing Emergence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11377" y="1313753"/>
            <a:ext cx="1927245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NO STRUCTURE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/>
            </a:r>
            <a:br>
              <a:rPr lang="en-US" sz="2000" b="1" dirty="0" smtClean="0">
                <a:solidFill>
                  <a:srgbClr val="FF0000"/>
                </a:solidFill>
              </a:rPr>
            </a:br>
            <a:endParaRPr lang="en-US" sz="2000" b="1" dirty="0" smtClean="0">
              <a:solidFill>
                <a:srgbClr val="FF0000"/>
              </a:solidFill>
            </a:endParaRPr>
          </a:p>
          <a:p>
            <a:pPr algn="ctr"/>
            <a:endParaRPr lang="en-US" b="1" dirty="0" smtClean="0">
              <a:solidFill>
                <a:srgbClr val="FF0000"/>
              </a:solidFill>
            </a:endParaRPr>
          </a:p>
          <a:p>
            <a:pPr algn="ctr"/>
            <a:endParaRPr lang="en-US" sz="1100" b="1" dirty="0" smtClean="0">
              <a:solidFill>
                <a:srgbClr val="FF0000"/>
              </a:solidFill>
            </a:endParaRPr>
          </a:p>
          <a:p>
            <a:pPr algn="ctr"/>
            <a:endParaRPr lang="en-US" b="1" dirty="0" smtClean="0">
              <a:solidFill>
                <a:srgbClr val="FF0000"/>
              </a:solidFill>
            </a:endParaRPr>
          </a:p>
          <a:p>
            <a:pPr algn="ctr"/>
            <a:endParaRPr lang="en-US" b="1" dirty="0" smtClean="0">
              <a:solidFill>
                <a:srgbClr val="FF0000"/>
              </a:solidFill>
            </a:endParaRPr>
          </a:p>
          <a:p>
            <a:pPr algn="ctr"/>
            <a:endParaRPr lang="en-US" b="1" dirty="0" smtClean="0">
              <a:solidFill>
                <a:srgbClr val="FF0000"/>
              </a:solidFill>
            </a:endParaRPr>
          </a:p>
          <a:p>
            <a:pPr algn="ctr"/>
            <a:endParaRPr lang="en-US" sz="2000" b="1" dirty="0" smtClean="0">
              <a:solidFill>
                <a:srgbClr val="FF0000"/>
              </a:solidFill>
            </a:endParaRPr>
          </a:p>
          <a:p>
            <a:pPr algn="ctr"/>
            <a:endParaRPr lang="en-US" sz="2400" b="1" dirty="0" smtClean="0">
              <a:solidFill>
                <a:srgbClr val="FF0000"/>
              </a:solidFill>
            </a:endParaRPr>
          </a:p>
          <a:p>
            <a:pPr algn="ctr"/>
            <a:endParaRPr lang="en-US" b="1" dirty="0" smtClean="0">
              <a:solidFill>
                <a:srgbClr val="FF0000"/>
              </a:solidFill>
            </a:endParaRPr>
          </a:p>
          <a:p>
            <a:pPr algn="ctr"/>
            <a:endParaRPr lang="en-US" sz="2000" b="1" dirty="0" smtClean="0">
              <a:solidFill>
                <a:srgbClr val="FF0000"/>
              </a:solidFill>
            </a:endParaRPr>
          </a:p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endParaRPr lang="en-US" sz="1600" b="1" dirty="0" smtClean="0">
              <a:solidFill>
                <a:srgbClr val="FF0000"/>
              </a:solidFill>
            </a:endParaRPr>
          </a:p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STRUCTURE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885358" y="1690911"/>
            <a:ext cx="65315" cy="4071257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028073" y="1291986"/>
            <a:ext cx="1927245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RISKY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/>
            </a:r>
            <a:br>
              <a:rPr lang="en-US" sz="2000" b="1" dirty="0" smtClean="0">
                <a:solidFill>
                  <a:srgbClr val="FF0000"/>
                </a:solidFill>
              </a:rPr>
            </a:br>
            <a:endParaRPr lang="en-US" sz="2000" b="1" dirty="0" smtClean="0">
              <a:solidFill>
                <a:srgbClr val="FF0000"/>
              </a:solidFill>
            </a:endParaRPr>
          </a:p>
          <a:p>
            <a:pPr algn="ctr"/>
            <a:endParaRPr lang="en-US" b="1" dirty="0" smtClean="0">
              <a:solidFill>
                <a:srgbClr val="FF0000"/>
              </a:solidFill>
            </a:endParaRPr>
          </a:p>
          <a:p>
            <a:pPr algn="ctr"/>
            <a:endParaRPr lang="en-US" sz="1100" b="1" dirty="0" smtClean="0">
              <a:solidFill>
                <a:srgbClr val="FF0000"/>
              </a:solidFill>
            </a:endParaRPr>
          </a:p>
          <a:p>
            <a:pPr algn="ctr"/>
            <a:endParaRPr lang="en-US" b="1" dirty="0" smtClean="0">
              <a:solidFill>
                <a:srgbClr val="FF0000"/>
              </a:solidFill>
            </a:endParaRPr>
          </a:p>
          <a:p>
            <a:pPr algn="ctr"/>
            <a:endParaRPr lang="en-US" b="1" dirty="0" smtClean="0">
              <a:solidFill>
                <a:srgbClr val="FF0000"/>
              </a:solidFill>
            </a:endParaRPr>
          </a:p>
          <a:p>
            <a:pPr algn="ctr"/>
            <a:endParaRPr lang="en-US" b="1" dirty="0" smtClean="0">
              <a:solidFill>
                <a:srgbClr val="FF0000"/>
              </a:solidFill>
            </a:endParaRPr>
          </a:p>
          <a:p>
            <a:pPr algn="ctr"/>
            <a:endParaRPr lang="en-US" sz="2000" b="1" dirty="0" smtClean="0">
              <a:solidFill>
                <a:srgbClr val="FF0000"/>
              </a:solidFill>
            </a:endParaRPr>
          </a:p>
          <a:p>
            <a:pPr algn="ctr"/>
            <a:endParaRPr lang="en-US" sz="2400" b="1" dirty="0" smtClean="0">
              <a:solidFill>
                <a:srgbClr val="FF0000"/>
              </a:solidFill>
            </a:endParaRPr>
          </a:p>
          <a:p>
            <a:pPr algn="ctr"/>
            <a:endParaRPr lang="en-US" b="1" dirty="0" smtClean="0">
              <a:solidFill>
                <a:srgbClr val="FF0000"/>
              </a:solidFill>
            </a:endParaRPr>
          </a:p>
          <a:p>
            <a:pPr algn="ctr"/>
            <a:endParaRPr lang="en-US" sz="2000" b="1" dirty="0" smtClean="0">
              <a:solidFill>
                <a:srgbClr val="FF0000"/>
              </a:solidFill>
            </a:endParaRPr>
          </a:p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endParaRPr lang="en-US" sz="1600" b="1" dirty="0" smtClean="0">
              <a:solidFill>
                <a:srgbClr val="FF0000"/>
              </a:solidFill>
            </a:endParaRPr>
          </a:p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SAFE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7953836" y="1712686"/>
            <a:ext cx="65315" cy="4071257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65072" y="1317189"/>
            <a:ext cx="2013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UNCLEAR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984172" y="5822043"/>
            <a:ext cx="1175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CLEAR</a:t>
            </a:r>
            <a:endParaRPr lang="en-US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Common</a:t>
            </a:r>
            <a:br>
              <a:rPr lang="en-US" dirty="0" smtClean="0"/>
            </a:br>
            <a:r>
              <a:rPr lang="en-US" dirty="0" smtClean="0"/>
              <a:t>Innovation Model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/>
              <a:t>In 1962, Everett Rogers published a book about </a:t>
            </a:r>
            <a:r>
              <a:rPr lang="en-US" sz="2800" dirty="0" smtClean="0"/>
              <a:t>something he called </a:t>
            </a:r>
            <a:r>
              <a:rPr lang="en-US" sz="2800" dirty="0" smtClean="0"/>
              <a:t>the </a:t>
            </a:r>
            <a:r>
              <a:rPr lang="en-US" sz="2800" u="sng" dirty="0" smtClean="0"/>
              <a:t>Diffusion of Innovations</a:t>
            </a:r>
            <a:r>
              <a:rPr lang="en-US" sz="2800" dirty="0" smtClean="0"/>
              <a:t> curve (https://amzn.to/2Kq1nof).  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In the book, Rogers described how new ideas move from the fringe to the center of society, gaining more and more adoption as time passes.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The Diffusion of Innovation curve is actually an application of the Normal, Gaussian or Bell Curve. 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19200" y="2057400"/>
            <a:ext cx="6781800" cy="2743200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FF0000"/>
                </a:solidFill>
              </a:rPr>
              <a:t>IMPORTANT</a:t>
            </a:r>
          </a:p>
          <a:p>
            <a:endParaRPr lang="en-US" sz="3600" b="1" dirty="0" smtClean="0">
              <a:solidFill>
                <a:srgbClr val="FF0000"/>
              </a:solidFill>
            </a:endParaRPr>
          </a:p>
          <a:p>
            <a:r>
              <a:rPr lang="en-US" sz="3600" dirty="0" smtClean="0"/>
              <a:t>Please sit with the members </a:t>
            </a:r>
          </a:p>
          <a:p>
            <a:r>
              <a:rPr lang="en-US" sz="3600" dirty="0" smtClean="0"/>
              <a:t>of your final group project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82221224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Diffusion of Innovations Curve</a:t>
            </a:r>
            <a:endParaRPr lang="en-US" dirty="0"/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29965" y="2065117"/>
            <a:ext cx="368407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023258" y="5594775"/>
            <a:ext cx="1770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dirty="0" smtClean="0"/>
              <a:t>Idea Infancy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437039" y="1969832"/>
            <a:ext cx="1574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Idea Maturity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488496" y="3809517"/>
            <a:ext cx="2608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Idea Development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Apply It Here, We Must First Invert It</a:t>
            </a:r>
            <a:endParaRPr lang="en-US" dirty="0"/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 flipV="1">
            <a:off x="2656131" y="1676422"/>
            <a:ext cx="3858759" cy="4389438"/>
            <a:chOff x="203200" y="1035050"/>
            <a:chExt cx="8636000" cy="5645150"/>
          </a:xfrm>
        </p:grpSpPr>
        <p:sp>
          <p:nvSpPr>
            <p:cNvPr id="5" name="Freeform 4"/>
            <p:cNvSpPr/>
            <p:nvPr/>
          </p:nvSpPr>
          <p:spPr>
            <a:xfrm>
              <a:off x="420458" y="1142857"/>
              <a:ext cx="8342702" cy="4740227"/>
            </a:xfrm>
            <a:custGeom>
              <a:avLst/>
              <a:gdLst>
                <a:gd name="connsiteX0" fmla="*/ 0 w 8229600"/>
                <a:gd name="connsiteY0" fmla="*/ 5993662 h 6242261"/>
                <a:gd name="connsiteX1" fmla="*/ 2313991 w 8229600"/>
                <a:gd name="connsiteY1" fmla="*/ 5639099 h 6242261"/>
                <a:gd name="connsiteX2" fmla="*/ 4851918 w 8229600"/>
                <a:gd name="connsiteY2" fmla="*/ 749858 h 6242261"/>
                <a:gd name="connsiteX3" fmla="*/ 8229600 w 8229600"/>
                <a:gd name="connsiteY3" fmla="*/ 96715 h 6242261"/>
                <a:gd name="connsiteX0" fmla="*/ 0 w 8229600"/>
                <a:gd name="connsiteY0" fmla="*/ 5993662 h 6242261"/>
                <a:gd name="connsiteX1" fmla="*/ 2313991 w 8229600"/>
                <a:gd name="connsiteY1" fmla="*/ 5639099 h 6242261"/>
                <a:gd name="connsiteX2" fmla="*/ 4851918 w 8229600"/>
                <a:gd name="connsiteY2" fmla="*/ 749858 h 6242261"/>
                <a:gd name="connsiteX3" fmla="*/ 8229600 w 8229600"/>
                <a:gd name="connsiteY3" fmla="*/ 96715 h 6242261"/>
                <a:gd name="connsiteX0" fmla="*/ 0 w 8229600"/>
                <a:gd name="connsiteY0" fmla="*/ 5993662 h 6180535"/>
                <a:gd name="connsiteX1" fmla="*/ 2313991 w 8229600"/>
                <a:gd name="connsiteY1" fmla="*/ 5639099 h 6180535"/>
                <a:gd name="connsiteX2" fmla="*/ 4851918 w 8229600"/>
                <a:gd name="connsiteY2" fmla="*/ 749858 h 6180535"/>
                <a:gd name="connsiteX3" fmla="*/ 8229600 w 8229600"/>
                <a:gd name="connsiteY3" fmla="*/ 96715 h 6180535"/>
                <a:gd name="connsiteX0" fmla="*/ 0 w 8229600"/>
                <a:gd name="connsiteY0" fmla="*/ 5993662 h 6115599"/>
                <a:gd name="connsiteX1" fmla="*/ 2313991 w 8229600"/>
                <a:gd name="connsiteY1" fmla="*/ 5639099 h 6115599"/>
                <a:gd name="connsiteX2" fmla="*/ 4851918 w 8229600"/>
                <a:gd name="connsiteY2" fmla="*/ 749858 h 6115599"/>
                <a:gd name="connsiteX3" fmla="*/ 8229600 w 8229600"/>
                <a:gd name="connsiteY3" fmla="*/ 96715 h 6115599"/>
                <a:gd name="connsiteX0" fmla="*/ 0 w 8192957"/>
                <a:gd name="connsiteY0" fmla="*/ 6375841 h 6375841"/>
                <a:gd name="connsiteX1" fmla="*/ 2277348 w 8192957"/>
                <a:gd name="connsiteY1" fmla="*/ 5639099 h 6375841"/>
                <a:gd name="connsiteX2" fmla="*/ 4815275 w 8192957"/>
                <a:gd name="connsiteY2" fmla="*/ 749858 h 6375841"/>
                <a:gd name="connsiteX3" fmla="*/ 8192957 w 8192957"/>
                <a:gd name="connsiteY3" fmla="*/ 96715 h 6375841"/>
                <a:gd name="connsiteX0" fmla="*/ 0 w 8192957"/>
                <a:gd name="connsiteY0" fmla="*/ 6279126 h 6279126"/>
                <a:gd name="connsiteX1" fmla="*/ 2277348 w 8192957"/>
                <a:gd name="connsiteY1" fmla="*/ 5542384 h 6279126"/>
                <a:gd name="connsiteX2" fmla="*/ 4815275 w 8192957"/>
                <a:gd name="connsiteY2" fmla="*/ 653143 h 6279126"/>
                <a:gd name="connsiteX3" fmla="*/ 8192957 w 8192957"/>
                <a:gd name="connsiteY3" fmla="*/ 0 h 6279126"/>
                <a:gd name="connsiteX0" fmla="*/ 0 w 8174635"/>
                <a:gd name="connsiteY0" fmla="*/ 6743201 h 6743201"/>
                <a:gd name="connsiteX1" fmla="*/ 2277348 w 8174635"/>
                <a:gd name="connsiteY1" fmla="*/ 6006459 h 6743201"/>
                <a:gd name="connsiteX2" fmla="*/ 4815275 w 8174635"/>
                <a:gd name="connsiteY2" fmla="*/ 1117218 h 6743201"/>
                <a:gd name="connsiteX3" fmla="*/ 8174635 w 8174635"/>
                <a:gd name="connsiteY3" fmla="*/ 0 h 6743201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15275 w 8192957"/>
                <a:gd name="connsiteY2" fmla="*/ 1008024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70240 w 8192957"/>
                <a:gd name="connsiteY2" fmla="*/ 898832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70240 w 8192957"/>
                <a:gd name="connsiteY2" fmla="*/ 898832 h 6634007"/>
                <a:gd name="connsiteX3" fmla="*/ 8192957 w 8192957"/>
                <a:gd name="connsiteY3" fmla="*/ 0 h 6634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2957" h="6634007">
                  <a:moveTo>
                    <a:pt x="0" y="6634007"/>
                  </a:moveTo>
                  <a:cubicBezTo>
                    <a:pt x="716024" y="6538828"/>
                    <a:pt x="1465641" y="6853128"/>
                    <a:pt x="2277348" y="5897265"/>
                  </a:cubicBezTo>
                  <a:cubicBezTo>
                    <a:pt x="3089055" y="4941402"/>
                    <a:pt x="3884305" y="1881709"/>
                    <a:pt x="4870240" y="898832"/>
                  </a:cubicBezTo>
                  <a:cubicBezTo>
                    <a:pt x="5856175" y="-84045"/>
                    <a:pt x="7070371" y="164989"/>
                    <a:pt x="8192957" y="0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GB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Freeform 5"/>
            <p:cNvSpPr/>
            <p:nvPr/>
          </p:nvSpPr>
          <p:spPr>
            <a:xfrm>
              <a:off x="203200" y="1262098"/>
              <a:ext cx="8636000" cy="5418102"/>
            </a:xfrm>
            <a:custGeom>
              <a:avLst/>
              <a:gdLst>
                <a:gd name="connsiteX0" fmla="*/ 0 w 8229600"/>
                <a:gd name="connsiteY0" fmla="*/ 5993662 h 6242261"/>
                <a:gd name="connsiteX1" fmla="*/ 2313991 w 8229600"/>
                <a:gd name="connsiteY1" fmla="*/ 5639099 h 6242261"/>
                <a:gd name="connsiteX2" fmla="*/ 4851918 w 8229600"/>
                <a:gd name="connsiteY2" fmla="*/ 749858 h 6242261"/>
                <a:gd name="connsiteX3" fmla="*/ 8229600 w 8229600"/>
                <a:gd name="connsiteY3" fmla="*/ 96715 h 6242261"/>
                <a:gd name="connsiteX0" fmla="*/ 0 w 8229600"/>
                <a:gd name="connsiteY0" fmla="*/ 5993662 h 6242261"/>
                <a:gd name="connsiteX1" fmla="*/ 2313991 w 8229600"/>
                <a:gd name="connsiteY1" fmla="*/ 5639099 h 6242261"/>
                <a:gd name="connsiteX2" fmla="*/ 4851918 w 8229600"/>
                <a:gd name="connsiteY2" fmla="*/ 749858 h 6242261"/>
                <a:gd name="connsiteX3" fmla="*/ 8229600 w 8229600"/>
                <a:gd name="connsiteY3" fmla="*/ 96715 h 6242261"/>
                <a:gd name="connsiteX0" fmla="*/ 0 w 8229600"/>
                <a:gd name="connsiteY0" fmla="*/ 5993662 h 6180535"/>
                <a:gd name="connsiteX1" fmla="*/ 2313991 w 8229600"/>
                <a:gd name="connsiteY1" fmla="*/ 5639099 h 6180535"/>
                <a:gd name="connsiteX2" fmla="*/ 4851918 w 8229600"/>
                <a:gd name="connsiteY2" fmla="*/ 749858 h 6180535"/>
                <a:gd name="connsiteX3" fmla="*/ 8229600 w 8229600"/>
                <a:gd name="connsiteY3" fmla="*/ 96715 h 6180535"/>
                <a:gd name="connsiteX0" fmla="*/ 0 w 8229600"/>
                <a:gd name="connsiteY0" fmla="*/ 5993662 h 6115599"/>
                <a:gd name="connsiteX1" fmla="*/ 2313991 w 8229600"/>
                <a:gd name="connsiteY1" fmla="*/ 5639099 h 6115599"/>
                <a:gd name="connsiteX2" fmla="*/ 4851918 w 8229600"/>
                <a:gd name="connsiteY2" fmla="*/ 749858 h 6115599"/>
                <a:gd name="connsiteX3" fmla="*/ 8229600 w 8229600"/>
                <a:gd name="connsiteY3" fmla="*/ 96715 h 6115599"/>
                <a:gd name="connsiteX0" fmla="*/ 0 w 8192957"/>
                <a:gd name="connsiteY0" fmla="*/ 6375841 h 6375841"/>
                <a:gd name="connsiteX1" fmla="*/ 2277348 w 8192957"/>
                <a:gd name="connsiteY1" fmla="*/ 5639099 h 6375841"/>
                <a:gd name="connsiteX2" fmla="*/ 4815275 w 8192957"/>
                <a:gd name="connsiteY2" fmla="*/ 749858 h 6375841"/>
                <a:gd name="connsiteX3" fmla="*/ 8192957 w 8192957"/>
                <a:gd name="connsiteY3" fmla="*/ 96715 h 6375841"/>
                <a:gd name="connsiteX0" fmla="*/ 0 w 8192957"/>
                <a:gd name="connsiteY0" fmla="*/ 6279126 h 6279126"/>
                <a:gd name="connsiteX1" fmla="*/ 2277348 w 8192957"/>
                <a:gd name="connsiteY1" fmla="*/ 5542384 h 6279126"/>
                <a:gd name="connsiteX2" fmla="*/ 4815275 w 8192957"/>
                <a:gd name="connsiteY2" fmla="*/ 653143 h 6279126"/>
                <a:gd name="connsiteX3" fmla="*/ 8192957 w 8192957"/>
                <a:gd name="connsiteY3" fmla="*/ 0 h 6279126"/>
                <a:gd name="connsiteX0" fmla="*/ 0 w 8174635"/>
                <a:gd name="connsiteY0" fmla="*/ 6743201 h 6743201"/>
                <a:gd name="connsiteX1" fmla="*/ 2277348 w 8174635"/>
                <a:gd name="connsiteY1" fmla="*/ 6006459 h 6743201"/>
                <a:gd name="connsiteX2" fmla="*/ 4815275 w 8174635"/>
                <a:gd name="connsiteY2" fmla="*/ 1117218 h 6743201"/>
                <a:gd name="connsiteX3" fmla="*/ 8174635 w 8174635"/>
                <a:gd name="connsiteY3" fmla="*/ 0 h 6743201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15275 w 8192957"/>
                <a:gd name="connsiteY2" fmla="*/ 1008024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70240 w 8192957"/>
                <a:gd name="connsiteY2" fmla="*/ 898832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70240 w 8192957"/>
                <a:gd name="connsiteY2" fmla="*/ 898832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5061888 w 8192957"/>
                <a:gd name="connsiteY2" fmla="*/ 1046277 h 6634007"/>
                <a:gd name="connsiteX3" fmla="*/ 8192957 w 8192957"/>
                <a:gd name="connsiteY3" fmla="*/ 0 h 6634007"/>
                <a:gd name="connsiteX0" fmla="*/ 0 w 8192957"/>
                <a:gd name="connsiteY0" fmla="*/ 6634007 h 6664866"/>
                <a:gd name="connsiteX1" fmla="*/ 2660645 w 8192957"/>
                <a:gd name="connsiteY1" fmla="*/ 6065773 h 6664866"/>
                <a:gd name="connsiteX2" fmla="*/ 5061888 w 8192957"/>
                <a:gd name="connsiteY2" fmla="*/ 1046277 h 6664866"/>
                <a:gd name="connsiteX3" fmla="*/ 8192957 w 8192957"/>
                <a:gd name="connsiteY3" fmla="*/ 0 h 6664866"/>
                <a:gd name="connsiteX0" fmla="*/ 0 w 8161015"/>
                <a:gd name="connsiteY0" fmla="*/ 6739325 h 6739325"/>
                <a:gd name="connsiteX1" fmla="*/ 2628703 w 8161015"/>
                <a:gd name="connsiteY1" fmla="*/ 6065773 h 6739325"/>
                <a:gd name="connsiteX2" fmla="*/ 5029946 w 8161015"/>
                <a:gd name="connsiteY2" fmla="*/ 1046277 h 6739325"/>
                <a:gd name="connsiteX3" fmla="*/ 8161015 w 8161015"/>
                <a:gd name="connsiteY3" fmla="*/ 0 h 6739325"/>
                <a:gd name="connsiteX0" fmla="*/ 0 w 8161015"/>
                <a:gd name="connsiteY0" fmla="*/ 6739325 h 6739325"/>
                <a:gd name="connsiteX1" fmla="*/ 2628703 w 8161015"/>
                <a:gd name="connsiteY1" fmla="*/ 6065773 h 6739325"/>
                <a:gd name="connsiteX2" fmla="*/ 4998005 w 8161015"/>
                <a:gd name="connsiteY2" fmla="*/ 962023 h 6739325"/>
                <a:gd name="connsiteX3" fmla="*/ 8161015 w 8161015"/>
                <a:gd name="connsiteY3" fmla="*/ 0 h 6739325"/>
                <a:gd name="connsiteX0" fmla="*/ 0 w 8145044"/>
                <a:gd name="connsiteY0" fmla="*/ 6739325 h 6739325"/>
                <a:gd name="connsiteX1" fmla="*/ 2612732 w 8145044"/>
                <a:gd name="connsiteY1" fmla="*/ 6065773 h 6739325"/>
                <a:gd name="connsiteX2" fmla="*/ 4982034 w 8145044"/>
                <a:gd name="connsiteY2" fmla="*/ 962023 h 6739325"/>
                <a:gd name="connsiteX3" fmla="*/ 8145044 w 8145044"/>
                <a:gd name="connsiteY3" fmla="*/ 0 h 6739325"/>
                <a:gd name="connsiteX0" fmla="*/ 0 w 8145044"/>
                <a:gd name="connsiteY0" fmla="*/ 6739325 h 6739325"/>
                <a:gd name="connsiteX1" fmla="*/ 2548849 w 8145044"/>
                <a:gd name="connsiteY1" fmla="*/ 5918330 h 6739325"/>
                <a:gd name="connsiteX2" fmla="*/ 4982034 w 8145044"/>
                <a:gd name="connsiteY2" fmla="*/ 962023 h 6739325"/>
                <a:gd name="connsiteX3" fmla="*/ 8145044 w 8145044"/>
                <a:gd name="connsiteY3" fmla="*/ 0 h 6739325"/>
                <a:gd name="connsiteX0" fmla="*/ 0 w 8145044"/>
                <a:gd name="connsiteY0" fmla="*/ 6739325 h 6739325"/>
                <a:gd name="connsiteX1" fmla="*/ 2548849 w 8145044"/>
                <a:gd name="connsiteY1" fmla="*/ 5918330 h 6739325"/>
                <a:gd name="connsiteX2" fmla="*/ 4950093 w 8145044"/>
                <a:gd name="connsiteY2" fmla="*/ 898833 h 6739325"/>
                <a:gd name="connsiteX3" fmla="*/ 8145044 w 8145044"/>
                <a:gd name="connsiteY3" fmla="*/ 0 h 6739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45044" h="6739325">
                  <a:moveTo>
                    <a:pt x="0" y="6739325"/>
                  </a:moveTo>
                  <a:cubicBezTo>
                    <a:pt x="716024" y="6644146"/>
                    <a:pt x="1723834" y="6891745"/>
                    <a:pt x="2548849" y="5918330"/>
                  </a:cubicBezTo>
                  <a:cubicBezTo>
                    <a:pt x="3373865" y="4944915"/>
                    <a:pt x="3964158" y="1881710"/>
                    <a:pt x="4950093" y="898833"/>
                  </a:cubicBezTo>
                  <a:cubicBezTo>
                    <a:pt x="5936028" y="-84044"/>
                    <a:pt x="7022458" y="164989"/>
                    <a:pt x="8145044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GB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Freeform 6"/>
            <p:cNvSpPr/>
            <p:nvPr/>
          </p:nvSpPr>
          <p:spPr>
            <a:xfrm>
              <a:off x="203200" y="1035050"/>
              <a:ext cx="8559960" cy="3765067"/>
            </a:xfrm>
            <a:custGeom>
              <a:avLst/>
              <a:gdLst>
                <a:gd name="connsiteX0" fmla="*/ 0 w 8229600"/>
                <a:gd name="connsiteY0" fmla="*/ 5993662 h 6242261"/>
                <a:gd name="connsiteX1" fmla="*/ 2313991 w 8229600"/>
                <a:gd name="connsiteY1" fmla="*/ 5639099 h 6242261"/>
                <a:gd name="connsiteX2" fmla="*/ 4851918 w 8229600"/>
                <a:gd name="connsiteY2" fmla="*/ 749858 h 6242261"/>
                <a:gd name="connsiteX3" fmla="*/ 8229600 w 8229600"/>
                <a:gd name="connsiteY3" fmla="*/ 96715 h 6242261"/>
                <a:gd name="connsiteX0" fmla="*/ 0 w 8229600"/>
                <a:gd name="connsiteY0" fmla="*/ 5993662 h 6242261"/>
                <a:gd name="connsiteX1" fmla="*/ 2313991 w 8229600"/>
                <a:gd name="connsiteY1" fmla="*/ 5639099 h 6242261"/>
                <a:gd name="connsiteX2" fmla="*/ 4851918 w 8229600"/>
                <a:gd name="connsiteY2" fmla="*/ 749858 h 6242261"/>
                <a:gd name="connsiteX3" fmla="*/ 8229600 w 8229600"/>
                <a:gd name="connsiteY3" fmla="*/ 96715 h 6242261"/>
                <a:gd name="connsiteX0" fmla="*/ 0 w 8229600"/>
                <a:gd name="connsiteY0" fmla="*/ 5993662 h 6180535"/>
                <a:gd name="connsiteX1" fmla="*/ 2313991 w 8229600"/>
                <a:gd name="connsiteY1" fmla="*/ 5639099 h 6180535"/>
                <a:gd name="connsiteX2" fmla="*/ 4851918 w 8229600"/>
                <a:gd name="connsiteY2" fmla="*/ 749858 h 6180535"/>
                <a:gd name="connsiteX3" fmla="*/ 8229600 w 8229600"/>
                <a:gd name="connsiteY3" fmla="*/ 96715 h 6180535"/>
                <a:gd name="connsiteX0" fmla="*/ 0 w 8229600"/>
                <a:gd name="connsiteY0" fmla="*/ 5993662 h 6115599"/>
                <a:gd name="connsiteX1" fmla="*/ 2313991 w 8229600"/>
                <a:gd name="connsiteY1" fmla="*/ 5639099 h 6115599"/>
                <a:gd name="connsiteX2" fmla="*/ 4851918 w 8229600"/>
                <a:gd name="connsiteY2" fmla="*/ 749858 h 6115599"/>
                <a:gd name="connsiteX3" fmla="*/ 8229600 w 8229600"/>
                <a:gd name="connsiteY3" fmla="*/ 96715 h 6115599"/>
                <a:gd name="connsiteX0" fmla="*/ 0 w 8192957"/>
                <a:gd name="connsiteY0" fmla="*/ 6375841 h 6375841"/>
                <a:gd name="connsiteX1" fmla="*/ 2277348 w 8192957"/>
                <a:gd name="connsiteY1" fmla="*/ 5639099 h 6375841"/>
                <a:gd name="connsiteX2" fmla="*/ 4815275 w 8192957"/>
                <a:gd name="connsiteY2" fmla="*/ 749858 h 6375841"/>
                <a:gd name="connsiteX3" fmla="*/ 8192957 w 8192957"/>
                <a:gd name="connsiteY3" fmla="*/ 96715 h 6375841"/>
                <a:gd name="connsiteX0" fmla="*/ 0 w 8192957"/>
                <a:gd name="connsiteY0" fmla="*/ 6279126 h 6279126"/>
                <a:gd name="connsiteX1" fmla="*/ 2277348 w 8192957"/>
                <a:gd name="connsiteY1" fmla="*/ 5542384 h 6279126"/>
                <a:gd name="connsiteX2" fmla="*/ 4815275 w 8192957"/>
                <a:gd name="connsiteY2" fmla="*/ 653143 h 6279126"/>
                <a:gd name="connsiteX3" fmla="*/ 8192957 w 8192957"/>
                <a:gd name="connsiteY3" fmla="*/ 0 h 6279126"/>
                <a:gd name="connsiteX0" fmla="*/ 0 w 8174635"/>
                <a:gd name="connsiteY0" fmla="*/ 6743201 h 6743201"/>
                <a:gd name="connsiteX1" fmla="*/ 2277348 w 8174635"/>
                <a:gd name="connsiteY1" fmla="*/ 6006459 h 6743201"/>
                <a:gd name="connsiteX2" fmla="*/ 4815275 w 8174635"/>
                <a:gd name="connsiteY2" fmla="*/ 1117218 h 6743201"/>
                <a:gd name="connsiteX3" fmla="*/ 8174635 w 8174635"/>
                <a:gd name="connsiteY3" fmla="*/ 0 h 6743201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15275 w 8192957"/>
                <a:gd name="connsiteY2" fmla="*/ 1008024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70240 w 8192957"/>
                <a:gd name="connsiteY2" fmla="*/ 898832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70240 w 8192957"/>
                <a:gd name="connsiteY2" fmla="*/ 898832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5061888 w 8192957"/>
                <a:gd name="connsiteY2" fmla="*/ 1046277 h 6634007"/>
                <a:gd name="connsiteX3" fmla="*/ 8192957 w 8192957"/>
                <a:gd name="connsiteY3" fmla="*/ 0 h 6634007"/>
                <a:gd name="connsiteX0" fmla="*/ 0 w 8192957"/>
                <a:gd name="connsiteY0" fmla="*/ 6634007 h 6664866"/>
                <a:gd name="connsiteX1" fmla="*/ 2660645 w 8192957"/>
                <a:gd name="connsiteY1" fmla="*/ 6065773 h 6664866"/>
                <a:gd name="connsiteX2" fmla="*/ 5061888 w 8192957"/>
                <a:gd name="connsiteY2" fmla="*/ 1046277 h 6664866"/>
                <a:gd name="connsiteX3" fmla="*/ 8192957 w 8192957"/>
                <a:gd name="connsiteY3" fmla="*/ 0 h 6664866"/>
                <a:gd name="connsiteX0" fmla="*/ 0 w 8161015"/>
                <a:gd name="connsiteY0" fmla="*/ 6739325 h 6739325"/>
                <a:gd name="connsiteX1" fmla="*/ 2628703 w 8161015"/>
                <a:gd name="connsiteY1" fmla="*/ 6065773 h 6739325"/>
                <a:gd name="connsiteX2" fmla="*/ 5029946 w 8161015"/>
                <a:gd name="connsiteY2" fmla="*/ 1046277 h 6739325"/>
                <a:gd name="connsiteX3" fmla="*/ 8161015 w 8161015"/>
                <a:gd name="connsiteY3" fmla="*/ 0 h 6739325"/>
                <a:gd name="connsiteX0" fmla="*/ 0 w 8161015"/>
                <a:gd name="connsiteY0" fmla="*/ 6739325 h 6739325"/>
                <a:gd name="connsiteX1" fmla="*/ 2628703 w 8161015"/>
                <a:gd name="connsiteY1" fmla="*/ 6065773 h 6739325"/>
                <a:gd name="connsiteX2" fmla="*/ 4998005 w 8161015"/>
                <a:gd name="connsiteY2" fmla="*/ 962023 h 6739325"/>
                <a:gd name="connsiteX3" fmla="*/ 8161015 w 8161015"/>
                <a:gd name="connsiteY3" fmla="*/ 0 h 6739325"/>
                <a:gd name="connsiteX0" fmla="*/ 0 w 8145044"/>
                <a:gd name="connsiteY0" fmla="*/ 6739325 h 6739325"/>
                <a:gd name="connsiteX1" fmla="*/ 2612732 w 8145044"/>
                <a:gd name="connsiteY1" fmla="*/ 6065773 h 6739325"/>
                <a:gd name="connsiteX2" fmla="*/ 4982034 w 8145044"/>
                <a:gd name="connsiteY2" fmla="*/ 962023 h 6739325"/>
                <a:gd name="connsiteX3" fmla="*/ 8145044 w 8145044"/>
                <a:gd name="connsiteY3" fmla="*/ 0 h 6739325"/>
                <a:gd name="connsiteX0" fmla="*/ 0 w 8145044"/>
                <a:gd name="connsiteY0" fmla="*/ 6739325 h 6739325"/>
                <a:gd name="connsiteX1" fmla="*/ 2548849 w 8145044"/>
                <a:gd name="connsiteY1" fmla="*/ 5918330 h 6739325"/>
                <a:gd name="connsiteX2" fmla="*/ 4982034 w 8145044"/>
                <a:gd name="connsiteY2" fmla="*/ 962023 h 6739325"/>
                <a:gd name="connsiteX3" fmla="*/ 8145044 w 8145044"/>
                <a:gd name="connsiteY3" fmla="*/ 0 h 6739325"/>
                <a:gd name="connsiteX0" fmla="*/ 0 w 8145044"/>
                <a:gd name="connsiteY0" fmla="*/ 6739325 h 6739325"/>
                <a:gd name="connsiteX1" fmla="*/ 2484967 w 8145044"/>
                <a:gd name="connsiteY1" fmla="*/ 5750067 h 6739325"/>
                <a:gd name="connsiteX2" fmla="*/ 4982034 w 8145044"/>
                <a:gd name="connsiteY2" fmla="*/ 962023 h 6739325"/>
                <a:gd name="connsiteX3" fmla="*/ 8145044 w 8145044"/>
                <a:gd name="connsiteY3" fmla="*/ 0 h 6739325"/>
                <a:gd name="connsiteX0" fmla="*/ 0 w 8145044"/>
                <a:gd name="connsiteY0" fmla="*/ 6739325 h 6739325"/>
                <a:gd name="connsiteX1" fmla="*/ 2484967 w 8145044"/>
                <a:gd name="connsiteY1" fmla="*/ 5750067 h 6739325"/>
                <a:gd name="connsiteX2" fmla="*/ 4966064 w 8145044"/>
                <a:gd name="connsiteY2" fmla="*/ 849848 h 6739325"/>
                <a:gd name="connsiteX3" fmla="*/ 8145044 w 8145044"/>
                <a:gd name="connsiteY3" fmla="*/ 0 h 6739325"/>
                <a:gd name="connsiteX0" fmla="*/ 0 w 8145044"/>
                <a:gd name="connsiteY0" fmla="*/ 6627150 h 6627150"/>
                <a:gd name="connsiteX1" fmla="*/ 2484967 w 8145044"/>
                <a:gd name="connsiteY1" fmla="*/ 5637892 h 6627150"/>
                <a:gd name="connsiteX2" fmla="*/ 4966064 w 8145044"/>
                <a:gd name="connsiteY2" fmla="*/ 737673 h 6627150"/>
                <a:gd name="connsiteX3" fmla="*/ 8145044 w 8145044"/>
                <a:gd name="connsiteY3" fmla="*/ 0 h 6627150"/>
                <a:gd name="connsiteX0" fmla="*/ 0 w 8145044"/>
                <a:gd name="connsiteY0" fmla="*/ 6627150 h 6627150"/>
                <a:gd name="connsiteX1" fmla="*/ 2484967 w 8145044"/>
                <a:gd name="connsiteY1" fmla="*/ 5637892 h 6627150"/>
                <a:gd name="connsiteX2" fmla="*/ 5029946 w 8145044"/>
                <a:gd name="connsiteY2" fmla="*/ 877894 h 6627150"/>
                <a:gd name="connsiteX3" fmla="*/ 8145044 w 8145044"/>
                <a:gd name="connsiteY3" fmla="*/ 0 h 662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45044" h="6627150">
                  <a:moveTo>
                    <a:pt x="0" y="6627150"/>
                  </a:moveTo>
                  <a:cubicBezTo>
                    <a:pt x="716024" y="6531971"/>
                    <a:pt x="1646643" y="6596101"/>
                    <a:pt x="2484967" y="5637892"/>
                  </a:cubicBezTo>
                  <a:cubicBezTo>
                    <a:pt x="3323291" y="4679683"/>
                    <a:pt x="4044011" y="1860771"/>
                    <a:pt x="5029946" y="877894"/>
                  </a:cubicBezTo>
                  <a:cubicBezTo>
                    <a:pt x="6015881" y="-104983"/>
                    <a:pt x="7022458" y="164989"/>
                    <a:pt x="8145044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GB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" name="TextBox 39"/>
          <p:cNvSpPr txBox="1">
            <a:spLocks noChangeArrowheads="1"/>
          </p:cNvSpPr>
          <p:nvPr/>
        </p:nvSpPr>
        <p:spPr bwMode="auto">
          <a:xfrm>
            <a:off x="1520025" y="2144509"/>
            <a:ext cx="100123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Entropy</a:t>
            </a:r>
          </a:p>
        </p:txBody>
      </p:sp>
      <p:sp>
        <p:nvSpPr>
          <p:cNvPr id="9" name="TextBox 40"/>
          <p:cNvSpPr txBox="1">
            <a:spLocks noChangeArrowheads="1"/>
          </p:cNvSpPr>
          <p:nvPr/>
        </p:nvSpPr>
        <p:spPr bwMode="auto">
          <a:xfrm>
            <a:off x="729344" y="1350762"/>
            <a:ext cx="1915904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Radical Ideas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41"/>
          <p:cNvSpPr txBox="1">
            <a:spLocks noChangeArrowheads="1"/>
          </p:cNvSpPr>
          <p:nvPr/>
        </p:nvSpPr>
        <p:spPr bwMode="auto">
          <a:xfrm>
            <a:off x="653143" y="3084990"/>
            <a:ext cx="2009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Conventional Ideas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42"/>
          <p:cNvSpPr txBox="1">
            <a:spLocks noChangeArrowheads="1"/>
          </p:cNvSpPr>
          <p:nvPr/>
        </p:nvSpPr>
        <p:spPr bwMode="auto">
          <a:xfrm>
            <a:off x="6026930" y="5783058"/>
            <a:ext cx="24530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vision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505749" y="1720649"/>
            <a:ext cx="19754" cy="1338261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1417" y="1335317"/>
            <a:ext cx="6301166" cy="4925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Now, We Can Apply It</a:t>
            </a:r>
            <a:endParaRPr lang="en-US" dirty="0"/>
          </a:p>
        </p:txBody>
      </p:sp>
      <p:grpSp>
        <p:nvGrpSpPr>
          <p:cNvPr id="5" name="Group 38"/>
          <p:cNvGrpSpPr>
            <a:grpSpLocks/>
          </p:cNvGrpSpPr>
          <p:nvPr/>
        </p:nvGrpSpPr>
        <p:grpSpPr bwMode="auto">
          <a:xfrm flipV="1">
            <a:off x="3632190" y="1288143"/>
            <a:ext cx="3641065" cy="4237058"/>
            <a:chOff x="203200" y="1035050"/>
            <a:chExt cx="8636000" cy="5645150"/>
          </a:xfrm>
        </p:grpSpPr>
        <p:sp>
          <p:nvSpPr>
            <p:cNvPr id="6" name="Freeform 5"/>
            <p:cNvSpPr/>
            <p:nvPr/>
          </p:nvSpPr>
          <p:spPr>
            <a:xfrm>
              <a:off x="420458" y="1142857"/>
              <a:ext cx="8342702" cy="4740227"/>
            </a:xfrm>
            <a:custGeom>
              <a:avLst/>
              <a:gdLst>
                <a:gd name="connsiteX0" fmla="*/ 0 w 8229600"/>
                <a:gd name="connsiteY0" fmla="*/ 5993662 h 6242261"/>
                <a:gd name="connsiteX1" fmla="*/ 2313991 w 8229600"/>
                <a:gd name="connsiteY1" fmla="*/ 5639099 h 6242261"/>
                <a:gd name="connsiteX2" fmla="*/ 4851918 w 8229600"/>
                <a:gd name="connsiteY2" fmla="*/ 749858 h 6242261"/>
                <a:gd name="connsiteX3" fmla="*/ 8229600 w 8229600"/>
                <a:gd name="connsiteY3" fmla="*/ 96715 h 6242261"/>
                <a:gd name="connsiteX0" fmla="*/ 0 w 8229600"/>
                <a:gd name="connsiteY0" fmla="*/ 5993662 h 6242261"/>
                <a:gd name="connsiteX1" fmla="*/ 2313991 w 8229600"/>
                <a:gd name="connsiteY1" fmla="*/ 5639099 h 6242261"/>
                <a:gd name="connsiteX2" fmla="*/ 4851918 w 8229600"/>
                <a:gd name="connsiteY2" fmla="*/ 749858 h 6242261"/>
                <a:gd name="connsiteX3" fmla="*/ 8229600 w 8229600"/>
                <a:gd name="connsiteY3" fmla="*/ 96715 h 6242261"/>
                <a:gd name="connsiteX0" fmla="*/ 0 w 8229600"/>
                <a:gd name="connsiteY0" fmla="*/ 5993662 h 6180535"/>
                <a:gd name="connsiteX1" fmla="*/ 2313991 w 8229600"/>
                <a:gd name="connsiteY1" fmla="*/ 5639099 h 6180535"/>
                <a:gd name="connsiteX2" fmla="*/ 4851918 w 8229600"/>
                <a:gd name="connsiteY2" fmla="*/ 749858 h 6180535"/>
                <a:gd name="connsiteX3" fmla="*/ 8229600 w 8229600"/>
                <a:gd name="connsiteY3" fmla="*/ 96715 h 6180535"/>
                <a:gd name="connsiteX0" fmla="*/ 0 w 8229600"/>
                <a:gd name="connsiteY0" fmla="*/ 5993662 h 6115599"/>
                <a:gd name="connsiteX1" fmla="*/ 2313991 w 8229600"/>
                <a:gd name="connsiteY1" fmla="*/ 5639099 h 6115599"/>
                <a:gd name="connsiteX2" fmla="*/ 4851918 w 8229600"/>
                <a:gd name="connsiteY2" fmla="*/ 749858 h 6115599"/>
                <a:gd name="connsiteX3" fmla="*/ 8229600 w 8229600"/>
                <a:gd name="connsiteY3" fmla="*/ 96715 h 6115599"/>
                <a:gd name="connsiteX0" fmla="*/ 0 w 8192957"/>
                <a:gd name="connsiteY0" fmla="*/ 6375841 h 6375841"/>
                <a:gd name="connsiteX1" fmla="*/ 2277348 w 8192957"/>
                <a:gd name="connsiteY1" fmla="*/ 5639099 h 6375841"/>
                <a:gd name="connsiteX2" fmla="*/ 4815275 w 8192957"/>
                <a:gd name="connsiteY2" fmla="*/ 749858 h 6375841"/>
                <a:gd name="connsiteX3" fmla="*/ 8192957 w 8192957"/>
                <a:gd name="connsiteY3" fmla="*/ 96715 h 6375841"/>
                <a:gd name="connsiteX0" fmla="*/ 0 w 8192957"/>
                <a:gd name="connsiteY0" fmla="*/ 6279126 h 6279126"/>
                <a:gd name="connsiteX1" fmla="*/ 2277348 w 8192957"/>
                <a:gd name="connsiteY1" fmla="*/ 5542384 h 6279126"/>
                <a:gd name="connsiteX2" fmla="*/ 4815275 w 8192957"/>
                <a:gd name="connsiteY2" fmla="*/ 653143 h 6279126"/>
                <a:gd name="connsiteX3" fmla="*/ 8192957 w 8192957"/>
                <a:gd name="connsiteY3" fmla="*/ 0 h 6279126"/>
                <a:gd name="connsiteX0" fmla="*/ 0 w 8174635"/>
                <a:gd name="connsiteY0" fmla="*/ 6743201 h 6743201"/>
                <a:gd name="connsiteX1" fmla="*/ 2277348 w 8174635"/>
                <a:gd name="connsiteY1" fmla="*/ 6006459 h 6743201"/>
                <a:gd name="connsiteX2" fmla="*/ 4815275 w 8174635"/>
                <a:gd name="connsiteY2" fmla="*/ 1117218 h 6743201"/>
                <a:gd name="connsiteX3" fmla="*/ 8174635 w 8174635"/>
                <a:gd name="connsiteY3" fmla="*/ 0 h 6743201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15275 w 8192957"/>
                <a:gd name="connsiteY2" fmla="*/ 1008024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70240 w 8192957"/>
                <a:gd name="connsiteY2" fmla="*/ 898832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70240 w 8192957"/>
                <a:gd name="connsiteY2" fmla="*/ 898832 h 6634007"/>
                <a:gd name="connsiteX3" fmla="*/ 8192957 w 8192957"/>
                <a:gd name="connsiteY3" fmla="*/ 0 h 6634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2957" h="6634007">
                  <a:moveTo>
                    <a:pt x="0" y="6634007"/>
                  </a:moveTo>
                  <a:cubicBezTo>
                    <a:pt x="716024" y="6538828"/>
                    <a:pt x="1465641" y="6853128"/>
                    <a:pt x="2277348" y="5897265"/>
                  </a:cubicBezTo>
                  <a:cubicBezTo>
                    <a:pt x="3089055" y="4941402"/>
                    <a:pt x="3884305" y="1881709"/>
                    <a:pt x="4870240" y="898832"/>
                  </a:cubicBezTo>
                  <a:cubicBezTo>
                    <a:pt x="5856175" y="-84045"/>
                    <a:pt x="7070371" y="164989"/>
                    <a:pt x="8192957" y="0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GB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Freeform 6"/>
            <p:cNvSpPr/>
            <p:nvPr/>
          </p:nvSpPr>
          <p:spPr>
            <a:xfrm>
              <a:off x="203200" y="1262098"/>
              <a:ext cx="8636000" cy="5418102"/>
            </a:xfrm>
            <a:custGeom>
              <a:avLst/>
              <a:gdLst>
                <a:gd name="connsiteX0" fmla="*/ 0 w 8229600"/>
                <a:gd name="connsiteY0" fmla="*/ 5993662 h 6242261"/>
                <a:gd name="connsiteX1" fmla="*/ 2313991 w 8229600"/>
                <a:gd name="connsiteY1" fmla="*/ 5639099 h 6242261"/>
                <a:gd name="connsiteX2" fmla="*/ 4851918 w 8229600"/>
                <a:gd name="connsiteY2" fmla="*/ 749858 h 6242261"/>
                <a:gd name="connsiteX3" fmla="*/ 8229600 w 8229600"/>
                <a:gd name="connsiteY3" fmla="*/ 96715 h 6242261"/>
                <a:gd name="connsiteX0" fmla="*/ 0 w 8229600"/>
                <a:gd name="connsiteY0" fmla="*/ 5993662 h 6242261"/>
                <a:gd name="connsiteX1" fmla="*/ 2313991 w 8229600"/>
                <a:gd name="connsiteY1" fmla="*/ 5639099 h 6242261"/>
                <a:gd name="connsiteX2" fmla="*/ 4851918 w 8229600"/>
                <a:gd name="connsiteY2" fmla="*/ 749858 h 6242261"/>
                <a:gd name="connsiteX3" fmla="*/ 8229600 w 8229600"/>
                <a:gd name="connsiteY3" fmla="*/ 96715 h 6242261"/>
                <a:gd name="connsiteX0" fmla="*/ 0 w 8229600"/>
                <a:gd name="connsiteY0" fmla="*/ 5993662 h 6180535"/>
                <a:gd name="connsiteX1" fmla="*/ 2313991 w 8229600"/>
                <a:gd name="connsiteY1" fmla="*/ 5639099 h 6180535"/>
                <a:gd name="connsiteX2" fmla="*/ 4851918 w 8229600"/>
                <a:gd name="connsiteY2" fmla="*/ 749858 h 6180535"/>
                <a:gd name="connsiteX3" fmla="*/ 8229600 w 8229600"/>
                <a:gd name="connsiteY3" fmla="*/ 96715 h 6180535"/>
                <a:gd name="connsiteX0" fmla="*/ 0 w 8229600"/>
                <a:gd name="connsiteY0" fmla="*/ 5993662 h 6115599"/>
                <a:gd name="connsiteX1" fmla="*/ 2313991 w 8229600"/>
                <a:gd name="connsiteY1" fmla="*/ 5639099 h 6115599"/>
                <a:gd name="connsiteX2" fmla="*/ 4851918 w 8229600"/>
                <a:gd name="connsiteY2" fmla="*/ 749858 h 6115599"/>
                <a:gd name="connsiteX3" fmla="*/ 8229600 w 8229600"/>
                <a:gd name="connsiteY3" fmla="*/ 96715 h 6115599"/>
                <a:gd name="connsiteX0" fmla="*/ 0 w 8192957"/>
                <a:gd name="connsiteY0" fmla="*/ 6375841 h 6375841"/>
                <a:gd name="connsiteX1" fmla="*/ 2277348 w 8192957"/>
                <a:gd name="connsiteY1" fmla="*/ 5639099 h 6375841"/>
                <a:gd name="connsiteX2" fmla="*/ 4815275 w 8192957"/>
                <a:gd name="connsiteY2" fmla="*/ 749858 h 6375841"/>
                <a:gd name="connsiteX3" fmla="*/ 8192957 w 8192957"/>
                <a:gd name="connsiteY3" fmla="*/ 96715 h 6375841"/>
                <a:gd name="connsiteX0" fmla="*/ 0 w 8192957"/>
                <a:gd name="connsiteY0" fmla="*/ 6279126 h 6279126"/>
                <a:gd name="connsiteX1" fmla="*/ 2277348 w 8192957"/>
                <a:gd name="connsiteY1" fmla="*/ 5542384 h 6279126"/>
                <a:gd name="connsiteX2" fmla="*/ 4815275 w 8192957"/>
                <a:gd name="connsiteY2" fmla="*/ 653143 h 6279126"/>
                <a:gd name="connsiteX3" fmla="*/ 8192957 w 8192957"/>
                <a:gd name="connsiteY3" fmla="*/ 0 h 6279126"/>
                <a:gd name="connsiteX0" fmla="*/ 0 w 8174635"/>
                <a:gd name="connsiteY0" fmla="*/ 6743201 h 6743201"/>
                <a:gd name="connsiteX1" fmla="*/ 2277348 w 8174635"/>
                <a:gd name="connsiteY1" fmla="*/ 6006459 h 6743201"/>
                <a:gd name="connsiteX2" fmla="*/ 4815275 w 8174635"/>
                <a:gd name="connsiteY2" fmla="*/ 1117218 h 6743201"/>
                <a:gd name="connsiteX3" fmla="*/ 8174635 w 8174635"/>
                <a:gd name="connsiteY3" fmla="*/ 0 h 6743201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15275 w 8192957"/>
                <a:gd name="connsiteY2" fmla="*/ 1008024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70240 w 8192957"/>
                <a:gd name="connsiteY2" fmla="*/ 898832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70240 w 8192957"/>
                <a:gd name="connsiteY2" fmla="*/ 898832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5061888 w 8192957"/>
                <a:gd name="connsiteY2" fmla="*/ 1046277 h 6634007"/>
                <a:gd name="connsiteX3" fmla="*/ 8192957 w 8192957"/>
                <a:gd name="connsiteY3" fmla="*/ 0 h 6634007"/>
                <a:gd name="connsiteX0" fmla="*/ 0 w 8192957"/>
                <a:gd name="connsiteY0" fmla="*/ 6634007 h 6664866"/>
                <a:gd name="connsiteX1" fmla="*/ 2660645 w 8192957"/>
                <a:gd name="connsiteY1" fmla="*/ 6065773 h 6664866"/>
                <a:gd name="connsiteX2" fmla="*/ 5061888 w 8192957"/>
                <a:gd name="connsiteY2" fmla="*/ 1046277 h 6664866"/>
                <a:gd name="connsiteX3" fmla="*/ 8192957 w 8192957"/>
                <a:gd name="connsiteY3" fmla="*/ 0 h 6664866"/>
                <a:gd name="connsiteX0" fmla="*/ 0 w 8161015"/>
                <a:gd name="connsiteY0" fmla="*/ 6739325 h 6739325"/>
                <a:gd name="connsiteX1" fmla="*/ 2628703 w 8161015"/>
                <a:gd name="connsiteY1" fmla="*/ 6065773 h 6739325"/>
                <a:gd name="connsiteX2" fmla="*/ 5029946 w 8161015"/>
                <a:gd name="connsiteY2" fmla="*/ 1046277 h 6739325"/>
                <a:gd name="connsiteX3" fmla="*/ 8161015 w 8161015"/>
                <a:gd name="connsiteY3" fmla="*/ 0 h 6739325"/>
                <a:gd name="connsiteX0" fmla="*/ 0 w 8161015"/>
                <a:gd name="connsiteY0" fmla="*/ 6739325 h 6739325"/>
                <a:gd name="connsiteX1" fmla="*/ 2628703 w 8161015"/>
                <a:gd name="connsiteY1" fmla="*/ 6065773 h 6739325"/>
                <a:gd name="connsiteX2" fmla="*/ 4998005 w 8161015"/>
                <a:gd name="connsiteY2" fmla="*/ 962023 h 6739325"/>
                <a:gd name="connsiteX3" fmla="*/ 8161015 w 8161015"/>
                <a:gd name="connsiteY3" fmla="*/ 0 h 6739325"/>
                <a:gd name="connsiteX0" fmla="*/ 0 w 8145044"/>
                <a:gd name="connsiteY0" fmla="*/ 6739325 h 6739325"/>
                <a:gd name="connsiteX1" fmla="*/ 2612732 w 8145044"/>
                <a:gd name="connsiteY1" fmla="*/ 6065773 h 6739325"/>
                <a:gd name="connsiteX2" fmla="*/ 4982034 w 8145044"/>
                <a:gd name="connsiteY2" fmla="*/ 962023 h 6739325"/>
                <a:gd name="connsiteX3" fmla="*/ 8145044 w 8145044"/>
                <a:gd name="connsiteY3" fmla="*/ 0 h 6739325"/>
                <a:gd name="connsiteX0" fmla="*/ 0 w 8145044"/>
                <a:gd name="connsiteY0" fmla="*/ 6739325 h 6739325"/>
                <a:gd name="connsiteX1" fmla="*/ 2548849 w 8145044"/>
                <a:gd name="connsiteY1" fmla="*/ 5918330 h 6739325"/>
                <a:gd name="connsiteX2" fmla="*/ 4982034 w 8145044"/>
                <a:gd name="connsiteY2" fmla="*/ 962023 h 6739325"/>
                <a:gd name="connsiteX3" fmla="*/ 8145044 w 8145044"/>
                <a:gd name="connsiteY3" fmla="*/ 0 h 6739325"/>
                <a:gd name="connsiteX0" fmla="*/ 0 w 8145044"/>
                <a:gd name="connsiteY0" fmla="*/ 6739325 h 6739325"/>
                <a:gd name="connsiteX1" fmla="*/ 2548849 w 8145044"/>
                <a:gd name="connsiteY1" fmla="*/ 5918330 h 6739325"/>
                <a:gd name="connsiteX2" fmla="*/ 4950093 w 8145044"/>
                <a:gd name="connsiteY2" fmla="*/ 898833 h 6739325"/>
                <a:gd name="connsiteX3" fmla="*/ 8145044 w 8145044"/>
                <a:gd name="connsiteY3" fmla="*/ 0 h 6739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45044" h="6739325">
                  <a:moveTo>
                    <a:pt x="0" y="6739325"/>
                  </a:moveTo>
                  <a:cubicBezTo>
                    <a:pt x="716024" y="6644146"/>
                    <a:pt x="1723834" y="6891745"/>
                    <a:pt x="2548849" y="5918330"/>
                  </a:cubicBezTo>
                  <a:cubicBezTo>
                    <a:pt x="3373865" y="4944915"/>
                    <a:pt x="3964158" y="1881710"/>
                    <a:pt x="4950093" y="898833"/>
                  </a:cubicBezTo>
                  <a:cubicBezTo>
                    <a:pt x="5936028" y="-84044"/>
                    <a:pt x="7022458" y="164989"/>
                    <a:pt x="8145044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GB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203200" y="1035050"/>
              <a:ext cx="8559960" cy="3765067"/>
            </a:xfrm>
            <a:custGeom>
              <a:avLst/>
              <a:gdLst>
                <a:gd name="connsiteX0" fmla="*/ 0 w 8229600"/>
                <a:gd name="connsiteY0" fmla="*/ 5993662 h 6242261"/>
                <a:gd name="connsiteX1" fmla="*/ 2313991 w 8229600"/>
                <a:gd name="connsiteY1" fmla="*/ 5639099 h 6242261"/>
                <a:gd name="connsiteX2" fmla="*/ 4851918 w 8229600"/>
                <a:gd name="connsiteY2" fmla="*/ 749858 h 6242261"/>
                <a:gd name="connsiteX3" fmla="*/ 8229600 w 8229600"/>
                <a:gd name="connsiteY3" fmla="*/ 96715 h 6242261"/>
                <a:gd name="connsiteX0" fmla="*/ 0 w 8229600"/>
                <a:gd name="connsiteY0" fmla="*/ 5993662 h 6242261"/>
                <a:gd name="connsiteX1" fmla="*/ 2313991 w 8229600"/>
                <a:gd name="connsiteY1" fmla="*/ 5639099 h 6242261"/>
                <a:gd name="connsiteX2" fmla="*/ 4851918 w 8229600"/>
                <a:gd name="connsiteY2" fmla="*/ 749858 h 6242261"/>
                <a:gd name="connsiteX3" fmla="*/ 8229600 w 8229600"/>
                <a:gd name="connsiteY3" fmla="*/ 96715 h 6242261"/>
                <a:gd name="connsiteX0" fmla="*/ 0 w 8229600"/>
                <a:gd name="connsiteY0" fmla="*/ 5993662 h 6180535"/>
                <a:gd name="connsiteX1" fmla="*/ 2313991 w 8229600"/>
                <a:gd name="connsiteY1" fmla="*/ 5639099 h 6180535"/>
                <a:gd name="connsiteX2" fmla="*/ 4851918 w 8229600"/>
                <a:gd name="connsiteY2" fmla="*/ 749858 h 6180535"/>
                <a:gd name="connsiteX3" fmla="*/ 8229600 w 8229600"/>
                <a:gd name="connsiteY3" fmla="*/ 96715 h 6180535"/>
                <a:gd name="connsiteX0" fmla="*/ 0 w 8229600"/>
                <a:gd name="connsiteY0" fmla="*/ 5993662 h 6115599"/>
                <a:gd name="connsiteX1" fmla="*/ 2313991 w 8229600"/>
                <a:gd name="connsiteY1" fmla="*/ 5639099 h 6115599"/>
                <a:gd name="connsiteX2" fmla="*/ 4851918 w 8229600"/>
                <a:gd name="connsiteY2" fmla="*/ 749858 h 6115599"/>
                <a:gd name="connsiteX3" fmla="*/ 8229600 w 8229600"/>
                <a:gd name="connsiteY3" fmla="*/ 96715 h 6115599"/>
                <a:gd name="connsiteX0" fmla="*/ 0 w 8192957"/>
                <a:gd name="connsiteY0" fmla="*/ 6375841 h 6375841"/>
                <a:gd name="connsiteX1" fmla="*/ 2277348 w 8192957"/>
                <a:gd name="connsiteY1" fmla="*/ 5639099 h 6375841"/>
                <a:gd name="connsiteX2" fmla="*/ 4815275 w 8192957"/>
                <a:gd name="connsiteY2" fmla="*/ 749858 h 6375841"/>
                <a:gd name="connsiteX3" fmla="*/ 8192957 w 8192957"/>
                <a:gd name="connsiteY3" fmla="*/ 96715 h 6375841"/>
                <a:gd name="connsiteX0" fmla="*/ 0 w 8192957"/>
                <a:gd name="connsiteY0" fmla="*/ 6279126 h 6279126"/>
                <a:gd name="connsiteX1" fmla="*/ 2277348 w 8192957"/>
                <a:gd name="connsiteY1" fmla="*/ 5542384 h 6279126"/>
                <a:gd name="connsiteX2" fmla="*/ 4815275 w 8192957"/>
                <a:gd name="connsiteY2" fmla="*/ 653143 h 6279126"/>
                <a:gd name="connsiteX3" fmla="*/ 8192957 w 8192957"/>
                <a:gd name="connsiteY3" fmla="*/ 0 h 6279126"/>
                <a:gd name="connsiteX0" fmla="*/ 0 w 8174635"/>
                <a:gd name="connsiteY0" fmla="*/ 6743201 h 6743201"/>
                <a:gd name="connsiteX1" fmla="*/ 2277348 w 8174635"/>
                <a:gd name="connsiteY1" fmla="*/ 6006459 h 6743201"/>
                <a:gd name="connsiteX2" fmla="*/ 4815275 w 8174635"/>
                <a:gd name="connsiteY2" fmla="*/ 1117218 h 6743201"/>
                <a:gd name="connsiteX3" fmla="*/ 8174635 w 8174635"/>
                <a:gd name="connsiteY3" fmla="*/ 0 h 6743201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15275 w 8192957"/>
                <a:gd name="connsiteY2" fmla="*/ 1008024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70240 w 8192957"/>
                <a:gd name="connsiteY2" fmla="*/ 898832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70240 w 8192957"/>
                <a:gd name="connsiteY2" fmla="*/ 898832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5061888 w 8192957"/>
                <a:gd name="connsiteY2" fmla="*/ 1046277 h 6634007"/>
                <a:gd name="connsiteX3" fmla="*/ 8192957 w 8192957"/>
                <a:gd name="connsiteY3" fmla="*/ 0 h 6634007"/>
                <a:gd name="connsiteX0" fmla="*/ 0 w 8192957"/>
                <a:gd name="connsiteY0" fmla="*/ 6634007 h 6664866"/>
                <a:gd name="connsiteX1" fmla="*/ 2660645 w 8192957"/>
                <a:gd name="connsiteY1" fmla="*/ 6065773 h 6664866"/>
                <a:gd name="connsiteX2" fmla="*/ 5061888 w 8192957"/>
                <a:gd name="connsiteY2" fmla="*/ 1046277 h 6664866"/>
                <a:gd name="connsiteX3" fmla="*/ 8192957 w 8192957"/>
                <a:gd name="connsiteY3" fmla="*/ 0 h 6664866"/>
                <a:gd name="connsiteX0" fmla="*/ 0 w 8161015"/>
                <a:gd name="connsiteY0" fmla="*/ 6739325 h 6739325"/>
                <a:gd name="connsiteX1" fmla="*/ 2628703 w 8161015"/>
                <a:gd name="connsiteY1" fmla="*/ 6065773 h 6739325"/>
                <a:gd name="connsiteX2" fmla="*/ 5029946 w 8161015"/>
                <a:gd name="connsiteY2" fmla="*/ 1046277 h 6739325"/>
                <a:gd name="connsiteX3" fmla="*/ 8161015 w 8161015"/>
                <a:gd name="connsiteY3" fmla="*/ 0 h 6739325"/>
                <a:gd name="connsiteX0" fmla="*/ 0 w 8161015"/>
                <a:gd name="connsiteY0" fmla="*/ 6739325 h 6739325"/>
                <a:gd name="connsiteX1" fmla="*/ 2628703 w 8161015"/>
                <a:gd name="connsiteY1" fmla="*/ 6065773 h 6739325"/>
                <a:gd name="connsiteX2" fmla="*/ 4998005 w 8161015"/>
                <a:gd name="connsiteY2" fmla="*/ 962023 h 6739325"/>
                <a:gd name="connsiteX3" fmla="*/ 8161015 w 8161015"/>
                <a:gd name="connsiteY3" fmla="*/ 0 h 6739325"/>
                <a:gd name="connsiteX0" fmla="*/ 0 w 8145044"/>
                <a:gd name="connsiteY0" fmla="*/ 6739325 h 6739325"/>
                <a:gd name="connsiteX1" fmla="*/ 2612732 w 8145044"/>
                <a:gd name="connsiteY1" fmla="*/ 6065773 h 6739325"/>
                <a:gd name="connsiteX2" fmla="*/ 4982034 w 8145044"/>
                <a:gd name="connsiteY2" fmla="*/ 962023 h 6739325"/>
                <a:gd name="connsiteX3" fmla="*/ 8145044 w 8145044"/>
                <a:gd name="connsiteY3" fmla="*/ 0 h 6739325"/>
                <a:gd name="connsiteX0" fmla="*/ 0 w 8145044"/>
                <a:gd name="connsiteY0" fmla="*/ 6739325 h 6739325"/>
                <a:gd name="connsiteX1" fmla="*/ 2548849 w 8145044"/>
                <a:gd name="connsiteY1" fmla="*/ 5918330 h 6739325"/>
                <a:gd name="connsiteX2" fmla="*/ 4982034 w 8145044"/>
                <a:gd name="connsiteY2" fmla="*/ 962023 h 6739325"/>
                <a:gd name="connsiteX3" fmla="*/ 8145044 w 8145044"/>
                <a:gd name="connsiteY3" fmla="*/ 0 h 6739325"/>
                <a:gd name="connsiteX0" fmla="*/ 0 w 8145044"/>
                <a:gd name="connsiteY0" fmla="*/ 6739325 h 6739325"/>
                <a:gd name="connsiteX1" fmla="*/ 2484967 w 8145044"/>
                <a:gd name="connsiteY1" fmla="*/ 5750067 h 6739325"/>
                <a:gd name="connsiteX2" fmla="*/ 4982034 w 8145044"/>
                <a:gd name="connsiteY2" fmla="*/ 962023 h 6739325"/>
                <a:gd name="connsiteX3" fmla="*/ 8145044 w 8145044"/>
                <a:gd name="connsiteY3" fmla="*/ 0 h 6739325"/>
                <a:gd name="connsiteX0" fmla="*/ 0 w 8145044"/>
                <a:gd name="connsiteY0" fmla="*/ 6739325 h 6739325"/>
                <a:gd name="connsiteX1" fmla="*/ 2484967 w 8145044"/>
                <a:gd name="connsiteY1" fmla="*/ 5750067 h 6739325"/>
                <a:gd name="connsiteX2" fmla="*/ 4966064 w 8145044"/>
                <a:gd name="connsiteY2" fmla="*/ 849848 h 6739325"/>
                <a:gd name="connsiteX3" fmla="*/ 8145044 w 8145044"/>
                <a:gd name="connsiteY3" fmla="*/ 0 h 6739325"/>
                <a:gd name="connsiteX0" fmla="*/ 0 w 8145044"/>
                <a:gd name="connsiteY0" fmla="*/ 6627150 h 6627150"/>
                <a:gd name="connsiteX1" fmla="*/ 2484967 w 8145044"/>
                <a:gd name="connsiteY1" fmla="*/ 5637892 h 6627150"/>
                <a:gd name="connsiteX2" fmla="*/ 4966064 w 8145044"/>
                <a:gd name="connsiteY2" fmla="*/ 737673 h 6627150"/>
                <a:gd name="connsiteX3" fmla="*/ 8145044 w 8145044"/>
                <a:gd name="connsiteY3" fmla="*/ 0 h 6627150"/>
                <a:gd name="connsiteX0" fmla="*/ 0 w 8145044"/>
                <a:gd name="connsiteY0" fmla="*/ 6627150 h 6627150"/>
                <a:gd name="connsiteX1" fmla="*/ 2484967 w 8145044"/>
                <a:gd name="connsiteY1" fmla="*/ 5637892 h 6627150"/>
                <a:gd name="connsiteX2" fmla="*/ 5029946 w 8145044"/>
                <a:gd name="connsiteY2" fmla="*/ 877894 h 6627150"/>
                <a:gd name="connsiteX3" fmla="*/ 8145044 w 8145044"/>
                <a:gd name="connsiteY3" fmla="*/ 0 h 662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45044" h="6627150">
                  <a:moveTo>
                    <a:pt x="0" y="6627150"/>
                  </a:moveTo>
                  <a:cubicBezTo>
                    <a:pt x="716024" y="6531971"/>
                    <a:pt x="1646643" y="6596101"/>
                    <a:pt x="2484967" y="5637892"/>
                  </a:cubicBezTo>
                  <a:cubicBezTo>
                    <a:pt x="3323291" y="4679683"/>
                    <a:pt x="4044011" y="1860771"/>
                    <a:pt x="5029946" y="877894"/>
                  </a:cubicBezTo>
                  <a:cubicBezTo>
                    <a:pt x="6015881" y="-104983"/>
                    <a:pt x="7022458" y="164989"/>
                    <a:pt x="8145044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GB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9" name="Straight Arrow Connector 8"/>
          <p:cNvCxnSpPr/>
          <p:nvPr/>
        </p:nvCxnSpPr>
        <p:spPr>
          <a:xfrm>
            <a:off x="4905829" y="1582057"/>
            <a:ext cx="2857046" cy="861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14" idx="1"/>
          </p:cNvCxnSpPr>
          <p:nvPr/>
        </p:nvCxnSpPr>
        <p:spPr>
          <a:xfrm flipV="1">
            <a:off x="6096000" y="3486899"/>
            <a:ext cx="1683178" cy="4007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7268018" y="5400675"/>
            <a:ext cx="523432" cy="2041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779178" y="1386324"/>
            <a:ext cx="1279097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Inception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/>
            </a:r>
            <a:br>
              <a:rPr lang="en-US" sz="2000" b="1" dirty="0" smtClean="0">
                <a:solidFill>
                  <a:srgbClr val="FF0000"/>
                </a:solidFill>
              </a:rPr>
            </a:br>
            <a:endParaRPr lang="en-US" sz="2000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sz="1100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Integration</a:t>
            </a:r>
          </a:p>
          <a:p>
            <a:endParaRPr lang="en-US" sz="2000" b="1" dirty="0" smtClean="0">
              <a:solidFill>
                <a:srgbClr val="FF0000"/>
              </a:solidFill>
            </a:endParaRP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sz="2000" b="1" dirty="0" smtClean="0">
              <a:solidFill>
                <a:srgbClr val="FF0000"/>
              </a:solidFill>
            </a:endParaRPr>
          </a:p>
          <a:p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Continuity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1417" y="1335317"/>
            <a:ext cx="6301166" cy="4925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" name="Group 38"/>
          <p:cNvGrpSpPr>
            <a:grpSpLocks/>
          </p:cNvGrpSpPr>
          <p:nvPr/>
        </p:nvGrpSpPr>
        <p:grpSpPr bwMode="auto">
          <a:xfrm flipV="1">
            <a:off x="3632190" y="1288143"/>
            <a:ext cx="3641065" cy="4237058"/>
            <a:chOff x="203200" y="1035050"/>
            <a:chExt cx="8636000" cy="5645150"/>
          </a:xfrm>
        </p:grpSpPr>
        <p:sp>
          <p:nvSpPr>
            <p:cNvPr id="13" name="Freeform 12"/>
            <p:cNvSpPr/>
            <p:nvPr/>
          </p:nvSpPr>
          <p:spPr>
            <a:xfrm>
              <a:off x="420458" y="1142857"/>
              <a:ext cx="8342702" cy="4740227"/>
            </a:xfrm>
            <a:custGeom>
              <a:avLst/>
              <a:gdLst>
                <a:gd name="connsiteX0" fmla="*/ 0 w 8229600"/>
                <a:gd name="connsiteY0" fmla="*/ 5993662 h 6242261"/>
                <a:gd name="connsiteX1" fmla="*/ 2313991 w 8229600"/>
                <a:gd name="connsiteY1" fmla="*/ 5639099 h 6242261"/>
                <a:gd name="connsiteX2" fmla="*/ 4851918 w 8229600"/>
                <a:gd name="connsiteY2" fmla="*/ 749858 h 6242261"/>
                <a:gd name="connsiteX3" fmla="*/ 8229600 w 8229600"/>
                <a:gd name="connsiteY3" fmla="*/ 96715 h 6242261"/>
                <a:gd name="connsiteX0" fmla="*/ 0 w 8229600"/>
                <a:gd name="connsiteY0" fmla="*/ 5993662 h 6242261"/>
                <a:gd name="connsiteX1" fmla="*/ 2313991 w 8229600"/>
                <a:gd name="connsiteY1" fmla="*/ 5639099 h 6242261"/>
                <a:gd name="connsiteX2" fmla="*/ 4851918 w 8229600"/>
                <a:gd name="connsiteY2" fmla="*/ 749858 h 6242261"/>
                <a:gd name="connsiteX3" fmla="*/ 8229600 w 8229600"/>
                <a:gd name="connsiteY3" fmla="*/ 96715 h 6242261"/>
                <a:gd name="connsiteX0" fmla="*/ 0 w 8229600"/>
                <a:gd name="connsiteY0" fmla="*/ 5993662 h 6180535"/>
                <a:gd name="connsiteX1" fmla="*/ 2313991 w 8229600"/>
                <a:gd name="connsiteY1" fmla="*/ 5639099 h 6180535"/>
                <a:gd name="connsiteX2" fmla="*/ 4851918 w 8229600"/>
                <a:gd name="connsiteY2" fmla="*/ 749858 h 6180535"/>
                <a:gd name="connsiteX3" fmla="*/ 8229600 w 8229600"/>
                <a:gd name="connsiteY3" fmla="*/ 96715 h 6180535"/>
                <a:gd name="connsiteX0" fmla="*/ 0 w 8229600"/>
                <a:gd name="connsiteY0" fmla="*/ 5993662 h 6115599"/>
                <a:gd name="connsiteX1" fmla="*/ 2313991 w 8229600"/>
                <a:gd name="connsiteY1" fmla="*/ 5639099 h 6115599"/>
                <a:gd name="connsiteX2" fmla="*/ 4851918 w 8229600"/>
                <a:gd name="connsiteY2" fmla="*/ 749858 h 6115599"/>
                <a:gd name="connsiteX3" fmla="*/ 8229600 w 8229600"/>
                <a:gd name="connsiteY3" fmla="*/ 96715 h 6115599"/>
                <a:gd name="connsiteX0" fmla="*/ 0 w 8192957"/>
                <a:gd name="connsiteY0" fmla="*/ 6375841 h 6375841"/>
                <a:gd name="connsiteX1" fmla="*/ 2277348 w 8192957"/>
                <a:gd name="connsiteY1" fmla="*/ 5639099 h 6375841"/>
                <a:gd name="connsiteX2" fmla="*/ 4815275 w 8192957"/>
                <a:gd name="connsiteY2" fmla="*/ 749858 h 6375841"/>
                <a:gd name="connsiteX3" fmla="*/ 8192957 w 8192957"/>
                <a:gd name="connsiteY3" fmla="*/ 96715 h 6375841"/>
                <a:gd name="connsiteX0" fmla="*/ 0 w 8192957"/>
                <a:gd name="connsiteY0" fmla="*/ 6279126 h 6279126"/>
                <a:gd name="connsiteX1" fmla="*/ 2277348 w 8192957"/>
                <a:gd name="connsiteY1" fmla="*/ 5542384 h 6279126"/>
                <a:gd name="connsiteX2" fmla="*/ 4815275 w 8192957"/>
                <a:gd name="connsiteY2" fmla="*/ 653143 h 6279126"/>
                <a:gd name="connsiteX3" fmla="*/ 8192957 w 8192957"/>
                <a:gd name="connsiteY3" fmla="*/ 0 h 6279126"/>
                <a:gd name="connsiteX0" fmla="*/ 0 w 8174635"/>
                <a:gd name="connsiteY0" fmla="*/ 6743201 h 6743201"/>
                <a:gd name="connsiteX1" fmla="*/ 2277348 w 8174635"/>
                <a:gd name="connsiteY1" fmla="*/ 6006459 h 6743201"/>
                <a:gd name="connsiteX2" fmla="*/ 4815275 w 8174635"/>
                <a:gd name="connsiteY2" fmla="*/ 1117218 h 6743201"/>
                <a:gd name="connsiteX3" fmla="*/ 8174635 w 8174635"/>
                <a:gd name="connsiteY3" fmla="*/ 0 h 6743201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15275 w 8192957"/>
                <a:gd name="connsiteY2" fmla="*/ 1008024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70240 w 8192957"/>
                <a:gd name="connsiteY2" fmla="*/ 898832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70240 w 8192957"/>
                <a:gd name="connsiteY2" fmla="*/ 898832 h 6634007"/>
                <a:gd name="connsiteX3" fmla="*/ 8192957 w 8192957"/>
                <a:gd name="connsiteY3" fmla="*/ 0 h 6634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2957" h="6634007">
                  <a:moveTo>
                    <a:pt x="0" y="6634007"/>
                  </a:moveTo>
                  <a:cubicBezTo>
                    <a:pt x="716024" y="6538828"/>
                    <a:pt x="1465641" y="6853128"/>
                    <a:pt x="2277348" y="5897265"/>
                  </a:cubicBezTo>
                  <a:cubicBezTo>
                    <a:pt x="3089055" y="4941402"/>
                    <a:pt x="3884305" y="1881709"/>
                    <a:pt x="4870240" y="898832"/>
                  </a:cubicBezTo>
                  <a:cubicBezTo>
                    <a:pt x="5856175" y="-84045"/>
                    <a:pt x="7070371" y="164989"/>
                    <a:pt x="8192957" y="0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GB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203200" y="1262098"/>
              <a:ext cx="8636000" cy="5418102"/>
            </a:xfrm>
            <a:custGeom>
              <a:avLst/>
              <a:gdLst>
                <a:gd name="connsiteX0" fmla="*/ 0 w 8229600"/>
                <a:gd name="connsiteY0" fmla="*/ 5993662 h 6242261"/>
                <a:gd name="connsiteX1" fmla="*/ 2313991 w 8229600"/>
                <a:gd name="connsiteY1" fmla="*/ 5639099 h 6242261"/>
                <a:gd name="connsiteX2" fmla="*/ 4851918 w 8229600"/>
                <a:gd name="connsiteY2" fmla="*/ 749858 h 6242261"/>
                <a:gd name="connsiteX3" fmla="*/ 8229600 w 8229600"/>
                <a:gd name="connsiteY3" fmla="*/ 96715 h 6242261"/>
                <a:gd name="connsiteX0" fmla="*/ 0 w 8229600"/>
                <a:gd name="connsiteY0" fmla="*/ 5993662 h 6242261"/>
                <a:gd name="connsiteX1" fmla="*/ 2313991 w 8229600"/>
                <a:gd name="connsiteY1" fmla="*/ 5639099 h 6242261"/>
                <a:gd name="connsiteX2" fmla="*/ 4851918 w 8229600"/>
                <a:gd name="connsiteY2" fmla="*/ 749858 h 6242261"/>
                <a:gd name="connsiteX3" fmla="*/ 8229600 w 8229600"/>
                <a:gd name="connsiteY3" fmla="*/ 96715 h 6242261"/>
                <a:gd name="connsiteX0" fmla="*/ 0 w 8229600"/>
                <a:gd name="connsiteY0" fmla="*/ 5993662 h 6180535"/>
                <a:gd name="connsiteX1" fmla="*/ 2313991 w 8229600"/>
                <a:gd name="connsiteY1" fmla="*/ 5639099 h 6180535"/>
                <a:gd name="connsiteX2" fmla="*/ 4851918 w 8229600"/>
                <a:gd name="connsiteY2" fmla="*/ 749858 h 6180535"/>
                <a:gd name="connsiteX3" fmla="*/ 8229600 w 8229600"/>
                <a:gd name="connsiteY3" fmla="*/ 96715 h 6180535"/>
                <a:gd name="connsiteX0" fmla="*/ 0 w 8229600"/>
                <a:gd name="connsiteY0" fmla="*/ 5993662 h 6115599"/>
                <a:gd name="connsiteX1" fmla="*/ 2313991 w 8229600"/>
                <a:gd name="connsiteY1" fmla="*/ 5639099 h 6115599"/>
                <a:gd name="connsiteX2" fmla="*/ 4851918 w 8229600"/>
                <a:gd name="connsiteY2" fmla="*/ 749858 h 6115599"/>
                <a:gd name="connsiteX3" fmla="*/ 8229600 w 8229600"/>
                <a:gd name="connsiteY3" fmla="*/ 96715 h 6115599"/>
                <a:gd name="connsiteX0" fmla="*/ 0 w 8192957"/>
                <a:gd name="connsiteY0" fmla="*/ 6375841 h 6375841"/>
                <a:gd name="connsiteX1" fmla="*/ 2277348 w 8192957"/>
                <a:gd name="connsiteY1" fmla="*/ 5639099 h 6375841"/>
                <a:gd name="connsiteX2" fmla="*/ 4815275 w 8192957"/>
                <a:gd name="connsiteY2" fmla="*/ 749858 h 6375841"/>
                <a:gd name="connsiteX3" fmla="*/ 8192957 w 8192957"/>
                <a:gd name="connsiteY3" fmla="*/ 96715 h 6375841"/>
                <a:gd name="connsiteX0" fmla="*/ 0 w 8192957"/>
                <a:gd name="connsiteY0" fmla="*/ 6279126 h 6279126"/>
                <a:gd name="connsiteX1" fmla="*/ 2277348 w 8192957"/>
                <a:gd name="connsiteY1" fmla="*/ 5542384 h 6279126"/>
                <a:gd name="connsiteX2" fmla="*/ 4815275 w 8192957"/>
                <a:gd name="connsiteY2" fmla="*/ 653143 h 6279126"/>
                <a:gd name="connsiteX3" fmla="*/ 8192957 w 8192957"/>
                <a:gd name="connsiteY3" fmla="*/ 0 h 6279126"/>
                <a:gd name="connsiteX0" fmla="*/ 0 w 8174635"/>
                <a:gd name="connsiteY0" fmla="*/ 6743201 h 6743201"/>
                <a:gd name="connsiteX1" fmla="*/ 2277348 w 8174635"/>
                <a:gd name="connsiteY1" fmla="*/ 6006459 h 6743201"/>
                <a:gd name="connsiteX2" fmla="*/ 4815275 w 8174635"/>
                <a:gd name="connsiteY2" fmla="*/ 1117218 h 6743201"/>
                <a:gd name="connsiteX3" fmla="*/ 8174635 w 8174635"/>
                <a:gd name="connsiteY3" fmla="*/ 0 h 6743201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15275 w 8192957"/>
                <a:gd name="connsiteY2" fmla="*/ 1008024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70240 w 8192957"/>
                <a:gd name="connsiteY2" fmla="*/ 898832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70240 w 8192957"/>
                <a:gd name="connsiteY2" fmla="*/ 898832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5061888 w 8192957"/>
                <a:gd name="connsiteY2" fmla="*/ 1046277 h 6634007"/>
                <a:gd name="connsiteX3" fmla="*/ 8192957 w 8192957"/>
                <a:gd name="connsiteY3" fmla="*/ 0 h 6634007"/>
                <a:gd name="connsiteX0" fmla="*/ 0 w 8192957"/>
                <a:gd name="connsiteY0" fmla="*/ 6634007 h 6664866"/>
                <a:gd name="connsiteX1" fmla="*/ 2660645 w 8192957"/>
                <a:gd name="connsiteY1" fmla="*/ 6065773 h 6664866"/>
                <a:gd name="connsiteX2" fmla="*/ 5061888 w 8192957"/>
                <a:gd name="connsiteY2" fmla="*/ 1046277 h 6664866"/>
                <a:gd name="connsiteX3" fmla="*/ 8192957 w 8192957"/>
                <a:gd name="connsiteY3" fmla="*/ 0 h 6664866"/>
                <a:gd name="connsiteX0" fmla="*/ 0 w 8161015"/>
                <a:gd name="connsiteY0" fmla="*/ 6739325 h 6739325"/>
                <a:gd name="connsiteX1" fmla="*/ 2628703 w 8161015"/>
                <a:gd name="connsiteY1" fmla="*/ 6065773 h 6739325"/>
                <a:gd name="connsiteX2" fmla="*/ 5029946 w 8161015"/>
                <a:gd name="connsiteY2" fmla="*/ 1046277 h 6739325"/>
                <a:gd name="connsiteX3" fmla="*/ 8161015 w 8161015"/>
                <a:gd name="connsiteY3" fmla="*/ 0 h 6739325"/>
                <a:gd name="connsiteX0" fmla="*/ 0 w 8161015"/>
                <a:gd name="connsiteY0" fmla="*/ 6739325 h 6739325"/>
                <a:gd name="connsiteX1" fmla="*/ 2628703 w 8161015"/>
                <a:gd name="connsiteY1" fmla="*/ 6065773 h 6739325"/>
                <a:gd name="connsiteX2" fmla="*/ 4998005 w 8161015"/>
                <a:gd name="connsiteY2" fmla="*/ 962023 h 6739325"/>
                <a:gd name="connsiteX3" fmla="*/ 8161015 w 8161015"/>
                <a:gd name="connsiteY3" fmla="*/ 0 h 6739325"/>
                <a:gd name="connsiteX0" fmla="*/ 0 w 8145044"/>
                <a:gd name="connsiteY0" fmla="*/ 6739325 h 6739325"/>
                <a:gd name="connsiteX1" fmla="*/ 2612732 w 8145044"/>
                <a:gd name="connsiteY1" fmla="*/ 6065773 h 6739325"/>
                <a:gd name="connsiteX2" fmla="*/ 4982034 w 8145044"/>
                <a:gd name="connsiteY2" fmla="*/ 962023 h 6739325"/>
                <a:gd name="connsiteX3" fmla="*/ 8145044 w 8145044"/>
                <a:gd name="connsiteY3" fmla="*/ 0 h 6739325"/>
                <a:gd name="connsiteX0" fmla="*/ 0 w 8145044"/>
                <a:gd name="connsiteY0" fmla="*/ 6739325 h 6739325"/>
                <a:gd name="connsiteX1" fmla="*/ 2548849 w 8145044"/>
                <a:gd name="connsiteY1" fmla="*/ 5918330 h 6739325"/>
                <a:gd name="connsiteX2" fmla="*/ 4982034 w 8145044"/>
                <a:gd name="connsiteY2" fmla="*/ 962023 h 6739325"/>
                <a:gd name="connsiteX3" fmla="*/ 8145044 w 8145044"/>
                <a:gd name="connsiteY3" fmla="*/ 0 h 6739325"/>
                <a:gd name="connsiteX0" fmla="*/ 0 w 8145044"/>
                <a:gd name="connsiteY0" fmla="*/ 6739325 h 6739325"/>
                <a:gd name="connsiteX1" fmla="*/ 2548849 w 8145044"/>
                <a:gd name="connsiteY1" fmla="*/ 5918330 h 6739325"/>
                <a:gd name="connsiteX2" fmla="*/ 4950093 w 8145044"/>
                <a:gd name="connsiteY2" fmla="*/ 898833 h 6739325"/>
                <a:gd name="connsiteX3" fmla="*/ 8145044 w 8145044"/>
                <a:gd name="connsiteY3" fmla="*/ 0 h 6739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45044" h="6739325">
                  <a:moveTo>
                    <a:pt x="0" y="6739325"/>
                  </a:moveTo>
                  <a:cubicBezTo>
                    <a:pt x="716024" y="6644146"/>
                    <a:pt x="1723834" y="6891745"/>
                    <a:pt x="2548849" y="5918330"/>
                  </a:cubicBezTo>
                  <a:cubicBezTo>
                    <a:pt x="3373865" y="4944915"/>
                    <a:pt x="3964158" y="1881710"/>
                    <a:pt x="4950093" y="898833"/>
                  </a:cubicBezTo>
                  <a:cubicBezTo>
                    <a:pt x="5936028" y="-84044"/>
                    <a:pt x="7022458" y="164989"/>
                    <a:pt x="8145044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GB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203200" y="1035050"/>
              <a:ext cx="8559960" cy="3765067"/>
            </a:xfrm>
            <a:custGeom>
              <a:avLst/>
              <a:gdLst>
                <a:gd name="connsiteX0" fmla="*/ 0 w 8229600"/>
                <a:gd name="connsiteY0" fmla="*/ 5993662 h 6242261"/>
                <a:gd name="connsiteX1" fmla="*/ 2313991 w 8229600"/>
                <a:gd name="connsiteY1" fmla="*/ 5639099 h 6242261"/>
                <a:gd name="connsiteX2" fmla="*/ 4851918 w 8229600"/>
                <a:gd name="connsiteY2" fmla="*/ 749858 h 6242261"/>
                <a:gd name="connsiteX3" fmla="*/ 8229600 w 8229600"/>
                <a:gd name="connsiteY3" fmla="*/ 96715 h 6242261"/>
                <a:gd name="connsiteX0" fmla="*/ 0 w 8229600"/>
                <a:gd name="connsiteY0" fmla="*/ 5993662 h 6242261"/>
                <a:gd name="connsiteX1" fmla="*/ 2313991 w 8229600"/>
                <a:gd name="connsiteY1" fmla="*/ 5639099 h 6242261"/>
                <a:gd name="connsiteX2" fmla="*/ 4851918 w 8229600"/>
                <a:gd name="connsiteY2" fmla="*/ 749858 h 6242261"/>
                <a:gd name="connsiteX3" fmla="*/ 8229600 w 8229600"/>
                <a:gd name="connsiteY3" fmla="*/ 96715 h 6242261"/>
                <a:gd name="connsiteX0" fmla="*/ 0 w 8229600"/>
                <a:gd name="connsiteY0" fmla="*/ 5993662 h 6180535"/>
                <a:gd name="connsiteX1" fmla="*/ 2313991 w 8229600"/>
                <a:gd name="connsiteY1" fmla="*/ 5639099 h 6180535"/>
                <a:gd name="connsiteX2" fmla="*/ 4851918 w 8229600"/>
                <a:gd name="connsiteY2" fmla="*/ 749858 h 6180535"/>
                <a:gd name="connsiteX3" fmla="*/ 8229600 w 8229600"/>
                <a:gd name="connsiteY3" fmla="*/ 96715 h 6180535"/>
                <a:gd name="connsiteX0" fmla="*/ 0 w 8229600"/>
                <a:gd name="connsiteY0" fmla="*/ 5993662 h 6115599"/>
                <a:gd name="connsiteX1" fmla="*/ 2313991 w 8229600"/>
                <a:gd name="connsiteY1" fmla="*/ 5639099 h 6115599"/>
                <a:gd name="connsiteX2" fmla="*/ 4851918 w 8229600"/>
                <a:gd name="connsiteY2" fmla="*/ 749858 h 6115599"/>
                <a:gd name="connsiteX3" fmla="*/ 8229600 w 8229600"/>
                <a:gd name="connsiteY3" fmla="*/ 96715 h 6115599"/>
                <a:gd name="connsiteX0" fmla="*/ 0 w 8192957"/>
                <a:gd name="connsiteY0" fmla="*/ 6375841 h 6375841"/>
                <a:gd name="connsiteX1" fmla="*/ 2277348 w 8192957"/>
                <a:gd name="connsiteY1" fmla="*/ 5639099 h 6375841"/>
                <a:gd name="connsiteX2" fmla="*/ 4815275 w 8192957"/>
                <a:gd name="connsiteY2" fmla="*/ 749858 h 6375841"/>
                <a:gd name="connsiteX3" fmla="*/ 8192957 w 8192957"/>
                <a:gd name="connsiteY3" fmla="*/ 96715 h 6375841"/>
                <a:gd name="connsiteX0" fmla="*/ 0 w 8192957"/>
                <a:gd name="connsiteY0" fmla="*/ 6279126 h 6279126"/>
                <a:gd name="connsiteX1" fmla="*/ 2277348 w 8192957"/>
                <a:gd name="connsiteY1" fmla="*/ 5542384 h 6279126"/>
                <a:gd name="connsiteX2" fmla="*/ 4815275 w 8192957"/>
                <a:gd name="connsiteY2" fmla="*/ 653143 h 6279126"/>
                <a:gd name="connsiteX3" fmla="*/ 8192957 w 8192957"/>
                <a:gd name="connsiteY3" fmla="*/ 0 h 6279126"/>
                <a:gd name="connsiteX0" fmla="*/ 0 w 8174635"/>
                <a:gd name="connsiteY0" fmla="*/ 6743201 h 6743201"/>
                <a:gd name="connsiteX1" fmla="*/ 2277348 w 8174635"/>
                <a:gd name="connsiteY1" fmla="*/ 6006459 h 6743201"/>
                <a:gd name="connsiteX2" fmla="*/ 4815275 w 8174635"/>
                <a:gd name="connsiteY2" fmla="*/ 1117218 h 6743201"/>
                <a:gd name="connsiteX3" fmla="*/ 8174635 w 8174635"/>
                <a:gd name="connsiteY3" fmla="*/ 0 h 6743201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15275 w 8192957"/>
                <a:gd name="connsiteY2" fmla="*/ 1008024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70240 w 8192957"/>
                <a:gd name="connsiteY2" fmla="*/ 898832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70240 w 8192957"/>
                <a:gd name="connsiteY2" fmla="*/ 898832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5061888 w 8192957"/>
                <a:gd name="connsiteY2" fmla="*/ 1046277 h 6634007"/>
                <a:gd name="connsiteX3" fmla="*/ 8192957 w 8192957"/>
                <a:gd name="connsiteY3" fmla="*/ 0 h 6634007"/>
                <a:gd name="connsiteX0" fmla="*/ 0 w 8192957"/>
                <a:gd name="connsiteY0" fmla="*/ 6634007 h 6664866"/>
                <a:gd name="connsiteX1" fmla="*/ 2660645 w 8192957"/>
                <a:gd name="connsiteY1" fmla="*/ 6065773 h 6664866"/>
                <a:gd name="connsiteX2" fmla="*/ 5061888 w 8192957"/>
                <a:gd name="connsiteY2" fmla="*/ 1046277 h 6664866"/>
                <a:gd name="connsiteX3" fmla="*/ 8192957 w 8192957"/>
                <a:gd name="connsiteY3" fmla="*/ 0 h 6664866"/>
                <a:gd name="connsiteX0" fmla="*/ 0 w 8161015"/>
                <a:gd name="connsiteY0" fmla="*/ 6739325 h 6739325"/>
                <a:gd name="connsiteX1" fmla="*/ 2628703 w 8161015"/>
                <a:gd name="connsiteY1" fmla="*/ 6065773 h 6739325"/>
                <a:gd name="connsiteX2" fmla="*/ 5029946 w 8161015"/>
                <a:gd name="connsiteY2" fmla="*/ 1046277 h 6739325"/>
                <a:gd name="connsiteX3" fmla="*/ 8161015 w 8161015"/>
                <a:gd name="connsiteY3" fmla="*/ 0 h 6739325"/>
                <a:gd name="connsiteX0" fmla="*/ 0 w 8161015"/>
                <a:gd name="connsiteY0" fmla="*/ 6739325 h 6739325"/>
                <a:gd name="connsiteX1" fmla="*/ 2628703 w 8161015"/>
                <a:gd name="connsiteY1" fmla="*/ 6065773 h 6739325"/>
                <a:gd name="connsiteX2" fmla="*/ 4998005 w 8161015"/>
                <a:gd name="connsiteY2" fmla="*/ 962023 h 6739325"/>
                <a:gd name="connsiteX3" fmla="*/ 8161015 w 8161015"/>
                <a:gd name="connsiteY3" fmla="*/ 0 h 6739325"/>
                <a:gd name="connsiteX0" fmla="*/ 0 w 8145044"/>
                <a:gd name="connsiteY0" fmla="*/ 6739325 h 6739325"/>
                <a:gd name="connsiteX1" fmla="*/ 2612732 w 8145044"/>
                <a:gd name="connsiteY1" fmla="*/ 6065773 h 6739325"/>
                <a:gd name="connsiteX2" fmla="*/ 4982034 w 8145044"/>
                <a:gd name="connsiteY2" fmla="*/ 962023 h 6739325"/>
                <a:gd name="connsiteX3" fmla="*/ 8145044 w 8145044"/>
                <a:gd name="connsiteY3" fmla="*/ 0 h 6739325"/>
                <a:gd name="connsiteX0" fmla="*/ 0 w 8145044"/>
                <a:gd name="connsiteY0" fmla="*/ 6739325 h 6739325"/>
                <a:gd name="connsiteX1" fmla="*/ 2548849 w 8145044"/>
                <a:gd name="connsiteY1" fmla="*/ 5918330 h 6739325"/>
                <a:gd name="connsiteX2" fmla="*/ 4982034 w 8145044"/>
                <a:gd name="connsiteY2" fmla="*/ 962023 h 6739325"/>
                <a:gd name="connsiteX3" fmla="*/ 8145044 w 8145044"/>
                <a:gd name="connsiteY3" fmla="*/ 0 h 6739325"/>
                <a:gd name="connsiteX0" fmla="*/ 0 w 8145044"/>
                <a:gd name="connsiteY0" fmla="*/ 6739325 h 6739325"/>
                <a:gd name="connsiteX1" fmla="*/ 2484967 w 8145044"/>
                <a:gd name="connsiteY1" fmla="*/ 5750067 h 6739325"/>
                <a:gd name="connsiteX2" fmla="*/ 4982034 w 8145044"/>
                <a:gd name="connsiteY2" fmla="*/ 962023 h 6739325"/>
                <a:gd name="connsiteX3" fmla="*/ 8145044 w 8145044"/>
                <a:gd name="connsiteY3" fmla="*/ 0 h 6739325"/>
                <a:gd name="connsiteX0" fmla="*/ 0 w 8145044"/>
                <a:gd name="connsiteY0" fmla="*/ 6739325 h 6739325"/>
                <a:gd name="connsiteX1" fmla="*/ 2484967 w 8145044"/>
                <a:gd name="connsiteY1" fmla="*/ 5750067 h 6739325"/>
                <a:gd name="connsiteX2" fmla="*/ 4966064 w 8145044"/>
                <a:gd name="connsiteY2" fmla="*/ 849848 h 6739325"/>
                <a:gd name="connsiteX3" fmla="*/ 8145044 w 8145044"/>
                <a:gd name="connsiteY3" fmla="*/ 0 h 6739325"/>
                <a:gd name="connsiteX0" fmla="*/ 0 w 8145044"/>
                <a:gd name="connsiteY0" fmla="*/ 6627150 h 6627150"/>
                <a:gd name="connsiteX1" fmla="*/ 2484967 w 8145044"/>
                <a:gd name="connsiteY1" fmla="*/ 5637892 h 6627150"/>
                <a:gd name="connsiteX2" fmla="*/ 4966064 w 8145044"/>
                <a:gd name="connsiteY2" fmla="*/ 737673 h 6627150"/>
                <a:gd name="connsiteX3" fmla="*/ 8145044 w 8145044"/>
                <a:gd name="connsiteY3" fmla="*/ 0 h 6627150"/>
                <a:gd name="connsiteX0" fmla="*/ 0 w 8145044"/>
                <a:gd name="connsiteY0" fmla="*/ 6627150 h 6627150"/>
                <a:gd name="connsiteX1" fmla="*/ 2484967 w 8145044"/>
                <a:gd name="connsiteY1" fmla="*/ 5637892 h 6627150"/>
                <a:gd name="connsiteX2" fmla="*/ 5029946 w 8145044"/>
                <a:gd name="connsiteY2" fmla="*/ 877894 h 6627150"/>
                <a:gd name="connsiteX3" fmla="*/ 8145044 w 8145044"/>
                <a:gd name="connsiteY3" fmla="*/ 0 h 662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45044" h="6627150">
                  <a:moveTo>
                    <a:pt x="0" y="6627150"/>
                  </a:moveTo>
                  <a:cubicBezTo>
                    <a:pt x="716024" y="6531971"/>
                    <a:pt x="1646643" y="6596101"/>
                    <a:pt x="2484967" y="5637892"/>
                  </a:cubicBezTo>
                  <a:cubicBezTo>
                    <a:pt x="3323291" y="4679683"/>
                    <a:pt x="4044011" y="1860771"/>
                    <a:pt x="5029946" y="877894"/>
                  </a:cubicBezTo>
                  <a:cubicBezTo>
                    <a:pt x="6015881" y="-104983"/>
                    <a:pt x="7022458" y="164989"/>
                    <a:pt x="8145044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GB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 When In:  </a:t>
            </a:r>
            <a:r>
              <a:rPr lang="en-US" b="1" dirty="0" smtClean="0">
                <a:solidFill>
                  <a:srgbClr val="FF0000"/>
                </a:solidFill>
              </a:rPr>
              <a:t>Inception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68387" y="1422386"/>
            <a:ext cx="18288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en-US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Opportunity Seeking</a:t>
            </a:r>
          </a:p>
          <a:p>
            <a:pPr algn="r">
              <a:defRPr/>
            </a:pPr>
            <a:r>
              <a:rPr lang="en-US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Problem Solving</a:t>
            </a:r>
          </a:p>
          <a:p>
            <a:pPr algn="r">
              <a:defRPr/>
            </a:pPr>
            <a:r>
              <a:rPr lang="en-US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Divergence</a:t>
            </a:r>
          </a:p>
          <a:p>
            <a:pPr algn="r">
              <a:defRPr/>
            </a:pPr>
            <a:r>
              <a:rPr lang="en-US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Creativity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084275" y="1908627"/>
            <a:ext cx="500743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1417" y="1335317"/>
            <a:ext cx="6301166" cy="4925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Group 38"/>
          <p:cNvGrpSpPr>
            <a:grpSpLocks/>
          </p:cNvGrpSpPr>
          <p:nvPr/>
        </p:nvGrpSpPr>
        <p:grpSpPr bwMode="auto">
          <a:xfrm flipV="1">
            <a:off x="3632190" y="1288143"/>
            <a:ext cx="3641065" cy="4237058"/>
            <a:chOff x="203200" y="1035050"/>
            <a:chExt cx="8636000" cy="5645150"/>
          </a:xfrm>
        </p:grpSpPr>
        <p:sp>
          <p:nvSpPr>
            <p:cNvPr id="13" name="Freeform 12"/>
            <p:cNvSpPr/>
            <p:nvPr/>
          </p:nvSpPr>
          <p:spPr>
            <a:xfrm>
              <a:off x="420458" y="1142857"/>
              <a:ext cx="8342702" cy="4740227"/>
            </a:xfrm>
            <a:custGeom>
              <a:avLst/>
              <a:gdLst>
                <a:gd name="connsiteX0" fmla="*/ 0 w 8229600"/>
                <a:gd name="connsiteY0" fmla="*/ 5993662 h 6242261"/>
                <a:gd name="connsiteX1" fmla="*/ 2313991 w 8229600"/>
                <a:gd name="connsiteY1" fmla="*/ 5639099 h 6242261"/>
                <a:gd name="connsiteX2" fmla="*/ 4851918 w 8229600"/>
                <a:gd name="connsiteY2" fmla="*/ 749858 h 6242261"/>
                <a:gd name="connsiteX3" fmla="*/ 8229600 w 8229600"/>
                <a:gd name="connsiteY3" fmla="*/ 96715 h 6242261"/>
                <a:gd name="connsiteX0" fmla="*/ 0 w 8229600"/>
                <a:gd name="connsiteY0" fmla="*/ 5993662 h 6242261"/>
                <a:gd name="connsiteX1" fmla="*/ 2313991 w 8229600"/>
                <a:gd name="connsiteY1" fmla="*/ 5639099 h 6242261"/>
                <a:gd name="connsiteX2" fmla="*/ 4851918 w 8229600"/>
                <a:gd name="connsiteY2" fmla="*/ 749858 h 6242261"/>
                <a:gd name="connsiteX3" fmla="*/ 8229600 w 8229600"/>
                <a:gd name="connsiteY3" fmla="*/ 96715 h 6242261"/>
                <a:gd name="connsiteX0" fmla="*/ 0 w 8229600"/>
                <a:gd name="connsiteY0" fmla="*/ 5993662 h 6180535"/>
                <a:gd name="connsiteX1" fmla="*/ 2313991 w 8229600"/>
                <a:gd name="connsiteY1" fmla="*/ 5639099 h 6180535"/>
                <a:gd name="connsiteX2" fmla="*/ 4851918 w 8229600"/>
                <a:gd name="connsiteY2" fmla="*/ 749858 h 6180535"/>
                <a:gd name="connsiteX3" fmla="*/ 8229600 w 8229600"/>
                <a:gd name="connsiteY3" fmla="*/ 96715 h 6180535"/>
                <a:gd name="connsiteX0" fmla="*/ 0 w 8229600"/>
                <a:gd name="connsiteY0" fmla="*/ 5993662 h 6115599"/>
                <a:gd name="connsiteX1" fmla="*/ 2313991 w 8229600"/>
                <a:gd name="connsiteY1" fmla="*/ 5639099 h 6115599"/>
                <a:gd name="connsiteX2" fmla="*/ 4851918 w 8229600"/>
                <a:gd name="connsiteY2" fmla="*/ 749858 h 6115599"/>
                <a:gd name="connsiteX3" fmla="*/ 8229600 w 8229600"/>
                <a:gd name="connsiteY3" fmla="*/ 96715 h 6115599"/>
                <a:gd name="connsiteX0" fmla="*/ 0 w 8192957"/>
                <a:gd name="connsiteY0" fmla="*/ 6375841 h 6375841"/>
                <a:gd name="connsiteX1" fmla="*/ 2277348 w 8192957"/>
                <a:gd name="connsiteY1" fmla="*/ 5639099 h 6375841"/>
                <a:gd name="connsiteX2" fmla="*/ 4815275 w 8192957"/>
                <a:gd name="connsiteY2" fmla="*/ 749858 h 6375841"/>
                <a:gd name="connsiteX3" fmla="*/ 8192957 w 8192957"/>
                <a:gd name="connsiteY3" fmla="*/ 96715 h 6375841"/>
                <a:gd name="connsiteX0" fmla="*/ 0 w 8192957"/>
                <a:gd name="connsiteY0" fmla="*/ 6279126 h 6279126"/>
                <a:gd name="connsiteX1" fmla="*/ 2277348 w 8192957"/>
                <a:gd name="connsiteY1" fmla="*/ 5542384 h 6279126"/>
                <a:gd name="connsiteX2" fmla="*/ 4815275 w 8192957"/>
                <a:gd name="connsiteY2" fmla="*/ 653143 h 6279126"/>
                <a:gd name="connsiteX3" fmla="*/ 8192957 w 8192957"/>
                <a:gd name="connsiteY3" fmla="*/ 0 h 6279126"/>
                <a:gd name="connsiteX0" fmla="*/ 0 w 8174635"/>
                <a:gd name="connsiteY0" fmla="*/ 6743201 h 6743201"/>
                <a:gd name="connsiteX1" fmla="*/ 2277348 w 8174635"/>
                <a:gd name="connsiteY1" fmla="*/ 6006459 h 6743201"/>
                <a:gd name="connsiteX2" fmla="*/ 4815275 w 8174635"/>
                <a:gd name="connsiteY2" fmla="*/ 1117218 h 6743201"/>
                <a:gd name="connsiteX3" fmla="*/ 8174635 w 8174635"/>
                <a:gd name="connsiteY3" fmla="*/ 0 h 6743201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15275 w 8192957"/>
                <a:gd name="connsiteY2" fmla="*/ 1008024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70240 w 8192957"/>
                <a:gd name="connsiteY2" fmla="*/ 898832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70240 w 8192957"/>
                <a:gd name="connsiteY2" fmla="*/ 898832 h 6634007"/>
                <a:gd name="connsiteX3" fmla="*/ 8192957 w 8192957"/>
                <a:gd name="connsiteY3" fmla="*/ 0 h 6634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2957" h="6634007">
                  <a:moveTo>
                    <a:pt x="0" y="6634007"/>
                  </a:moveTo>
                  <a:cubicBezTo>
                    <a:pt x="716024" y="6538828"/>
                    <a:pt x="1465641" y="6853128"/>
                    <a:pt x="2277348" y="5897265"/>
                  </a:cubicBezTo>
                  <a:cubicBezTo>
                    <a:pt x="3089055" y="4941402"/>
                    <a:pt x="3884305" y="1881709"/>
                    <a:pt x="4870240" y="898832"/>
                  </a:cubicBezTo>
                  <a:cubicBezTo>
                    <a:pt x="5856175" y="-84045"/>
                    <a:pt x="7070371" y="164989"/>
                    <a:pt x="8192957" y="0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GB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203200" y="1262098"/>
              <a:ext cx="8636000" cy="5418102"/>
            </a:xfrm>
            <a:custGeom>
              <a:avLst/>
              <a:gdLst>
                <a:gd name="connsiteX0" fmla="*/ 0 w 8229600"/>
                <a:gd name="connsiteY0" fmla="*/ 5993662 h 6242261"/>
                <a:gd name="connsiteX1" fmla="*/ 2313991 w 8229600"/>
                <a:gd name="connsiteY1" fmla="*/ 5639099 h 6242261"/>
                <a:gd name="connsiteX2" fmla="*/ 4851918 w 8229600"/>
                <a:gd name="connsiteY2" fmla="*/ 749858 h 6242261"/>
                <a:gd name="connsiteX3" fmla="*/ 8229600 w 8229600"/>
                <a:gd name="connsiteY3" fmla="*/ 96715 h 6242261"/>
                <a:gd name="connsiteX0" fmla="*/ 0 w 8229600"/>
                <a:gd name="connsiteY0" fmla="*/ 5993662 h 6242261"/>
                <a:gd name="connsiteX1" fmla="*/ 2313991 w 8229600"/>
                <a:gd name="connsiteY1" fmla="*/ 5639099 h 6242261"/>
                <a:gd name="connsiteX2" fmla="*/ 4851918 w 8229600"/>
                <a:gd name="connsiteY2" fmla="*/ 749858 h 6242261"/>
                <a:gd name="connsiteX3" fmla="*/ 8229600 w 8229600"/>
                <a:gd name="connsiteY3" fmla="*/ 96715 h 6242261"/>
                <a:gd name="connsiteX0" fmla="*/ 0 w 8229600"/>
                <a:gd name="connsiteY0" fmla="*/ 5993662 h 6180535"/>
                <a:gd name="connsiteX1" fmla="*/ 2313991 w 8229600"/>
                <a:gd name="connsiteY1" fmla="*/ 5639099 h 6180535"/>
                <a:gd name="connsiteX2" fmla="*/ 4851918 w 8229600"/>
                <a:gd name="connsiteY2" fmla="*/ 749858 h 6180535"/>
                <a:gd name="connsiteX3" fmla="*/ 8229600 w 8229600"/>
                <a:gd name="connsiteY3" fmla="*/ 96715 h 6180535"/>
                <a:gd name="connsiteX0" fmla="*/ 0 w 8229600"/>
                <a:gd name="connsiteY0" fmla="*/ 5993662 h 6115599"/>
                <a:gd name="connsiteX1" fmla="*/ 2313991 w 8229600"/>
                <a:gd name="connsiteY1" fmla="*/ 5639099 h 6115599"/>
                <a:gd name="connsiteX2" fmla="*/ 4851918 w 8229600"/>
                <a:gd name="connsiteY2" fmla="*/ 749858 h 6115599"/>
                <a:gd name="connsiteX3" fmla="*/ 8229600 w 8229600"/>
                <a:gd name="connsiteY3" fmla="*/ 96715 h 6115599"/>
                <a:gd name="connsiteX0" fmla="*/ 0 w 8192957"/>
                <a:gd name="connsiteY0" fmla="*/ 6375841 h 6375841"/>
                <a:gd name="connsiteX1" fmla="*/ 2277348 w 8192957"/>
                <a:gd name="connsiteY1" fmla="*/ 5639099 h 6375841"/>
                <a:gd name="connsiteX2" fmla="*/ 4815275 w 8192957"/>
                <a:gd name="connsiteY2" fmla="*/ 749858 h 6375841"/>
                <a:gd name="connsiteX3" fmla="*/ 8192957 w 8192957"/>
                <a:gd name="connsiteY3" fmla="*/ 96715 h 6375841"/>
                <a:gd name="connsiteX0" fmla="*/ 0 w 8192957"/>
                <a:gd name="connsiteY0" fmla="*/ 6279126 h 6279126"/>
                <a:gd name="connsiteX1" fmla="*/ 2277348 w 8192957"/>
                <a:gd name="connsiteY1" fmla="*/ 5542384 h 6279126"/>
                <a:gd name="connsiteX2" fmla="*/ 4815275 w 8192957"/>
                <a:gd name="connsiteY2" fmla="*/ 653143 h 6279126"/>
                <a:gd name="connsiteX3" fmla="*/ 8192957 w 8192957"/>
                <a:gd name="connsiteY3" fmla="*/ 0 h 6279126"/>
                <a:gd name="connsiteX0" fmla="*/ 0 w 8174635"/>
                <a:gd name="connsiteY0" fmla="*/ 6743201 h 6743201"/>
                <a:gd name="connsiteX1" fmla="*/ 2277348 w 8174635"/>
                <a:gd name="connsiteY1" fmla="*/ 6006459 h 6743201"/>
                <a:gd name="connsiteX2" fmla="*/ 4815275 w 8174635"/>
                <a:gd name="connsiteY2" fmla="*/ 1117218 h 6743201"/>
                <a:gd name="connsiteX3" fmla="*/ 8174635 w 8174635"/>
                <a:gd name="connsiteY3" fmla="*/ 0 h 6743201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15275 w 8192957"/>
                <a:gd name="connsiteY2" fmla="*/ 1008024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70240 w 8192957"/>
                <a:gd name="connsiteY2" fmla="*/ 898832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70240 w 8192957"/>
                <a:gd name="connsiteY2" fmla="*/ 898832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5061888 w 8192957"/>
                <a:gd name="connsiteY2" fmla="*/ 1046277 h 6634007"/>
                <a:gd name="connsiteX3" fmla="*/ 8192957 w 8192957"/>
                <a:gd name="connsiteY3" fmla="*/ 0 h 6634007"/>
                <a:gd name="connsiteX0" fmla="*/ 0 w 8192957"/>
                <a:gd name="connsiteY0" fmla="*/ 6634007 h 6664866"/>
                <a:gd name="connsiteX1" fmla="*/ 2660645 w 8192957"/>
                <a:gd name="connsiteY1" fmla="*/ 6065773 h 6664866"/>
                <a:gd name="connsiteX2" fmla="*/ 5061888 w 8192957"/>
                <a:gd name="connsiteY2" fmla="*/ 1046277 h 6664866"/>
                <a:gd name="connsiteX3" fmla="*/ 8192957 w 8192957"/>
                <a:gd name="connsiteY3" fmla="*/ 0 h 6664866"/>
                <a:gd name="connsiteX0" fmla="*/ 0 w 8161015"/>
                <a:gd name="connsiteY0" fmla="*/ 6739325 h 6739325"/>
                <a:gd name="connsiteX1" fmla="*/ 2628703 w 8161015"/>
                <a:gd name="connsiteY1" fmla="*/ 6065773 h 6739325"/>
                <a:gd name="connsiteX2" fmla="*/ 5029946 w 8161015"/>
                <a:gd name="connsiteY2" fmla="*/ 1046277 h 6739325"/>
                <a:gd name="connsiteX3" fmla="*/ 8161015 w 8161015"/>
                <a:gd name="connsiteY3" fmla="*/ 0 h 6739325"/>
                <a:gd name="connsiteX0" fmla="*/ 0 w 8161015"/>
                <a:gd name="connsiteY0" fmla="*/ 6739325 h 6739325"/>
                <a:gd name="connsiteX1" fmla="*/ 2628703 w 8161015"/>
                <a:gd name="connsiteY1" fmla="*/ 6065773 h 6739325"/>
                <a:gd name="connsiteX2" fmla="*/ 4998005 w 8161015"/>
                <a:gd name="connsiteY2" fmla="*/ 962023 h 6739325"/>
                <a:gd name="connsiteX3" fmla="*/ 8161015 w 8161015"/>
                <a:gd name="connsiteY3" fmla="*/ 0 h 6739325"/>
                <a:gd name="connsiteX0" fmla="*/ 0 w 8145044"/>
                <a:gd name="connsiteY0" fmla="*/ 6739325 h 6739325"/>
                <a:gd name="connsiteX1" fmla="*/ 2612732 w 8145044"/>
                <a:gd name="connsiteY1" fmla="*/ 6065773 h 6739325"/>
                <a:gd name="connsiteX2" fmla="*/ 4982034 w 8145044"/>
                <a:gd name="connsiteY2" fmla="*/ 962023 h 6739325"/>
                <a:gd name="connsiteX3" fmla="*/ 8145044 w 8145044"/>
                <a:gd name="connsiteY3" fmla="*/ 0 h 6739325"/>
                <a:gd name="connsiteX0" fmla="*/ 0 w 8145044"/>
                <a:gd name="connsiteY0" fmla="*/ 6739325 h 6739325"/>
                <a:gd name="connsiteX1" fmla="*/ 2548849 w 8145044"/>
                <a:gd name="connsiteY1" fmla="*/ 5918330 h 6739325"/>
                <a:gd name="connsiteX2" fmla="*/ 4982034 w 8145044"/>
                <a:gd name="connsiteY2" fmla="*/ 962023 h 6739325"/>
                <a:gd name="connsiteX3" fmla="*/ 8145044 w 8145044"/>
                <a:gd name="connsiteY3" fmla="*/ 0 h 6739325"/>
                <a:gd name="connsiteX0" fmla="*/ 0 w 8145044"/>
                <a:gd name="connsiteY0" fmla="*/ 6739325 h 6739325"/>
                <a:gd name="connsiteX1" fmla="*/ 2548849 w 8145044"/>
                <a:gd name="connsiteY1" fmla="*/ 5918330 h 6739325"/>
                <a:gd name="connsiteX2" fmla="*/ 4950093 w 8145044"/>
                <a:gd name="connsiteY2" fmla="*/ 898833 h 6739325"/>
                <a:gd name="connsiteX3" fmla="*/ 8145044 w 8145044"/>
                <a:gd name="connsiteY3" fmla="*/ 0 h 6739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45044" h="6739325">
                  <a:moveTo>
                    <a:pt x="0" y="6739325"/>
                  </a:moveTo>
                  <a:cubicBezTo>
                    <a:pt x="716024" y="6644146"/>
                    <a:pt x="1723834" y="6891745"/>
                    <a:pt x="2548849" y="5918330"/>
                  </a:cubicBezTo>
                  <a:cubicBezTo>
                    <a:pt x="3373865" y="4944915"/>
                    <a:pt x="3964158" y="1881710"/>
                    <a:pt x="4950093" y="898833"/>
                  </a:cubicBezTo>
                  <a:cubicBezTo>
                    <a:pt x="5936028" y="-84044"/>
                    <a:pt x="7022458" y="164989"/>
                    <a:pt x="8145044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GB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203200" y="1035050"/>
              <a:ext cx="8559960" cy="3765067"/>
            </a:xfrm>
            <a:custGeom>
              <a:avLst/>
              <a:gdLst>
                <a:gd name="connsiteX0" fmla="*/ 0 w 8229600"/>
                <a:gd name="connsiteY0" fmla="*/ 5993662 h 6242261"/>
                <a:gd name="connsiteX1" fmla="*/ 2313991 w 8229600"/>
                <a:gd name="connsiteY1" fmla="*/ 5639099 h 6242261"/>
                <a:gd name="connsiteX2" fmla="*/ 4851918 w 8229600"/>
                <a:gd name="connsiteY2" fmla="*/ 749858 h 6242261"/>
                <a:gd name="connsiteX3" fmla="*/ 8229600 w 8229600"/>
                <a:gd name="connsiteY3" fmla="*/ 96715 h 6242261"/>
                <a:gd name="connsiteX0" fmla="*/ 0 w 8229600"/>
                <a:gd name="connsiteY0" fmla="*/ 5993662 h 6242261"/>
                <a:gd name="connsiteX1" fmla="*/ 2313991 w 8229600"/>
                <a:gd name="connsiteY1" fmla="*/ 5639099 h 6242261"/>
                <a:gd name="connsiteX2" fmla="*/ 4851918 w 8229600"/>
                <a:gd name="connsiteY2" fmla="*/ 749858 h 6242261"/>
                <a:gd name="connsiteX3" fmla="*/ 8229600 w 8229600"/>
                <a:gd name="connsiteY3" fmla="*/ 96715 h 6242261"/>
                <a:gd name="connsiteX0" fmla="*/ 0 w 8229600"/>
                <a:gd name="connsiteY0" fmla="*/ 5993662 h 6180535"/>
                <a:gd name="connsiteX1" fmla="*/ 2313991 w 8229600"/>
                <a:gd name="connsiteY1" fmla="*/ 5639099 h 6180535"/>
                <a:gd name="connsiteX2" fmla="*/ 4851918 w 8229600"/>
                <a:gd name="connsiteY2" fmla="*/ 749858 h 6180535"/>
                <a:gd name="connsiteX3" fmla="*/ 8229600 w 8229600"/>
                <a:gd name="connsiteY3" fmla="*/ 96715 h 6180535"/>
                <a:gd name="connsiteX0" fmla="*/ 0 w 8229600"/>
                <a:gd name="connsiteY0" fmla="*/ 5993662 h 6115599"/>
                <a:gd name="connsiteX1" fmla="*/ 2313991 w 8229600"/>
                <a:gd name="connsiteY1" fmla="*/ 5639099 h 6115599"/>
                <a:gd name="connsiteX2" fmla="*/ 4851918 w 8229600"/>
                <a:gd name="connsiteY2" fmla="*/ 749858 h 6115599"/>
                <a:gd name="connsiteX3" fmla="*/ 8229600 w 8229600"/>
                <a:gd name="connsiteY3" fmla="*/ 96715 h 6115599"/>
                <a:gd name="connsiteX0" fmla="*/ 0 w 8192957"/>
                <a:gd name="connsiteY0" fmla="*/ 6375841 h 6375841"/>
                <a:gd name="connsiteX1" fmla="*/ 2277348 w 8192957"/>
                <a:gd name="connsiteY1" fmla="*/ 5639099 h 6375841"/>
                <a:gd name="connsiteX2" fmla="*/ 4815275 w 8192957"/>
                <a:gd name="connsiteY2" fmla="*/ 749858 h 6375841"/>
                <a:gd name="connsiteX3" fmla="*/ 8192957 w 8192957"/>
                <a:gd name="connsiteY3" fmla="*/ 96715 h 6375841"/>
                <a:gd name="connsiteX0" fmla="*/ 0 w 8192957"/>
                <a:gd name="connsiteY0" fmla="*/ 6279126 h 6279126"/>
                <a:gd name="connsiteX1" fmla="*/ 2277348 w 8192957"/>
                <a:gd name="connsiteY1" fmla="*/ 5542384 h 6279126"/>
                <a:gd name="connsiteX2" fmla="*/ 4815275 w 8192957"/>
                <a:gd name="connsiteY2" fmla="*/ 653143 h 6279126"/>
                <a:gd name="connsiteX3" fmla="*/ 8192957 w 8192957"/>
                <a:gd name="connsiteY3" fmla="*/ 0 h 6279126"/>
                <a:gd name="connsiteX0" fmla="*/ 0 w 8174635"/>
                <a:gd name="connsiteY0" fmla="*/ 6743201 h 6743201"/>
                <a:gd name="connsiteX1" fmla="*/ 2277348 w 8174635"/>
                <a:gd name="connsiteY1" fmla="*/ 6006459 h 6743201"/>
                <a:gd name="connsiteX2" fmla="*/ 4815275 w 8174635"/>
                <a:gd name="connsiteY2" fmla="*/ 1117218 h 6743201"/>
                <a:gd name="connsiteX3" fmla="*/ 8174635 w 8174635"/>
                <a:gd name="connsiteY3" fmla="*/ 0 h 6743201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15275 w 8192957"/>
                <a:gd name="connsiteY2" fmla="*/ 1008024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70240 w 8192957"/>
                <a:gd name="connsiteY2" fmla="*/ 898832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70240 w 8192957"/>
                <a:gd name="connsiteY2" fmla="*/ 898832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5061888 w 8192957"/>
                <a:gd name="connsiteY2" fmla="*/ 1046277 h 6634007"/>
                <a:gd name="connsiteX3" fmla="*/ 8192957 w 8192957"/>
                <a:gd name="connsiteY3" fmla="*/ 0 h 6634007"/>
                <a:gd name="connsiteX0" fmla="*/ 0 w 8192957"/>
                <a:gd name="connsiteY0" fmla="*/ 6634007 h 6664866"/>
                <a:gd name="connsiteX1" fmla="*/ 2660645 w 8192957"/>
                <a:gd name="connsiteY1" fmla="*/ 6065773 h 6664866"/>
                <a:gd name="connsiteX2" fmla="*/ 5061888 w 8192957"/>
                <a:gd name="connsiteY2" fmla="*/ 1046277 h 6664866"/>
                <a:gd name="connsiteX3" fmla="*/ 8192957 w 8192957"/>
                <a:gd name="connsiteY3" fmla="*/ 0 h 6664866"/>
                <a:gd name="connsiteX0" fmla="*/ 0 w 8161015"/>
                <a:gd name="connsiteY0" fmla="*/ 6739325 h 6739325"/>
                <a:gd name="connsiteX1" fmla="*/ 2628703 w 8161015"/>
                <a:gd name="connsiteY1" fmla="*/ 6065773 h 6739325"/>
                <a:gd name="connsiteX2" fmla="*/ 5029946 w 8161015"/>
                <a:gd name="connsiteY2" fmla="*/ 1046277 h 6739325"/>
                <a:gd name="connsiteX3" fmla="*/ 8161015 w 8161015"/>
                <a:gd name="connsiteY3" fmla="*/ 0 h 6739325"/>
                <a:gd name="connsiteX0" fmla="*/ 0 w 8161015"/>
                <a:gd name="connsiteY0" fmla="*/ 6739325 h 6739325"/>
                <a:gd name="connsiteX1" fmla="*/ 2628703 w 8161015"/>
                <a:gd name="connsiteY1" fmla="*/ 6065773 h 6739325"/>
                <a:gd name="connsiteX2" fmla="*/ 4998005 w 8161015"/>
                <a:gd name="connsiteY2" fmla="*/ 962023 h 6739325"/>
                <a:gd name="connsiteX3" fmla="*/ 8161015 w 8161015"/>
                <a:gd name="connsiteY3" fmla="*/ 0 h 6739325"/>
                <a:gd name="connsiteX0" fmla="*/ 0 w 8145044"/>
                <a:gd name="connsiteY0" fmla="*/ 6739325 h 6739325"/>
                <a:gd name="connsiteX1" fmla="*/ 2612732 w 8145044"/>
                <a:gd name="connsiteY1" fmla="*/ 6065773 h 6739325"/>
                <a:gd name="connsiteX2" fmla="*/ 4982034 w 8145044"/>
                <a:gd name="connsiteY2" fmla="*/ 962023 h 6739325"/>
                <a:gd name="connsiteX3" fmla="*/ 8145044 w 8145044"/>
                <a:gd name="connsiteY3" fmla="*/ 0 h 6739325"/>
                <a:gd name="connsiteX0" fmla="*/ 0 w 8145044"/>
                <a:gd name="connsiteY0" fmla="*/ 6739325 h 6739325"/>
                <a:gd name="connsiteX1" fmla="*/ 2548849 w 8145044"/>
                <a:gd name="connsiteY1" fmla="*/ 5918330 h 6739325"/>
                <a:gd name="connsiteX2" fmla="*/ 4982034 w 8145044"/>
                <a:gd name="connsiteY2" fmla="*/ 962023 h 6739325"/>
                <a:gd name="connsiteX3" fmla="*/ 8145044 w 8145044"/>
                <a:gd name="connsiteY3" fmla="*/ 0 h 6739325"/>
                <a:gd name="connsiteX0" fmla="*/ 0 w 8145044"/>
                <a:gd name="connsiteY0" fmla="*/ 6739325 h 6739325"/>
                <a:gd name="connsiteX1" fmla="*/ 2484967 w 8145044"/>
                <a:gd name="connsiteY1" fmla="*/ 5750067 h 6739325"/>
                <a:gd name="connsiteX2" fmla="*/ 4982034 w 8145044"/>
                <a:gd name="connsiteY2" fmla="*/ 962023 h 6739325"/>
                <a:gd name="connsiteX3" fmla="*/ 8145044 w 8145044"/>
                <a:gd name="connsiteY3" fmla="*/ 0 h 6739325"/>
                <a:gd name="connsiteX0" fmla="*/ 0 w 8145044"/>
                <a:gd name="connsiteY0" fmla="*/ 6739325 h 6739325"/>
                <a:gd name="connsiteX1" fmla="*/ 2484967 w 8145044"/>
                <a:gd name="connsiteY1" fmla="*/ 5750067 h 6739325"/>
                <a:gd name="connsiteX2" fmla="*/ 4966064 w 8145044"/>
                <a:gd name="connsiteY2" fmla="*/ 849848 h 6739325"/>
                <a:gd name="connsiteX3" fmla="*/ 8145044 w 8145044"/>
                <a:gd name="connsiteY3" fmla="*/ 0 h 6739325"/>
                <a:gd name="connsiteX0" fmla="*/ 0 w 8145044"/>
                <a:gd name="connsiteY0" fmla="*/ 6627150 h 6627150"/>
                <a:gd name="connsiteX1" fmla="*/ 2484967 w 8145044"/>
                <a:gd name="connsiteY1" fmla="*/ 5637892 h 6627150"/>
                <a:gd name="connsiteX2" fmla="*/ 4966064 w 8145044"/>
                <a:gd name="connsiteY2" fmla="*/ 737673 h 6627150"/>
                <a:gd name="connsiteX3" fmla="*/ 8145044 w 8145044"/>
                <a:gd name="connsiteY3" fmla="*/ 0 h 6627150"/>
                <a:gd name="connsiteX0" fmla="*/ 0 w 8145044"/>
                <a:gd name="connsiteY0" fmla="*/ 6627150 h 6627150"/>
                <a:gd name="connsiteX1" fmla="*/ 2484967 w 8145044"/>
                <a:gd name="connsiteY1" fmla="*/ 5637892 h 6627150"/>
                <a:gd name="connsiteX2" fmla="*/ 5029946 w 8145044"/>
                <a:gd name="connsiteY2" fmla="*/ 877894 h 6627150"/>
                <a:gd name="connsiteX3" fmla="*/ 8145044 w 8145044"/>
                <a:gd name="connsiteY3" fmla="*/ 0 h 662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45044" h="6627150">
                  <a:moveTo>
                    <a:pt x="0" y="6627150"/>
                  </a:moveTo>
                  <a:cubicBezTo>
                    <a:pt x="716024" y="6531971"/>
                    <a:pt x="1646643" y="6596101"/>
                    <a:pt x="2484967" y="5637892"/>
                  </a:cubicBezTo>
                  <a:cubicBezTo>
                    <a:pt x="3323291" y="4679683"/>
                    <a:pt x="4044011" y="1860771"/>
                    <a:pt x="5029946" y="877894"/>
                  </a:cubicBezTo>
                  <a:cubicBezTo>
                    <a:pt x="6015881" y="-104983"/>
                    <a:pt x="7022458" y="164989"/>
                    <a:pt x="8145044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GB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 When In:  </a:t>
            </a:r>
            <a:r>
              <a:rPr lang="en-US" b="1" dirty="0" smtClean="0">
                <a:solidFill>
                  <a:srgbClr val="FF0000"/>
                </a:solidFill>
              </a:rPr>
              <a:t>Integration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05176" y="3385452"/>
            <a:ext cx="19920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Analogies</a:t>
            </a:r>
            <a:br>
              <a:rPr lang="en-US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Model Adaptation</a:t>
            </a:r>
          </a:p>
          <a:p>
            <a:pPr>
              <a:defRPr/>
            </a:pPr>
            <a:r>
              <a:rPr lang="en-US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Technology Adoption</a:t>
            </a:r>
            <a:endParaRPr lang="en-US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6219368" y="3766451"/>
            <a:ext cx="544287" cy="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1417" y="1335317"/>
            <a:ext cx="6301166" cy="4925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Group 38"/>
          <p:cNvGrpSpPr>
            <a:grpSpLocks/>
          </p:cNvGrpSpPr>
          <p:nvPr/>
        </p:nvGrpSpPr>
        <p:grpSpPr bwMode="auto">
          <a:xfrm flipV="1">
            <a:off x="3632190" y="1288143"/>
            <a:ext cx="3641065" cy="4237058"/>
            <a:chOff x="203200" y="1035050"/>
            <a:chExt cx="8636000" cy="5645150"/>
          </a:xfrm>
        </p:grpSpPr>
        <p:sp>
          <p:nvSpPr>
            <p:cNvPr id="13" name="Freeform 12"/>
            <p:cNvSpPr/>
            <p:nvPr/>
          </p:nvSpPr>
          <p:spPr>
            <a:xfrm>
              <a:off x="420458" y="1142857"/>
              <a:ext cx="8342702" cy="4740227"/>
            </a:xfrm>
            <a:custGeom>
              <a:avLst/>
              <a:gdLst>
                <a:gd name="connsiteX0" fmla="*/ 0 w 8229600"/>
                <a:gd name="connsiteY0" fmla="*/ 5993662 h 6242261"/>
                <a:gd name="connsiteX1" fmla="*/ 2313991 w 8229600"/>
                <a:gd name="connsiteY1" fmla="*/ 5639099 h 6242261"/>
                <a:gd name="connsiteX2" fmla="*/ 4851918 w 8229600"/>
                <a:gd name="connsiteY2" fmla="*/ 749858 h 6242261"/>
                <a:gd name="connsiteX3" fmla="*/ 8229600 w 8229600"/>
                <a:gd name="connsiteY3" fmla="*/ 96715 h 6242261"/>
                <a:gd name="connsiteX0" fmla="*/ 0 w 8229600"/>
                <a:gd name="connsiteY0" fmla="*/ 5993662 h 6242261"/>
                <a:gd name="connsiteX1" fmla="*/ 2313991 w 8229600"/>
                <a:gd name="connsiteY1" fmla="*/ 5639099 h 6242261"/>
                <a:gd name="connsiteX2" fmla="*/ 4851918 w 8229600"/>
                <a:gd name="connsiteY2" fmla="*/ 749858 h 6242261"/>
                <a:gd name="connsiteX3" fmla="*/ 8229600 w 8229600"/>
                <a:gd name="connsiteY3" fmla="*/ 96715 h 6242261"/>
                <a:gd name="connsiteX0" fmla="*/ 0 w 8229600"/>
                <a:gd name="connsiteY0" fmla="*/ 5993662 h 6180535"/>
                <a:gd name="connsiteX1" fmla="*/ 2313991 w 8229600"/>
                <a:gd name="connsiteY1" fmla="*/ 5639099 h 6180535"/>
                <a:gd name="connsiteX2" fmla="*/ 4851918 w 8229600"/>
                <a:gd name="connsiteY2" fmla="*/ 749858 h 6180535"/>
                <a:gd name="connsiteX3" fmla="*/ 8229600 w 8229600"/>
                <a:gd name="connsiteY3" fmla="*/ 96715 h 6180535"/>
                <a:gd name="connsiteX0" fmla="*/ 0 w 8229600"/>
                <a:gd name="connsiteY0" fmla="*/ 5993662 h 6115599"/>
                <a:gd name="connsiteX1" fmla="*/ 2313991 w 8229600"/>
                <a:gd name="connsiteY1" fmla="*/ 5639099 h 6115599"/>
                <a:gd name="connsiteX2" fmla="*/ 4851918 w 8229600"/>
                <a:gd name="connsiteY2" fmla="*/ 749858 h 6115599"/>
                <a:gd name="connsiteX3" fmla="*/ 8229600 w 8229600"/>
                <a:gd name="connsiteY3" fmla="*/ 96715 h 6115599"/>
                <a:gd name="connsiteX0" fmla="*/ 0 w 8192957"/>
                <a:gd name="connsiteY0" fmla="*/ 6375841 h 6375841"/>
                <a:gd name="connsiteX1" fmla="*/ 2277348 w 8192957"/>
                <a:gd name="connsiteY1" fmla="*/ 5639099 h 6375841"/>
                <a:gd name="connsiteX2" fmla="*/ 4815275 w 8192957"/>
                <a:gd name="connsiteY2" fmla="*/ 749858 h 6375841"/>
                <a:gd name="connsiteX3" fmla="*/ 8192957 w 8192957"/>
                <a:gd name="connsiteY3" fmla="*/ 96715 h 6375841"/>
                <a:gd name="connsiteX0" fmla="*/ 0 w 8192957"/>
                <a:gd name="connsiteY0" fmla="*/ 6279126 h 6279126"/>
                <a:gd name="connsiteX1" fmla="*/ 2277348 w 8192957"/>
                <a:gd name="connsiteY1" fmla="*/ 5542384 h 6279126"/>
                <a:gd name="connsiteX2" fmla="*/ 4815275 w 8192957"/>
                <a:gd name="connsiteY2" fmla="*/ 653143 h 6279126"/>
                <a:gd name="connsiteX3" fmla="*/ 8192957 w 8192957"/>
                <a:gd name="connsiteY3" fmla="*/ 0 h 6279126"/>
                <a:gd name="connsiteX0" fmla="*/ 0 w 8174635"/>
                <a:gd name="connsiteY0" fmla="*/ 6743201 h 6743201"/>
                <a:gd name="connsiteX1" fmla="*/ 2277348 w 8174635"/>
                <a:gd name="connsiteY1" fmla="*/ 6006459 h 6743201"/>
                <a:gd name="connsiteX2" fmla="*/ 4815275 w 8174635"/>
                <a:gd name="connsiteY2" fmla="*/ 1117218 h 6743201"/>
                <a:gd name="connsiteX3" fmla="*/ 8174635 w 8174635"/>
                <a:gd name="connsiteY3" fmla="*/ 0 h 6743201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15275 w 8192957"/>
                <a:gd name="connsiteY2" fmla="*/ 1008024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70240 w 8192957"/>
                <a:gd name="connsiteY2" fmla="*/ 898832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70240 w 8192957"/>
                <a:gd name="connsiteY2" fmla="*/ 898832 h 6634007"/>
                <a:gd name="connsiteX3" fmla="*/ 8192957 w 8192957"/>
                <a:gd name="connsiteY3" fmla="*/ 0 h 6634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2957" h="6634007">
                  <a:moveTo>
                    <a:pt x="0" y="6634007"/>
                  </a:moveTo>
                  <a:cubicBezTo>
                    <a:pt x="716024" y="6538828"/>
                    <a:pt x="1465641" y="6853128"/>
                    <a:pt x="2277348" y="5897265"/>
                  </a:cubicBezTo>
                  <a:cubicBezTo>
                    <a:pt x="3089055" y="4941402"/>
                    <a:pt x="3884305" y="1881709"/>
                    <a:pt x="4870240" y="898832"/>
                  </a:cubicBezTo>
                  <a:cubicBezTo>
                    <a:pt x="5856175" y="-84045"/>
                    <a:pt x="7070371" y="164989"/>
                    <a:pt x="8192957" y="0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GB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203200" y="1262098"/>
              <a:ext cx="8636000" cy="5418102"/>
            </a:xfrm>
            <a:custGeom>
              <a:avLst/>
              <a:gdLst>
                <a:gd name="connsiteX0" fmla="*/ 0 w 8229600"/>
                <a:gd name="connsiteY0" fmla="*/ 5993662 h 6242261"/>
                <a:gd name="connsiteX1" fmla="*/ 2313991 w 8229600"/>
                <a:gd name="connsiteY1" fmla="*/ 5639099 h 6242261"/>
                <a:gd name="connsiteX2" fmla="*/ 4851918 w 8229600"/>
                <a:gd name="connsiteY2" fmla="*/ 749858 h 6242261"/>
                <a:gd name="connsiteX3" fmla="*/ 8229600 w 8229600"/>
                <a:gd name="connsiteY3" fmla="*/ 96715 h 6242261"/>
                <a:gd name="connsiteX0" fmla="*/ 0 w 8229600"/>
                <a:gd name="connsiteY0" fmla="*/ 5993662 h 6242261"/>
                <a:gd name="connsiteX1" fmla="*/ 2313991 w 8229600"/>
                <a:gd name="connsiteY1" fmla="*/ 5639099 h 6242261"/>
                <a:gd name="connsiteX2" fmla="*/ 4851918 w 8229600"/>
                <a:gd name="connsiteY2" fmla="*/ 749858 h 6242261"/>
                <a:gd name="connsiteX3" fmla="*/ 8229600 w 8229600"/>
                <a:gd name="connsiteY3" fmla="*/ 96715 h 6242261"/>
                <a:gd name="connsiteX0" fmla="*/ 0 w 8229600"/>
                <a:gd name="connsiteY0" fmla="*/ 5993662 h 6180535"/>
                <a:gd name="connsiteX1" fmla="*/ 2313991 w 8229600"/>
                <a:gd name="connsiteY1" fmla="*/ 5639099 h 6180535"/>
                <a:gd name="connsiteX2" fmla="*/ 4851918 w 8229600"/>
                <a:gd name="connsiteY2" fmla="*/ 749858 h 6180535"/>
                <a:gd name="connsiteX3" fmla="*/ 8229600 w 8229600"/>
                <a:gd name="connsiteY3" fmla="*/ 96715 h 6180535"/>
                <a:gd name="connsiteX0" fmla="*/ 0 w 8229600"/>
                <a:gd name="connsiteY0" fmla="*/ 5993662 h 6115599"/>
                <a:gd name="connsiteX1" fmla="*/ 2313991 w 8229600"/>
                <a:gd name="connsiteY1" fmla="*/ 5639099 h 6115599"/>
                <a:gd name="connsiteX2" fmla="*/ 4851918 w 8229600"/>
                <a:gd name="connsiteY2" fmla="*/ 749858 h 6115599"/>
                <a:gd name="connsiteX3" fmla="*/ 8229600 w 8229600"/>
                <a:gd name="connsiteY3" fmla="*/ 96715 h 6115599"/>
                <a:gd name="connsiteX0" fmla="*/ 0 w 8192957"/>
                <a:gd name="connsiteY0" fmla="*/ 6375841 h 6375841"/>
                <a:gd name="connsiteX1" fmla="*/ 2277348 w 8192957"/>
                <a:gd name="connsiteY1" fmla="*/ 5639099 h 6375841"/>
                <a:gd name="connsiteX2" fmla="*/ 4815275 w 8192957"/>
                <a:gd name="connsiteY2" fmla="*/ 749858 h 6375841"/>
                <a:gd name="connsiteX3" fmla="*/ 8192957 w 8192957"/>
                <a:gd name="connsiteY3" fmla="*/ 96715 h 6375841"/>
                <a:gd name="connsiteX0" fmla="*/ 0 w 8192957"/>
                <a:gd name="connsiteY0" fmla="*/ 6279126 h 6279126"/>
                <a:gd name="connsiteX1" fmla="*/ 2277348 w 8192957"/>
                <a:gd name="connsiteY1" fmla="*/ 5542384 h 6279126"/>
                <a:gd name="connsiteX2" fmla="*/ 4815275 w 8192957"/>
                <a:gd name="connsiteY2" fmla="*/ 653143 h 6279126"/>
                <a:gd name="connsiteX3" fmla="*/ 8192957 w 8192957"/>
                <a:gd name="connsiteY3" fmla="*/ 0 h 6279126"/>
                <a:gd name="connsiteX0" fmla="*/ 0 w 8174635"/>
                <a:gd name="connsiteY0" fmla="*/ 6743201 h 6743201"/>
                <a:gd name="connsiteX1" fmla="*/ 2277348 w 8174635"/>
                <a:gd name="connsiteY1" fmla="*/ 6006459 h 6743201"/>
                <a:gd name="connsiteX2" fmla="*/ 4815275 w 8174635"/>
                <a:gd name="connsiteY2" fmla="*/ 1117218 h 6743201"/>
                <a:gd name="connsiteX3" fmla="*/ 8174635 w 8174635"/>
                <a:gd name="connsiteY3" fmla="*/ 0 h 6743201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15275 w 8192957"/>
                <a:gd name="connsiteY2" fmla="*/ 1008024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70240 w 8192957"/>
                <a:gd name="connsiteY2" fmla="*/ 898832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70240 w 8192957"/>
                <a:gd name="connsiteY2" fmla="*/ 898832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5061888 w 8192957"/>
                <a:gd name="connsiteY2" fmla="*/ 1046277 h 6634007"/>
                <a:gd name="connsiteX3" fmla="*/ 8192957 w 8192957"/>
                <a:gd name="connsiteY3" fmla="*/ 0 h 6634007"/>
                <a:gd name="connsiteX0" fmla="*/ 0 w 8192957"/>
                <a:gd name="connsiteY0" fmla="*/ 6634007 h 6664866"/>
                <a:gd name="connsiteX1" fmla="*/ 2660645 w 8192957"/>
                <a:gd name="connsiteY1" fmla="*/ 6065773 h 6664866"/>
                <a:gd name="connsiteX2" fmla="*/ 5061888 w 8192957"/>
                <a:gd name="connsiteY2" fmla="*/ 1046277 h 6664866"/>
                <a:gd name="connsiteX3" fmla="*/ 8192957 w 8192957"/>
                <a:gd name="connsiteY3" fmla="*/ 0 h 6664866"/>
                <a:gd name="connsiteX0" fmla="*/ 0 w 8161015"/>
                <a:gd name="connsiteY0" fmla="*/ 6739325 h 6739325"/>
                <a:gd name="connsiteX1" fmla="*/ 2628703 w 8161015"/>
                <a:gd name="connsiteY1" fmla="*/ 6065773 h 6739325"/>
                <a:gd name="connsiteX2" fmla="*/ 5029946 w 8161015"/>
                <a:gd name="connsiteY2" fmla="*/ 1046277 h 6739325"/>
                <a:gd name="connsiteX3" fmla="*/ 8161015 w 8161015"/>
                <a:gd name="connsiteY3" fmla="*/ 0 h 6739325"/>
                <a:gd name="connsiteX0" fmla="*/ 0 w 8161015"/>
                <a:gd name="connsiteY0" fmla="*/ 6739325 h 6739325"/>
                <a:gd name="connsiteX1" fmla="*/ 2628703 w 8161015"/>
                <a:gd name="connsiteY1" fmla="*/ 6065773 h 6739325"/>
                <a:gd name="connsiteX2" fmla="*/ 4998005 w 8161015"/>
                <a:gd name="connsiteY2" fmla="*/ 962023 h 6739325"/>
                <a:gd name="connsiteX3" fmla="*/ 8161015 w 8161015"/>
                <a:gd name="connsiteY3" fmla="*/ 0 h 6739325"/>
                <a:gd name="connsiteX0" fmla="*/ 0 w 8145044"/>
                <a:gd name="connsiteY0" fmla="*/ 6739325 h 6739325"/>
                <a:gd name="connsiteX1" fmla="*/ 2612732 w 8145044"/>
                <a:gd name="connsiteY1" fmla="*/ 6065773 h 6739325"/>
                <a:gd name="connsiteX2" fmla="*/ 4982034 w 8145044"/>
                <a:gd name="connsiteY2" fmla="*/ 962023 h 6739325"/>
                <a:gd name="connsiteX3" fmla="*/ 8145044 w 8145044"/>
                <a:gd name="connsiteY3" fmla="*/ 0 h 6739325"/>
                <a:gd name="connsiteX0" fmla="*/ 0 w 8145044"/>
                <a:gd name="connsiteY0" fmla="*/ 6739325 h 6739325"/>
                <a:gd name="connsiteX1" fmla="*/ 2548849 w 8145044"/>
                <a:gd name="connsiteY1" fmla="*/ 5918330 h 6739325"/>
                <a:gd name="connsiteX2" fmla="*/ 4982034 w 8145044"/>
                <a:gd name="connsiteY2" fmla="*/ 962023 h 6739325"/>
                <a:gd name="connsiteX3" fmla="*/ 8145044 w 8145044"/>
                <a:gd name="connsiteY3" fmla="*/ 0 h 6739325"/>
                <a:gd name="connsiteX0" fmla="*/ 0 w 8145044"/>
                <a:gd name="connsiteY0" fmla="*/ 6739325 h 6739325"/>
                <a:gd name="connsiteX1" fmla="*/ 2548849 w 8145044"/>
                <a:gd name="connsiteY1" fmla="*/ 5918330 h 6739325"/>
                <a:gd name="connsiteX2" fmla="*/ 4950093 w 8145044"/>
                <a:gd name="connsiteY2" fmla="*/ 898833 h 6739325"/>
                <a:gd name="connsiteX3" fmla="*/ 8145044 w 8145044"/>
                <a:gd name="connsiteY3" fmla="*/ 0 h 6739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45044" h="6739325">
                  <a:moveTo>
                    <a:pt x="0" y="6739325"/>
                  </a:moveTo>
                  <a:cubicBezTo>
                    <a:pt x="716024" y="6644146"/>
                    <a:pt x="1723834" y="6891745"/>
                    <a:pt x="2548849" y="5918330"/>
                  </a:cubicBezTo>
                  <a:cubicBezTo>
                    <a:pt x="3373865" y="4944915"/>
                    <a:pt x="3964158" y="1881710"/>
                    <a:pt x="4950093" y="898833"/>
                  </a:cubicBezTo>
                  <a:cubicBezTo>
                    <a:pt x="5936028" y="-84044"/>
                    <a:pt x="7022458" y="164989"/>
                    <a:pt x="8145044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GB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203200" y="1035050"/>
              <a:ext cx="8559960" cy="3765067"/>
            </a:xfrm>
            <a:custGeom>
              <a:avLst/>
              <a:gdLst>
                <a:gd name="connsiteX0" fmla="*/ 0 w 8229600"/>
                <a:gd name="connsiteY0" fmla="*/ 5993662 h 6242261"/>
                <a:gd name="connsiteX1" fmla="*/ 2313991 w 8229600"/>
                <a:gd name="connsiteY1" fmla="*/ 5639099 h 6242261"/>
                <a:gd name="connsiteX2" fmla="*/ 4851918 w 8229600"/>
                <a:gd name="connsiteY2" fmla="*/ 749858 h 6242261"/>
                <a:gd name="connsiteX3" fmla="*/ 8229600 w 8229600"/>
                <a:gd name="connsiteY3" fmla="*/ 96715 h 6242261"/>
                <a:gd name="connsiteX0" fmla="*/ 0 w 8229600"/>
                <a:gd name="connsiteY0" fmla="*/ 5993662 h 6242261"/>
                <a:gd name="connsiteX1" fmla="*/ 2313991 w 8229600"/>
                <a:gd name="connsiteY1" fmla="*/ 5639099 h 6242261"/>
                <a:gd name="connsiteX2" fmla="*/ 4851918 w 8229600"/>
                <a:gd name="connsiteY2" fmla="*/ 749858 h 6242261"/>
                <a:gd name="connsiteX3" fmla="*/ 8229600 w 8229600"/>
                <a:gd name="connsiteY3" fmla="*/ 96715 h 6242261"/>
                <a:gd name="connsiteX0" fmla="*/ 0 w 8229600"/>
                <a:gd name="connsiteY0" fmla="*/ 5993662 h 6180535"/>
                <a:gd name="connsiteX1" fmla="*/ 2313991 w 8229600"/>
                <a:gd name="connsiteY1" fmla="*/ 5639099 h 6180535"/>
                <a:gd name="connsiteX2" fmla="*/ 4851918 w 8229600"/>
                <a:gd name="connsiteY2" fmla="*/ 749858 h 6180535"/>
                <a:gd name="connsiteX3" fmla="*/ 8229600 w 8229600"/>
                <a:gd name="connsiteY3" fmla="*/ 96715 h 6180535"/>
                <a:gd name="connsiteX0" fmla="*/ 0 w 8229600"/>
                <a:gd name="connsiteY0" fmla="*/ 5993662 h 6115599"/>
                <a:gd name="connsiteX1" fmla="*/ 2313991 w 8229600"/>
                <a:gd name="connsiteY1" fmla="*/ 5639099 h 6115599"/>
                <a:gd name="connsiteX2" fmla="*/ 4851918 w 8229600"/>
                <a:gd name="connsiteY2" fmla="*/ 749858 h 6115599"/>
                <a:gd name="connsiteX3" fmla="*/ 8229600 w 8229600"/>
                <a:gd name="connsiteY3" fmla="*/ 96715 h 6115599"/>
                <a:gd name="connsiteX0" fmla="*/ 0 w 8192957"/>
                <a:gd name="connsiteY0" fmla="*/ 6375841 h 6375841"/>
                <a:gd name="connsiteX1" fmla="*/ 2277348 w 8192957"/>
                <a:gd name="connsiteY1" fmla="*/ 5639099 h 6375841"/>
                <a:gd name="connsiteX2" fmla="*/ 4815275 w 8192957"/>
                <a:gd name="connsiteY2" fmla="*/ 749858 h 6375841"/>
                <a:gd name="connsiteX3" fmla="*/ 8192957 w 8192957"/>
                <a:gd name="connsiteY3" fmla="*/ 96715 h 6375841"/>
                <a:gd name="connsiteX0" fmla="*/ 0 w 8192957"/>
                <a:gd name="connsiteY0" fmla="*/ 6279126 h 6279126"/>
                <a:gd name="connsiteX1" fmla="*/ 2277348 w 8192957"/>
                <a:gd name="connsiteY1" fmla="*/ 5542384 h 6279126"/>
                <a:gd name="connsiteX2" fmla="*/ 4815275 w 8192957"/>
                <a:gd name="connsiteY2" fmla="*/ 653143 h 6279126"/>
                <a:gd name="connsiteX3" fmla="*/ 8192957 w 8192957"/>
                <a:gd name="connsiteY3" fmla="*/ 0 h 6279126"/>
                <a:gd name="connsiteX0" fmla="*/ 0 w 8174635"/>
                <a:gd name="connsiteY0" fmla="*/ 6743201 h 6743201"/>
                <a:gd name="connsiteX1" fmla="*/ 2277348 w 8174635"/>
                <a:gd name="connsiteY1" fmla="*/ 6006459 h 6743201"/>
                <a:gd name="connsiteX2" fmla="*/ 4815275 w 8174635"/>
                <a:gd name="connsiteY2" fmla="*/ 1117218 h 6743201"/>
                <a:gd name="connsiteX3" fmla="*/ 8174635 w 8174635"/>
                <a:gd name="connsiteY3" fmla="*/ 0 h 6743201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15275 w 8192957"/>
                <a:gd name="connsiteY2" fmla="*/ 1008024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70240 w 8192957"/>
                <a:gd name="connsiteY2" fmla="*/ 898832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4870240 w 8192957"/>
                <a:gd name="connsiteY2" fmla="*/ 898832 h 6634007"/>
                <a:gd name="connsiteX3" fmla="*/ 8192957 w 8192957"/>
                <a:gd name="connsiteY3" fmla="*/ 0 h 6634007"/>
                <a:gd name="connsiteX0" fmla="*/ 0 w 8192957"/>
                <a:gd name="connsiteY0" fmla="*/ 6634007 h 6634007"/>
                <a:gd name="connsiteX1" fmla="*/ 2277348 w 8192957"/>
                <a:gd name="connsiteY1" fmla="*/ 5897265 h 6634007"/>
                <a:gd name="connsiteX2" fmla="*/ 5061888 w 8192957"/>
                <a:gd name="connsiteY2" fmla="*/ 1046277 h 6634007"/>
                <a:gd name="connsiteX3" fmla="*/ 8192957 w 8192957"/>
                <a:gd name="connsiteY3" fmla="*/ 0 h 6634007"/>
                <a:gd name="connsiteX0" fmla="*/ 0 w 8192957"/>
                <a:gd name="connsiteY0" fmla="*/ 6634007 h 6664866"/>
                <a:gd name="connsiteX1" fmla="*/ 2660645 w 8192957"/>
                <a:gd name="connsiteY1" fmla="*/ 6065773 h 6664866"/>
                <a:gd name="connsiteX2" fmla="*/ 5061888 w 8192957"/>
                <a:gd name="connsiteY2" fmla="*/ 1046277 h 6664866"/>
                <a:gd name="connsiteX3" fmla="*/ 8192957 w 8192957"/>
                <a:gd name="connsiteY3" fmla="*/ 0 h 6664866"/>
                <a:gd name="connsiteX0" fmla="*/ 0 w 8161015"/>
                <a:gd name="connsiteY0" fmla="*/ 6739325 h 6739325"/>
                <a:gd name="connsiteX1" fmla="*/ 2628703 w 8161015"/>
                <a:gd name="connsiteY1" fmla="*/ 6065773 h 6739325"/>
                <a:gd name="connsiteX2" fmla="*/ 5029946 w 8161015"/>
                <a:gd name="connsiteY2" fmla="*/ 1046277 h 6739325"/>
                <a:gd name="connsiteX3" fmla="*/ 8161015 w 8161015"/>
                <a:gd name="connsiteY3" fmla="*/ 0 h 6739325"/>
                <a:gd name="connsiteX0" fmla="*/ 0 w 8161015"/>
                <a:gd name="connsiteY0" fmla="*/ 6739325 h 6739325"/>
                <a:gd name="connsiteX1" fmla="*/ 2628703 w 8161015"/>
                <a:gd name="connsiteY1" fmla="*/ 6065773 h 6739325"/>
                <a:gd name="connsiteX2" fmla="*/ 4998005 w 8161015"/>
                <a:gd name="connsiteY2" fmla="*/ 962023 h 6739325"/>
                <a:gd name="connsiteX3" fmla="*/ 8161015 w 8161015"/>
                <a:gd name="connsiteY3" fmla="*/ 0 h 6739325"/>
                <a:gd name="connsiteX0" fmla="*/ 0 w 8145044"/>
                <a:gd name="connsiteY0" fmla="*/ 6739325 h 6739325"/>
                <a:gd name="connsiteX1" fmla="*/ 2612732 w 8145044"/>
                <a:gd name="connsiteY1" fmla="*/ 6065773 h 6739325"/>
                <a:gd name="connsiteX2" fmla="*/ 4982034 w 8145044"/>
                <a:gd name="connsiteY2" fmla="*/ 962023 h 6739325"/>
                <a:gd name="connsiteX3" fmla="*/ 8145044 w 8145044"/>
                <a:gd name="connsiteY3" fmla="*/ 0 h 6739325"/>
                <a:gd name="connsiteX0" fmla="*/ 0 w 8145044"/>
                <a:gd name="connsiteY0" fmla="*/ 6739325 h 6739325"/>
                <a:gd name="connsiteX1" fmla="*/ 2548849 w 8145044"/>
                <a:gd name="connsiteY1" fmla="*/ 5918330 h 6739325"/>
                <a:gd name="connsiteX2" fmla="*/ 4982034 w 8145044"/>
                <a:gd name="connsiteY2" fmla="*/ 962023 h 6739325"/>
                <a:gd name="connsiteX3" fmla="*/ 8145044 w 8145044"/>
                <a:gd name="connsiteY3" fmla="*/ 0 h 6739325"/>
                <a:gd name="connsiteX0" fmla="*/ 0 w 8145044"/>
                <a:gd name="connsiteY0" fmla="*/ 6739325 h 6739325"/>
                <a:gd name="connsiteX1" fmla="*/ 2484967 w 8145044"/>
                <a:gd name="connsiteY1" fmla="*/ 5750067 h 6739325"/>
                <a:gd name="connsiteX2" fmla="*/ 4982034 w 8145044"/>
                <a:gd name="connsiteY2" fmla="*/ 962023 h 6739325"/>
                <a:gd name="connsiteX3" fmla="*/ 8145044 w 8145044"/>
                <a:gd name="connsiteY3" fmla="*/ 0 h 6739325"/>
                <a:gd name="connsiteX0" fmla="*/ 0 w 8145044"/>
                <a:gd name="connsiteY0" fmla="*/ 6739325 h 6739325"/>
                <a:gd name="connsiteX1" fmla="*/ 2484967 w 8145044"/>
                <a:gd name="connsiteY1" fmla="*/ 5750067 h 6739325"/>
                <a:gd name="connsiteX2" fmla="*/ 4966064 w 8145044"/>
                <a:gd name="connsiteY2" fmla="*/ 849848 h 6739325"/>
                <a:gd name="connsiteX3" fmla="*/ 8145044 w 8145044"/>
                <a:gd name="connsiteY3" fmla="*/ 0 h 6739325"/>
                <a:gd name="connsiteX0" fmla="*/ 0 w 8145044"/>
                <a:gd name="connsiteY0" fmla="*/ 6627150 h 6627150"/>
                <a:gd name="connsiteX1" fmla="*/ 2484967 w 8145044"/>
                <a:gd name="connsiteY1" fmla="*/ 5637892 h 6627150"/>
                <a:gd name="connsiteX2" fmla="*/ 4966064 w 8145044"/>
                <a:gd name="connsiteY2" fmla="*/ 737673 h 6627150"/>
                <a:gd name="connsiteX3" fmla="*/ 8145044 w 8145044"/>
                <a:gd name="connsiteY3" fmla="*/ 0 h 6627150"/>
                <a:gd name="connsiteX0" fmla="*/ 0 w 8145044"/>
                <a:gd name="connsiteY0" fmla="*/ 6627150 h 6627150"/>
                <a:gd name="connsiteX1" fmla="*/ 2484967 w 8145044"/>
                <a:gd name="connsiteY1" fmla="*/ 5637892 h 6627150"/>
                <a:gd name="connsiteX2" fmla="*/ 5029946 w 8145044"/>
                <a:gd name="connsiteY2" fmla="*/ 877894 h 6627150"/>
                <a:gd name="connsiteX3" fmla="*/ 8145044 w 8145044"/>
                <a:gd name="connsiteY3" fmla="*/ 0 h 662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45044" h="6627150">
                  <a:moveTo>
                    <a:pt x="0" y="6627150"/>
                  </a:moveTo>
                  <a:cubicBezTo>
                    <a:pt x="716024" y="6531971"/>
                    <a:pt x="1646643" y="6596101"/>
                    <a:pt x="2484967" y="5637892"/>
                  </a:cubicBezTo>
                  <a:cubicBezTo>
                    <a:pt x="3323291" y="4679683"/>
                    <a:pt x="4044011" y="1860771"/>
                    <a:pt x="5029946" y="877894"/>
                  </a:cubicBezTo>
                  <a:cubicBezTo>
                    <a:pt x="6015881" y="-104983"/>
                    <a:pt x="7022458" y="164989"/>
                    <a:pt x="8145044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GB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 When In:  </a:t>
            </a:r>
            <a:r>
              <a:rPr lang="en-US" b="1" dirty="0" smtClean="0">
                <a:solidFill>
                  <a:srgbClr val="FF0000"/>
                </a:solidFill>
              </a:rPr>
              <a:t>Continuity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49029" y="5058231"/>
            <a:ext cx="14949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Rationalization</a:t>
            </a:r>
          </a:p>
          <a:p>
            <a:pPr>
              <a:defRPr/>
            </a:pPr>
            <a:r>
              <a:rPr lang="en-US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Tweaking</a:t>
            </a:r>
          </a:p>
          <a:p>
            <a:pPr>
              <a:defRPr/>
            </a:pPr>
            <a:r>
              <a:rPr lang="en-US" sz="1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Incrementalism</a:t>
            </a:r>
            <a:endParaRPr lang="en-US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7329714" y="5442857"/>
            <a:ext cx="377373" cy="1451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Why Do We Have Organizations?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370334"/>
            <a:ext cx="8371915" cy="4539316"/>
          </a:xfrm>
        </p:spPr>
        <p:txBody>
          <a:bodyPr>
            <a:normAutofit/>
          </a:bodyPr>
          <a:lstStyle/>
          <a:p>
            <a:pPr marL="233363" indent="-233363">
              <a:lnSpc>
                <a:spcPct val="150000"/>
              </a:lnSpc>
            </a:pPr>
            <a:r>
              <a:rPr lang="en-US" sz="2800" dirty="0" smtClean="0"/>
              <a:t>Organizations are basically problem-solving machines</a:t>
            </a:r>
          </a:p>
          <a:p>
            <a:pPr marL="233363" indent="-233363">
              <a:lnSpc>
                <a:spcPct val="150000"/>
              </a:lnSpc>
            </a:pPr>
            <a:r>
              <a:rPr lang="en-US" sz="2800" dirty="0" smtClean="0"/>
              <a:t>Great Organizations break problems down into steps</a:t>
            </a:r>
          </a:p>
          <a:p>
            <a:pPr marL="233363" indent="-233363">
              <a:lnSpc>
                <a:spcPct val="150000"/>
              </a:lnSpc>
            </a:pPr>
            <a:r>
              <a:rPr lang="en-US" sz="2800" dirty="0" smtClean="0"/>
              <a:t>Great Organizations execute along identified layers</a:t>
            </a:r>
            <a:r>
              <a:rPr lang="en-US" sz="2800" dirty="0" smtClean="0"/>
              <a:t>:</a:t>
            </a:r>
            <a:endParaRPr lang="en-US" sz="2800" dirty="0" smtClean="0"/>
          </a:p>
          <a:p>
            <a:pPr marL="3203575" lvl="1" indent="-233363">
              <a:lnSpc>
                <a:spcPct val="100000"/>
              </a:lnSpc>
            </a:pPr>
            <a:r>
              <a:rPr lang="en-US" sz="2500" dirty="0" smtClean="0"/>
              <a:t>Vision &amp; Mission</a:t>
            </a:r>
          </a:p>
          <a:p>
            <a:pPr marL="3203575" lvl="1" indent="-233363">
              <a:lnSpc>
                <a:spcPct val="100000"/>
              </a:lnSpc>
            </a:pPr>
            <a:r>
              <a:rPr lang="en-US" sz="2500" dirty="0" smtClean="0"/>
              <a:t>Strategy</a:t>
            </a:r>
          </a:p>
          <a:p>
            <a:pPr marL="3203575" lvl="1" indent="-233363">
              <a:lnSpc>
                <a:spcPct val="100000"/>
              </a:lnSpc>
            </a:pPr>
            <a:r>
              <a:rPr lang="en-US" sz="2500" dirty="0" smtClean="0"/>
              <a:t>Initiatives</a:t>
            </a:r>
          </a:p>
          <a:p>
            <a:pPr marL="3203575" lvl="1" indent="-233363">
              <a:lnSpc>
                <a:spcPct val="100000"/>
              </a:lnSpc>
            </a:pPr>
            <a:r>
              <a:rPr lang="en-US" sz="2500" dirty="0" smtClean="0"/>
              <a:t>Metrics</a:t>
            </a:r>
          </a:p>
          <a:p>
            <a:pPr marL="3203575" lvl="1" indent="-233363">
              <a:lnSpc>
                <a:spcPct val="100000"/>
              </a:lnSpc>
            </a:pPr>
            <a:r>
              <a:rPr lang="en-US" sz="2500" dirty="0" smtClean="0"/>
              <a:t>Objectives</a:t>
            </a:r>
          </a:p>
          <a:p>
            <a:pPr marL="233363" indent="-233363">
              <a:lnSpc>
                <a:spcPct val="150000"/>
              </a:lnSpc>
            </a:pPr>
            <a:endParaRPr lang="en-US" sz="28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Thought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Activity for Next Week:</a:t>
            </a:r>
          </a:p>
          <a:p>
            <a:pPr marL="0" indent="0" algn="just">
              <a:buNone/>
            </a:pPr>
            <a:endParaRPr lang="en-US" sz="28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dirty="0" smtClean="0"/>
              <a:t>Now that you </a:t>
            </a:r>
            <a:r>
              <a:rPr lang="en-US" sz="2800" dirty="0" smtClean="0"/>
              <a:t>know the  </a:t>
            </a:r>
            <a:r>
              <a:rPr lang="en-US" sz="2800" u="sng" dirty="0" smtClean="0"/>
              <a:t>Diffusion of Innovations Curve</a:t>
            </a:r>
            <a:r>
              <a:rPr lang="en-US" sz="2800" dirty="0" smtClean="0"/>
              <a:t>, </a:t>
            </a:r>
            <a:r>
              <a:rPr lang="en-US" sz="2800" u="sng" dirty="0" smtClean="0"/>
              <a:t>The Balanced Scorecard</a:t>
            </a:r>
            <a:r>
              <a:rPr lang="en-US" sz="2800" dirty="0" smtClean="0"/>
              <a:t> and </a:t>
            </a:r>
            <a:r>
              <a:rPr lang="en-US" sz="2800" dirty="0" smtClean="0"/>
              <a:t>our</a:t>
            </a:r>
            <a:r>
              <a:rPr lang="en-US" sz="2800" dirty="0" smtClean="0"/>
              <a:t> </a:t>
            </a:r>
            <a:r>
              <a:rPr lang="en-US" sz="2800" u="sng" dirty="0" smtClean="0"/>
              <a:t>Communication Models</a:t>
            </a:r>
            <a:r>
              <a:rPr lang="en-US" sz="2800" dirty="0" smtClean="0"/>
              <a:t>, how would you apply them to your FYP as it moves through a proposed 3 year </a:t>
            </a:r>
            <a:r>
              <a:rPr lang="en-US" sz="2800" dirty="0" smtClean="0"/>
              <a:t>lifespan</a:t>
            </a:r>
            <a:r>
              <a:rPr lang="en-US" sz="2800" dirty="0" smtClean="0"/>
              <a:t>, from </a:t>
            </a:r>
            <a:r>
              <a:rPr lang="en-US" sz="2800" b="1" dirty="0" smtClean="0">
                <a:solidFill>
                  <a:srgbClr val="FF0000"/>
                </a:solidFill>
              </a:rPr>
              <a:t>Inception</a:t>
            </a:r>
            <a:r>
              <a:rPr lang="en-US" sz="2800" dirty="0" smtClean="0"/>
              <a:t> to </a:t>
            </a:r>
            <a:r>
              <a:rPr lang="en-US" sz="2800" b="1" dirty="0" smtClean="0">
                <a:solidFill>
                  <a:srgbClr val="FF0000"/>
                </a:solidFill>
              </a:rPr>
              <a:t>Consolidation</a:t>
            </a:r>
            <a:r>
              <a:rPr lang="en-US" sz="2800" dirty="0" smtClean="0"/>
              <a:t> and then on towards </a:t>
            </a:r>
            <a:r>
              <a:rPr lang="en-US" sz="2800" b="1" dirty="0" smtClean="0">
                <a:solidFill>
                  <a:srgbClr val="FF0000"/>
                </a:solidFill>
              </a:rPr>
              <a:t>Optimization</a:t>
            </a:r>
            <a:r>
              <a:rPr lang="en-US" sz="2800" dirty="0" smtClean="0"/>
              <a:t>?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of </a:t>
            </a:r>
            <a:r>
              <a:rPr lang="en-US" dirty="0" smtClean="0"/>
              <a:t>Today’s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We are going to examine a common </a:t>
            </a:r>
            <a:r>
              <a:rPr lang="en-US" sz="2800" b="1" dirty="0" smtClean="0">
                <a:solidFill>
                  <a:srgbClr val="FF0000"/>
                </a:solidFill>
              </a:rPr>
              <a:t>COMMUNICATIONS MODEL</a:t>
            </a:r>
          </a:p>
          <a:p>
            <a:pPr marL="457200" indent="-457200">
              <a:buFont typeface="+mj-lt"/>
              <a:buAutoNum type="arabicPeriod"/>
            </a:pP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We are going to examine a common </a:t>
            </a:r>
            <a:r>
              <a:rPr lang="en-US" sz="2800" b="1" dirty="0" smtClean="0">
                <a:solidFill>
                  <a:srgbClr val="FF0000"/>
                </a:solidFill>
              </a:rPr>
              <a:t>ORGANIZATIONAL MODEL</a:t>
            </a:r>
          </a:p>
          <a:p>
            <a:pPr marL="457200" indent="-457200">
              <a:buFont typeface="+mj-lt"/>
              <a:buAutoNum type="arabicPeriod"/>
            </a:pP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We are going to examine a common </a:t>
            </a:r>
            <a:br>
              <a:rPr lang="en-US" sz="2800" dirty="0" smtClean="0"/>
            </a:br>
            <a:r>
              <a:rPr lang="en-US" sz="2800" b="1" dirty="0" smtClean="0">
                <a:solidFill>
                  <a:srgbClr val="FF0000"/>
                </a:solidFill>
              </a:rPr>
              <a:t>INNOVATION MODEL</a:t>
            </a:r>
          </a:p>
          <a:p>
            <a:pPr marL="457200" indent="-457200">
              <a:buFont typeface="+mj-lt"/>
              <a:buAutoNum type="arabicPeriod"/>
            </a:pP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Common</a:t>
            </a:r>
            <a:br>
              <a:rPr lang="en-US" dirty="0" smtClean="0"/>
            </a:br>
            <a:r>
              <a:rPr lang="en-US" dirty="0" smtClean="0"/>
              <a:t>Communications Model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Bavelas</a:t>
            </a:r>
            <a:r>
              <a:rPr lang="en-US" dirty="0" smtClean="0"/>
              <a:t> &amp; Leavitt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indent="-228600" algn="just">
              <a:spcBef>
                <a:spcPts val="600"/>
              </a:spcBef>
              <a:spcAft>
                <a:spcPts val="1200"/>
              </a:spcAft>
            </a:pPr>
            <a:r>
              <a:rPr lang="en-US" sz="2800" dirty="0" smtClean="0"/>
              <a:t>In </a:t>
            </a:r>
            <a:r>
              <a:rPr lang="en-US" sz="2800" b="1" dirty="0" smtClean="0"/>
              <a:t>1950</a:t>
            </a:r>
            <a:r>
              <a:rPr lang="en-US" sz="2800" dirty="0" smtClean="0"/>
              <a:t>, Alex </a:t>
            </a:r>
            <a:r>
              <a:rPr lang="en-US" sz="2800" dirty="0" err="1" smtClean="0"/>
              <a:t>Bavelas</a:t>
            </a:r>
            <a:r>
              <a:rPr lang="en-US" sz="2800" dirty="0" smtClean="0"/>
              <a:t> and Harold Leavitt defined a small set of Communication Models that we still use today (https://bit.ly/2U22E9a)</a:t>
            </a:r>
          </a:p>
          <a:p>
            <a:pPr marL="228600" indent="-228600" algn="just">
              <a:spcBef>
                <a:spcPts val="600"/>
              </a:spcBef>
              <a:spcAft>
                <a:spcPts val="1200"/>
              </a:spcAft>
            </a:pPr>
            <a:r>
              <a:rPr lang="en-US" sz="2800" dirty="0" smtClean="0"/>
              <a:t>In the experiment, people were asked to design information networks with 4 and 5 persons.</a:t>
            </a:r>
          </a:p>
          <a:p>
            <a:pPr marL="228600" indent="-228600" algn="just">
              <a:spcBef>
                <a:spcPts val="600"/>
              </a:spcBef>
              <a:spcAft>
                <a:spcPts val="1200"/>
              </a:spcAft>
            </a:pPr>
            <a:r>
              <a:rPr lang="en-US" sz="2800" dirty="0" smtClean="0"/>
              <a:t>The resulting Communications Models were then documented and analyzed to help us understand their strengths &amp; weaknesses, and also where they might be best applied to different situations.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Leavitt’s Communication Models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6338" y="1743075"/>
            <a:ext cx="6791325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171575" y="5762625"/>
            <a:ext cx="68294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https://managementmania.com/en/communication-patterns</a:t>
            </a:r>
            <a:endParaRPr lang="en-US" sz="1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238375" y="1470212"/>
            <a:ext cx="6340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/>
              <a:t>In a wheel, all messages flow through one person at the centre.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1419225"/>
            <a:ext cx="1571625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238374" y="2965637"/>
            <a:ext cx="6657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00"/>
                </a:solidFill>
              </a:rPr>
              <a:t>What are the advantages of this model?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38374" y="4213412"/>
            <a:ext cx="6715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00"/>
                </a:solidFill>
              </a:rPr>
              <a:t>What are its disadvantages of this model?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9088" y="1457325"/>
            <a:ext cx="1838325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238375" y="1470212"/>
            <a:ext cx="6340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/>
              <a:t>In a chain, information flows from one person to one or two others.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38374" y="2965637"/>
            <a:ext cx="6657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00"/>
                </a:solidFill>
              </a:rPr>
              <a:t>What are the advantages of this model?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38374" y="4213412"/>
            <a:ext cx="6715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00"/>
                </a:solidFill>
              </a:rPr>
              <a:t>What are its disadvantages of this model?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Circle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1457325"/>
            <a:ext cx="1619250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238375" y="1470212"/>
            <a:ext cx="6340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/>
              <a:t>In a circle, information flows from one person to two other people.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38374" y="2965637"/>
            <a:ext cx="6657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00"/>
                </a:solidFill>
              </a:rPr>
              <a:t>What are the advantages of this model?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38374" y="4213412"/>
            <a:ext cx="6715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00"/>
                </a:solidFill>
              </a:rPr>
              <a:t>What are its disadvantages of this model?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4173</TotalTime>
  <Words>589</Words>
  <Application>Microsoft Office PowerPoint</Application>
  <PresentationFormat>On-screen Show (4:3)</PresentationFormat>
  <Paragraphs>163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SD5906   Globalization     COMMUNICATIONS</vt:lpstr>
      <vt:lpstr>Slide 2</vt:lpstr>
      <vt:lpstr>Format of Today’s Presentation</vt:lpstr>
      <vt:lpstr>A Common Communications Model</vt:lpstr>
      <vt:lpstr>Bavelas &amp; Leavitt</vt:lpstr>
      <vt:lpstr>Leavitt’s Communication Models</vt:lpstr>
      <vt:lpstr>Wheel</vt:lpstr>
      <vt:lpstr>Chain</vt:lpstr>
      <vt:lpstr>Circle</vt:lpstr>
      <vt:lpstr>Network</vt:lpstr>
      <vt:lpstr>Leavitt’s Models – Summary of Features</vt:lpstr>
      <vt:lpstr>A Common Organizational Model</vt:lpstr>
      <vt:lpstr>Kaplan &amp; Norton</vt:lpstr>
      <vt:lpstr>The Balanced Scorecard: Layers (Simplified)</vt:lpstr>
      <vt:lpstr>Balanced Scorecard:  Managing Uncertainty</vt:lpstr>
      <vt:lpstr>Balanced Scorecard:  Managing Organization</vt:lpstr>
      <vt:lpstr>Balanced Scorecard:  Managing Emergence</vt:lpstr>
      <vt:lpstr>A Common Innovation Model</vt:lpstr>
      <vt:lpstr>Rogers</vt:lpstr>
      <vt:lpstr>The Diffusion of Innovations Curve</vt:lpstr>
      <vt:lpstr>To Apply It Here, We Must First Invert It</vt:lpstr>
      <vt:lpstr>Now, We Can Apply It</vt:lpstr>
      <vt:lpstr>What To Do When In:  Inception</vt:lpstr>
      <vt:lpstr>What To Do When In:  Integration</vt:lpstr>
      <vt:lpstr>What To Do When In:  Continuity</vt:lpstr>
      <vt:lpstr>APPLICATION</vt:lpstr>
      <vt:lpstr>So, Why Do We Have Organizations?</vt:lpstr>
      <vt:lpstr>A Thought Experiment</vt:lpstr>
      <vt:lpstr>Questions?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Johan Hoorn</dc:creator>
  <cp:lastModifiedBy>Graham</cp:lastModifiedBy>
  <cp:revision>391</cp:revision>
  <dcterms:created xsi:type="dcterms:W3CDTF">2018-02-06T14:34:37Z</dcterms:created>
  <dcterms:modified xsi:type="dcterms:W3CDTF">2019-02-22T13:48:19Z</dcterms:modified>
</cp:coreProperties>
</file>