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82" r:id="rId4"/>
    <p:sldId id="285" r:id="rId5"/>
    <p:sldId id="291" r:id="rId6"/>
    <p:sldId id="292" r:id="rId7"/>
    <p:sldId id="287" r:id="rId8"/>
    <p:sldId id="283" r:id="rId9"/>
    <p:sldId id="286" r:id="rId10"/>
    <p:sldId id="294" r:id="rId11"/>
    <p:sldId id="293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8" r:id="rId33"/>
    <p:sldId id="279" r:id="rId34"/>
    <p:sldId id="280" r:id="rId35"/>
    <p:sldId id="281" r:id="rId36"/>
    <p:sldId id="277" r:id="rId37"/>
    <p:sldId id="290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7889-0726-49FA-AF1A-D868074F66A2}" type="datetimeFigureOut">
              <a:rPr lang="en-US" smtClean="0"/>
              <a:pPr/>
              <a:t>2019-01-24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114A-6592-436F-B848-9BC08B4558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5282" y="6400800"/>
            <a:ext cx="1813437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SD5906:  </a:t>
            </a:r>
            <a:r>
              <a:rPr lang="en-US" sz="10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Globalization in New Media Design and Technology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384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SD5906</a:t>
            </a:r>
            <a:br>
              <a:rPr lang="en-US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dirty="0" smtClean="0"/>
              <a:t> Globalization in </a:t>
            </a:r>
            <a:br>
              <a:rPr lang="en-US" dirty="0" smtClean="0"/>
            </a:br>
            <a:r>
              <a:rPr lang="en-US" dirty="0" smtClean="0"/>
              <a:t>New Media Design and Technology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371600"/>
          </a:xfrm>
        </p:spPr>
        <p:txBody>
          <a:bodyPr/>
          <a:lstStyle/>
          <a:p>
            <a:r>
              <a:rPr lang="en-US" dirty="0" smtClean="0"/>
              <a:t>School of Design</a:t>
            </a:r>
          </a:p>
          <a:p>
            <a:r>
              <a:rPr lang="en-US" dirty="0" smtClean="0"/>
              <a:t>The Polytechnic University of Hong Kong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40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Culture-Driven Negotiation Styles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Lewis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5240179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https://www.slideshare.net/sinauonline/leading-successfully-across-cultures</a:t>
            </a:r>
            <a:endParaRPr lang="en-US" sz="1000" dirty="0"/>
          </a:p>
        </p:txBody>
      </p:sp>
      <p:pic>
        <p:nvPicPr>
          <p:cNvPr id="471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139" y="1905000"/>
            <a:ext cx="666372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Country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Very Different We Look!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1390760"/>
            <a:ext cx="6067425" cy="34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33600" y="5068669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Americans lay their cards on the table and resolve disagreements quickly with one or both sides making concessions.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6096000" cy="1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4078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Canadians are inclined to seek harmony but are similar to Americans in their directness.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580996"/>
            <a:ext cx="6410325" cy="14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41910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English tend to avoid confrontation in an understated, mannered, and humorous style that can be either powerful or inefficient.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494" y="2270050"/>
            <a:ext cx="5053012" cy="18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4191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French tend to be ready for a vigorous, logical debate.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13" y="2151037"/>
            <a:ext cx="4371975" cy="24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4687669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Italians regard their language as an instrument of eloquence and often take a verbose, flexible approach to negotiations.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269" y="2547956"/>
            <a:ext cx="5605462" cy="179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4459069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Germans rely on logic but tend to amass more evidence and belabor their points more than either the British or the French.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494" y="2819400"/>
            <a:ext cx="5815012" cy="111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41910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Chinese tend to be more direct than the Japanese and some other East Asians. However, meetings are principally for information gathering, with the real decisions made elsewhere.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882" y="2663031"/>
            <a:ext cx="4186237" cy="18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46482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People in Hong Kong negotiate much more briskly to achieve quick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057400"/>
            <a:ext cx="6781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IMPORTANT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Please sit with the members </a:t>
            </a:r>
          </a:p>
          <a:p>
            <a:r>
              <a:rPr lang="en-US" sz="3600" dirty="0" smtClean="0"/>
              <a:t>of your final group project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222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297" y="1981200"/>
            <a:ext cx="571340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4191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Israelis tend to proceed logically on most issues but emotionally on some.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44" y="2743200"/>
            <a:ext cx="6081712" cy="13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419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Indians excel in ambiguity, and things such as truth and appearances are often subject to negotiation.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Swiss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6407" y="1981200"/>
            <a:ext cx="5691187" cy="20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2200" y="41910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Swiss tend to be straightforward, nonaggressive negotiators. They obtain concessions by expressing confidence in the quality and value of their goods and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Singaporean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550" y="2086770"/>
            <a:ext cx="6396900" cy="24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456307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Singaporeans generally take time to build a relationship, after which they can be shrewd negotiators.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Australian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569" y="2590800"/>
            <a:ext cx="6138862" cy="157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456307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Australians tend to have a loose and frank style.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169" y="2362200"/>
            <a:ext cx="6443662" cy="20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45630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Koreans tend to be energetic conversationalists who seek to close deals quickly, but who also occasionally stretch the truth.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066" y="2745752"/>
            <a:ext cx="5807869" cy="136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43434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Indonesians tend to be deferential conversationalists, sometimes to the point of ambiguity.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Hungarian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132" y="2153271"/>
            <a:ext cx="5519737" cy="25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48400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Hungarians value eloquence over logic and they are unafraid to talk over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Finnish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219" y="2667000"/>
            <a:ext cx="4881562" cy="104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38862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Finns value concise compactness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71570"/>
            <a:ext cx="5981700" cy="136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4202668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Bulgarians may take a circuitous approach to negotiations before seeking a mutually beneficial resolution, which will often get screwed up by 3</a:t>
            </a:r>
            <a:r>
              <a:rPr lang="en-US" i="1" baseline="30000" dirty="0" smtClean="0"/>
              <a:t>rd</a:t>
            </a:r>
            <a:r>
              <a:rPr lang="en-US" i="1" dirty="0" smtClean="0"/>
              <a:t> parties, like bureaucracy.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Lewis Cultural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Richard D. Lewis was a very</a:t>
            </a:r>
            <a:br>
              <a:rPr lang="en-US" sz="2800" dirty="0" smtClean="0"/>
            </a:br>
            <a:r>
              <a:rPr lang="en-US" sz="2800" dirty="0" smtClean="0"/>
              <a:t>well-traveled businessman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He visited 130+ countries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He worked in 20+ countries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His model summarizes his </a:t>
            </a:r>
            <a:br>
              <a:rPr lang="en-US" sz="2800" dirty="0" smtClean="0"/>
            </a:br>
            <a:r>
              <a:rPr lang="en-US" sz="2800" dirty="0" smtClean="0"/>
              <a:t>perceptions of other cultures</a:t>
            </a:r>
            <a:endParaRPr lang="en-US" sz="2800" dirty="0"/>
          </a:p>
        </p:txBody>
      </p:sp>
      <p:pic>
        <p:nvPicPr>
          <p:cNvPr id="26628" name="Picture 4" descr="https://images-na.ssl-images-amazon.com/images/I/51n3j11KhDL._SX376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536" y="1676400"/>
            <a:ext cx="3254114" cy="429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Norwegian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2895600"/>
            <a:ext cx="5695950" cy="107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4191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Norwegians fall somewhere in between Swedes and Finns. Finns value concise compactness, and Swedes enjoy wide-ranging discussions.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819" y="2438400"/>
            <a:ext cx="5948362" cy="19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448687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Norwegians fall somewhere in between Swedes and Finns. Finns value concise compactness, and Swedes enjoy wide-ranging discussions.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340" y="2429669"/>
            <a:ext cx="6073320" cy="221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4639270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Poles often have an enigmatic communication style. It can vary from a matter-of-fact and pragmatic style to a wordy, sentimental, romantic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07" y="1774881"/>
            <a:ext cx="4929187" cy="31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4600" y="49924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When given the choice, Spaniards opt for maximum  linguistic expressiveness.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Swedish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107" y="2590800"/>
            <a:ext cx="5919787" cy="163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4343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Among the Nordic countries, Swedes are the most prone to have wide-ranging discussions.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2895600"/>
            <a:ext cx="5838825" cy="11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425827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Dutch are focused on facts and figures but are also great talkers.  They rarely make final decisions without a long debate that sometimes flirts with over-analysis.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69" y="2610644"/>
            <a:ext cx="5681662" cy="18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448687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Turks can be skeptical, but generally think the best of people and they are rarely unreasonable unless they feel that they are being cheated.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NOW….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Closing Game!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Lewis Model:  3 Three Corners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947" y="1973889"/>
            <a:ext cx="4674107" cy="358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5486400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https://www.crossculture.com/the-lewis-model-dimensions-of-behaviour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Essence of the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fontAlgn="base"/>
            <a:r>
              <a:rPr lang="en-US" sz="2400" b="1" dirty="0"/>
              <a:t>Linear-Actives</a:t>
            </a:r>
            <a:r>
              <a:rPr lang="en-US" sz="2400" dirty="0"/>
              <a:t> are </a:t>
            </a:r>
            <a:r>
              <a:rPr lang="en-US" sz="2400" dirty="0" smtClean="0"/>
              <a:t>task oriented and highly organized planners who </a:t>
            </a:r>
            <a:r>
              <a:rPr lang="en-US" sz="2400" dirty="0"/>
              <a:t>complete action chains by doing one thing at </a:t>
            </a:r>
            <a:r>
              <a:rPr lang="en-US" sz="2400" dirty="0" smtClean="0"/>
              <a:t>a </a:t>
            </a:r>
            <a:r>
              <a:rPr lang="en-US" sz="2400" dirty="0"/>
              <a:t>time, preferably in accordance with a linear </a:t>
            </a:r>
            <a:r>
              <a:rPr lang="en-US" sz="2400" dirty="0" smtClean="0"/>
              <a:t>agenda or plan.</a:t>
            </a:r>
            <a:endParaRPr lang="en-US" sz="2400" dirty="0"/>
          </a:p>
          <a:p>
            <a:pPr algn="just" fontAlgn="base"/>
            <a:r>
              <a:rPr lang="en-US" sz="2400" b="1" dirty="0"/>
              <a:t>Multi-Actives</a:t>
            </a:r>
            <a:r>
              <a:rPr lang="en-US" sz="2400" dirty="0"/>
              <a:t> are emotional, loquacious and impulsive people who attach great importance to family, feelings, relationships, </a:t>
            </a:r>
            <a:r>
              <a:rPr lang="en-US" sz="2400" dirty="0" smtClean="0"/>
              <a:t>and people </a:t>
            </a:r>
            <a:r>
              <a:rPr lang="en-US" sz="2400" dirty="0"/>
              <a:t>in general. They like to do many things at the same time and are poor followers of agendas.</a:t>
            </a:r>
          </a:p>
          <a:p>
            <a:pPr algn="just" fontAlgn="base"/>
            <a:r>
              <a:rPr lang="en-US" sz="2400" b="1" dirty="0" err="1"/>
              <a:t>Reactives</a:t>
            </a:r>
            <a:r>
              <a:rPr lang="en-US" sz="2400" dirty="0"/>
              <a:t> are good listeners, who rarely initiate action or discussion, preferring first to listen to and establish the other’s </a:t>
            </a:r>
            <a:r>
              <a:rPr lang="en-US" sz="2400" dirty="0" smtClean="0"/>
              <a:t>position, </a:t>
            </a:r>
            <a:r>
              <a:rPr lang="en-US" sz="2400" dirty="0"/>
              <a:t>then react to it and form their own </a:t>
            </a:r>
            <a:r>
              <a:rPr lang="en-US" sz="2400" dirty="0" smtClean="0"/>
              <a:t>opinion</a:t>
            </a:r>
            <a:r>
              <a:rPr lang="en-US" sz="2400" dirty="0"/>
              <a:t> </a:t>
            </a:r>
            <a:r>
              <a:rPr lang="en-US" sz="2400" dirty="0" smtClean="0"/>
              <a:t>and position.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Points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795" y="2357437"/>
            <a:ext cx="684041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Corners Are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818" y="1600200"/>
            <a:ext cx="6122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Countries Sit</a:t>
            </a:r>
            <a:endParaRPr lang="en-US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819" y="1600200"/>
            <a:ext cx="6122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Personalities Sit</a:t>
            </a:r>
            <a:endParaRPr lang="en-US" dirty="0"/>
          </a:p>
        </p:txBody>
      </p:sp>
      <p:pic>
        <p:nvPicPr>
          <p:cNvPr id="43010" name="Picture 2" descr="Fig. 4 Cultural profiles of a group of HR offic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263" y="1600200"/>
            <a:ext cx="605147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593</Words>
  <Application>Microsoft Office PowerPoint</Application>
  <PresentationFormat>On-screen Show (4:3)</PresentationFormat>
  <Paragraphs>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SD5906   Globalization in  New Media Design and Technology </vt:lpstr>
      <vt:lpstr>Slide 2</vt:lpstr>
      <vt:lpstr>The Lewis Cultural Model</vt:lpstr>
      <vt:lpstr>The Lewis Model:  3 Three Corners</vt:lpstr>
      <vt:lpstr>The Essence of the Types</vt:lpstr>
      <vt:lpstr>Summary of Points</vt:lpstr>
      <vt:lpstr>Where The Corners Are</vt:lpstr>
      <vt:lpstr>Where The Countries Sit</vt:lpstr>
      <vt:lpstr>Where The Personalities Sit</vt:lpstr>
      <vt:lpstr>How To Use The Lewis Model</vt:lpstr>
      <vt:lpstr>Country Models</vt:lpstr>
      <vt:lpstr>American</vt:lpstr>
      <vt:lpstr>Canadian</vt:lpstr>
      <vt:lpstr>English</vt:lpstr>
      <vt:lpstr>French</vt:lpstr>
      <vt:lpstr>Italian</vt:lpstr>
      <vt:lpstr>German</vt:lpstr>
      <vt:lpstr>China</vt:lpstr>
      <vt:lpstr>Hong Kong</vt:lpstr>
      <vt:lpstr>Israeli</vt:lpstr>
      <vt:lpstr>Indian</vt:lpstr>
      <vt:lpstr>Swiss</vt:lpstr>
      <vt:lpstr>Singaporean</vt:lpstr>
      <vt:lpstr>Australian</vt:lpstr>
      <vt:lpstr>Korean</vt:lpstr>
      <vt:lpstr>Indonesian</vt:lpstr>
      <vt:lpstr>Hungarian</vt:lpstr>
      <vt:lpstr>Finnish</vt:lpstr>
      <vt:lpstr>Bulgarian</vt:lpstr>
      <vt:lpstr>Norwegian</vt:lpstr>
      <vt:lpstr>Danish</vt:lpstr>
      <vt:lpstr>Polish</vt:lpstr>
      <vt:lpstr>Spanish</vt:lpstr>
      <vt:lpstr>Swedish</vt:lpstr>
      <vt:lpstr>Dutch</vt:lpstr>
      <vt:lpstr>Turkish</vt:lpstr>
      <vt:lpstr>Questions?</vt:lpstr>
      <vt:lpstr>AND NOW….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</dc:creator>
  <cp:lastModifiedBy>Graham</cp:lastModifiedBy>
  <cp:revision>140</cp:revision>
  <dcterms:created xsi:type="dcterms:W3CDTF">2019-01-23T14:48:28Z</dcterms:created>
  <dcterms:modified xsi:type="dcterms:W3CDTF">2019-01-24T14:01:32Z</dcterms:modified>
</cp:coreProperties>
</file>